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25"/>
  </p:notesMasterIdLst>
  <p:handoutMasterIdLst>
    <p:handoutMasterId r:id="rId226"/>
  </p:handoutMasterIdLst>
  <p:sldIdLst>
    <p:sldId id="256" r:id="rId3"/>
    <p:sldId id="445" r:id="rId4"/>
    <p:sldId id="348" r:id="rId5"/>
    <p:sldId id="257" r:id="rId6"/>
    <p:sldId id="258" r:id="rId7"/>
    <p:sldId id="979" r:id="rId8"/>
    <p:sldId id="485" r:id="rId9"/>
    <p:sldId id="260" r:id="rId10"/>
    <p:sldId id="261" r:id="rId11"/>
    <p:sldId id="262" r:id="rId12"/>
    <p:sldId id="1476" r:id="rId13"/>
    <p:sldId id="1475" r:id="rId14"/>
    <p:sldId id="457" r:id="rId15"/>
    <p:sldId id="264" r:id="rId16"/>
    <p:sldId id="265" r:id="rId17"/>
    <p:sldId id="1477" r:id="rId18"/>
    <p:sldId id="1478" r:id="rId19"/>
    <p:sldId id="266" r:id="rId20"/>
    <p:sldId id="267" r:id="rId21"/>
    <p:sldId id="1480" r:id="rId22"/>
    <p:sldId id="462" r:id="rId23"/>
    <p:sldId id="268" r:id="rId24"/>
    <p:sldId id="269" r:id="rId25"/>
    <p:sldId id="1467" r:id="rId26"/>
    <p:sldId id="1468" r:id="rId27"/>
    <p:sldId id="1469" r:id="rId28"/>
    <p:sldId id="270" r:id="rId29"/>
    <p:sldId id="1479" r:id="rId30"/>
    <p:sldId id="1482" r:id="rId31"/>
    <p:sldId id="1162" r:id="rId32"/>
    <p:sldId id="486" r:id="rId33"/>
    <p:sldId id="283" r:id="rId34"/>
    <p:sldId id="1481" r:id="rId35"/>
    <p:sldId id="284" r:id="rId36"/>
    <p:sldId id="285" r:id="rId37"/>
    <p:sldId id="367" r:id="rId38"/>
    <p:sldId id="368" r:id="rId39"/>
    <p:sldId id="372" r:id="rId40"/>
    <p:sldId id="286" r:id="rId41"/>
    <p:sldId id="347" r:id="rId42"/>
    <p:sldId id="503" r:id="rId43"/>
    <p:sldId id="504" r:id="rId44"/>
    <p:sldId id="474" r:id="rId45"/>
    <p:sldId id="287" r:id="rId46"/>
    <p:sldId id="463" r:id="rId47"/>
    <p:sldId id="369" r:id="rId48"/>
    <p:sldId id="370" r:id="rId49"/>
    <p:sldId id="501" r:id="rId50"/>
    <p:sldId id="289" r:id="rId51"/>
    <p:sldId id="450" r:id="rId52"/>
    <p:sldId id="451" r:id="rId53"/>
    <p:sldId id="290" r:id="rId54"/>
    <p:sldId id="1483" r:id="rId55"/>
    <p:sldId id="1484" r:id="rId56"/>
    <p:sldId id="292" r:id="rId57"/>
    <p:sldId id="291" r:id="rId58"/>
    <p:sldId id="1485" r:id="rId59"/>
    <p:sldId id="391" r:id="rId60"/>
    <p:sldId id="1325" r:id="rId61"/>
    <p:sldId id="309" r:id="rId62"/>
    <p:sldId id="1486" r:id="rId63"/>
    <p:sldId id="464" r:id="rId64"/>
    <p:sldId id="414" r:id="rId65"/>
    <p:sldId id="310" r:id="rId66"/>
    <p:sldId id="311" r:id="rId67"/>
    <p:sldId id="1487" r:id="rId68"/>
    <p:sldId id="1493" r:id="rId69"/>
    <p:sldId id="475" r:id="rId70"/>
    <p:sldId id="1488" r:id="rId71"/>
    <p:sldId id="312" r:id="rId72"/>
    <p:sldId id="1489" r:id="rId73"/>
    <p:sldId id="695" r:id="rId74"/>
    <p:sldId id="1494" r:id="rId75"/>
    <p:sldId id="696" r:id="rId76"/>
    <p:sldId id="313" r:id="rId77"/>
    <p:sldId id="1492" r:id="rId78"/>
    <p:sldId id="314" r:id="rId79"/>
    <p:sldId id="315" r:id="rId80"/>
    <p:sldId id="316" r:id="rId81"/>
    <p:sldId id="317" r:id="rId82"/>
    <p:sldId id="413" r:id="rId83"/>
    <p:sldId id="415" r:id="rId84"/>
    <p:sldId id="416" r:id="rId85"/>
    <p:sldId id="497" r:id="rId86"/>
    <p:sldId id="498" r:id="rId87"/>
    <p:sldId id="819" r:id="rId88"/>
    <p:sldId id="476" r:id="rId89"/>
    <p:sldId id="321" r:id="rId90"/>
    <p:sldId id="454" r:id="rId91"/>
    <p:sldId id="322" r:id="rId92"/>
    <p:sldId id="1466" r:id="rId93"/>
    <p:sldId id="323" r:id="rId94"/>
    <p:sldId id="324" r:id="rId95"/>
    <p:sldId id="325" r:id="rId96"/>
    <p:sldId id="362" r:id="rId97"/>
    <p:sldId id="452" r:id="rId98"/>
    <p:sldId id="453" r:id="rId99"/>
    <p:sldId id="477" r:id="rId100"/>
    <p:sldId id="506" r:id="rId101"/>
    <p:sldId id="478" r:id="rId102"/>
    <p:sldId id="479" r:id="rId103"/>
    <p:sldId id="480" r:id="rId104"/>
    <p:sldId id="481" r:id="rId105"/>
    <p:sldId id="482" r:id="rId106"/>
    <p:sldId id="1326" r:id="rId107"/>
    <p:sldId id="392" r:id="rId108"/>
    <p:sldId id="1495" r:id="rId109"/>
    <p:sldId id="1496" r:id="rId110"/>
    <p:sldId id="1497" r:id="rId111"/>
    <p:sldId id="1498" r:id="rId112"/>
    <p:sldId id="1499" r:id="rId113"/>
    <p:sldId id="1500" r:id="rId114"/>
    <p:sldId id="1501" r:id="rId115"/>
    <p:sldId id="393" r:id="rId116"/>
    <p:sldId id="394" r:id="rId117"/>
    <p:sldId id="1502" r:id="rId118"/>
    <p:sldId id="395" r:id="rId119"/>
    <p:sldId id="396" r:id="rId120"/>
    <p:sldId id="397" r:id="rId121"/>
    <p:sldId id="499" r:id="rId122"/>
    <p:sldId id="398" r:id="rId123"/>
    <p:sldId id="1504" r:id="rId124"/>
    <p:sldId id="1503" r:id="rId125"/>
    <p:sldId id="1505" r:id="rId126"/>
    <p:sldId id="1506" r:id="rId127"/>
    <p:sldId id="461" r:id="rId128"/>
    <p:sldId id="417" r:id="rId129"/>
    <p:sldId id="418" r:id="rId130"/>
    <p:sldId id="419" r:id="rId131"/>
    <p:sldId id="399" r:id="rId132"/>
    <p:sldId id="466" r:id="rId133"/>
    <p:sldId id="400" r:id="rId134"/>
    <p:sldId id="401" r:id="rId135"/>
    <p:sldId id="402" r:id="rId136"/>
    <p:sldId id="404" r:id="rId137"/>
    <p:sldId id="405" r:id="rId138"/>
    <p:sldId id="406" r:id="rId139"/>
    <p:sldId id="407" r:id="rId140"/>
    <p:sldId id="1509" r:id="rId141"/>
    <p:sldId id="1507" r:id="rId142"/>
    <p:sldId id="1508" r:id="rId143"/>
    <p:sldId id="1510" r:id="rId144"/>
    <p:sldId id="467" r:id="rId145"/>
    <p:sldId id="465" r:id="rId146"/>
    <p:sldId id="468" r:id="rId147"/>
    <p:sldId id="408" r:id="rId148"/>
    <p:sldId id="429" r:id="rId149"/>
    <p:sldId id="430" r:id="rId150"/>
    <p:sldId id="420" r:id="rId151"/>
    <p:sldId id="421" r:id="rId152"/>
    <p:sldId id="422" r:id="rId153"/>
    <p:sldId id="423" r:id="rId154"/>
    <p:sldId id="424" r:id="rId155"/>
    <p:sldId id="425" r:id="rId156"/>
    <p:sldId id="426" r:id="rId157"/>
    <p:sldId id="427" r:id="rId158"/>
    <p:sldId id="428" r:id="rId159"/>
    <p:sldId id="500" r:id="rId160"/>
    <p:sldId id="411" r:id="rId161"/>
    <p:sldId id="412" r:id="rId162"/>
    <p:sldId id="433" r:id="rId163"/>
    <p:sldId id="434" r:id="rId164"/>
    <p:sldId id="1470" r:id="rId165"/>
    <p:sldId id="349" r:id="rId166"/>
    <p:sldId id="350" r:id="rId167"/>
    <p:sldId id="351" r:id="rId168"/>
    <p:sldId id="276" r:id="rId169"/>
    <p:sldId id="470" r:id="rId170"/>
    <p:sldId id="1471" r:id="rId171"/>
    <p:sldId id="352" r:id="rId172"/>
    <p:sldId id="353" r:id="rId173"/>
    <p:sldId id="435" r:id="rId174"/>
    <p:sldId id="436" r:id="rId175"/>
    <p:sldId id="1511" r:id="rId176"/>
    <p:sldId id="354" r:id="rId177"/>
    <p:sldId id="1472" r:id="rId178"/>
    <p:sldId id="355" r:id="rId179"/>
    <p:sldId id="356" r:id="rId180"/>
    <p:sldId id="937" r:id="rId181"/>
    <p:sldId id="437" r:id="rId182"/>
    <p:sldId id="505" r:id="rId183"/>
    <p:sldId id="438" r:id="rId184"/>
    <p:sldId id="439" r:id="rId185"/>
    <p:sldId id="440" r:id="rId186"/>
    <p:sldId id="441" r:id="rId187"/>
    <p:sldId id="442" r:id="rId188"/>
    <p:sldId id="443" r:id="rId189"/>
    <p:sldId id="490" r:id="rId190"/>
    <p:sldId id="936" r:id="rId191"/>
    <p:sldId id="1473" r:id="rId192"/>
    <p:sldId id="357" r:id="rId193"/>
    <p:sldId id="358" r:id="rId194"/>
    <p:sldId id="359" r:id="rId195"/>
    <p:sldId id="360" r:id="rId196"/>
    <p:sldId id="444" r:id="rId197"/>
    <p:sldId id="471" r:id="rId198"/>
    <p:sldId id="1474" r:id="rId199"/>
    <p:sldId id="344" r:id="rId200"/>
    <p:sldId id="345" r:id="rId201"/>
    <p:sldId id="456" r:id="rId202"/>
    <p:sldId id="455" r:id="rId203"/>
    <p:sldId id="459" r:id="rId204"/>
    <p:sldId id="502" r:id="rId205"/>
    <p:sldId id="460" r:id="rId206"/>
    <p:sldId id="431" r:id="rId207"/>
    <p:sldId id="373" r:id="rId208"/>
    <p:sldId id="374" r:id="rId209"/>
    <p:sldId id="376" r:id="rId210"/>
    <p:sldId id="377" r:id="rId211"/>
    <p:sldId id="378" r:id="rId212"/>
    <p:sldId id="379" r:id="rId213"/>
    <p:sldId id="380" r:id="rId214"/>
    <p:sldId id="381" r:id="rId215"/>
    <p:sldId id="382" r:id="rId216"/>
    <p:sldId id="383" r:id="rId217"/>
    <p:sldId id="384" r:id="rId218"/>
    <p:sldId id="385" r:id="rId219"/>
    <p:sldId id="386" r:id="rId220"/>
    <p:sldId id="387" r:id="rId221"/>
    <p:sldId id="388" r:id="rId222"/>
    <p:sldId id="389" r:id="rId223"/>
    <p:sldId id="390" r:id="rId224"/>
  </p:sldIdLst>
  <p:sldSz cx="9144000" cy="6858000" type="screen4x3"/>
  <p:notesSz cx="6781800" cy="992822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2">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FF00"/>
    <a:srgbClr val="FFFFFF"/>
    <a:srgbClr val="FF505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5" autoAdjust="0"/>
    <p:restoredTop sz="60718" autoAdjust="0"/>
  </p:normalViewPr>
  <p:slideViewPr>
    <p:cSldViewPr>
      <p:cViewPr varScale="1">
        <p:scale>
          <a:sx n="70" d="100"/>
          <a:sy n="70" d="100"/>
        </p:scale>
        <p:origin x="2868" y="72"/>
      </p:cViewPr>
      <p:guideLst>
        <p:guide orient="horz" pos="2202"/>
        <p:guide pos="287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155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theme" Target="theme/theme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tableStyles" Target="tableStyle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36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endParaRPr lang="en-US" altLang="zh-CN"/>
          </a:p>
        </p:txBody>
      </p:sp>
      <p:sp>
        <p:nvSpPr>
          <p:cNvPr id="283651" name="Rectangle 3"/>
          <p:cNvSpPr>
            <a:spLocks noGrp="1" noChangeArrowheads="1"/>
          </p:cNvSpPr>
          <p:nvPr>
            <p:ph type="dt" sz="quarter"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endParaRPr lang="en-US" altLang="zh-CN"/>
          </a:p>
        </p:txBody>
      </p:sp>
      <p:sp>
        <p:nvSpPr>
          <p:cNvPr id="283652"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endParaRPr lang="en-US" altLang="zh-CN"/>
          </a:p>
        </p:txBody>
      </p:sp>
      <p:sp>
        <p:nvSpPr>
          <p:cNvPr id="283653" name="Rectangle 5"/>
          <p:cNvSpPr>
            <a:spLocks noGrp="1" noChangeArrowheads="1"/>
          </p:cNvSpPr>
          <p:nvPr>
            <p:ph type="sldNum" sz="quarter" idx="3"/>
          </p:nvPr>
        </p:nvSpPr>
        <p:spPr bwMode="auto">
          <a:xfrm>
            <a:off x="384175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lvl1pPr>
          </a:lstStyle>
          <a:p>
            <a:fld id="{71437901-894B-46AE-B3CD-88F98D9D1DA3}"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33:57.786"/>
    </inkml:context>
    <inkml:brush xml:id="br0">
      <inkml:brushProperty name="width" value="0.05292" units="cm"/>
      <inkml:brushProperty name="height" value="0.05292" units="cm"/>
      <inkml:brushProperty name="color" value="#FF0000"/>
    </inkml:brush>
  </inkml:definitions>
  <inkml:trace contextRef="#ctx0" brushRef="#br0">20426 3087 0,'0'35'62,"0"36"-62,-35 158 31,0-53-15,17-105 0,18-18 15,0-36-15,0 1-1,0 0 1</inkml:trace>
  <inkml:trace contextRef="#ctx0" brushRef="#br0" timeOffset="1309.34">20585 2963 0,'0'0'31,"106"0"1,105 0-17,195 0 1,35 53-1,-35-17 1,70 34 0,124 18-1,211 53 1,-282-70 0,-176-36-1,-247-17 1,35-18-16,-18 35 15,-34-35-15,228 18 16,-176 17 0,18-35-16,-53 0 15,0 0-15,-18 0 16,-70 0 31,87 0-32,36 0 1,89 0 0,-1 35-1,-17-35 1,-18 0 0,-35 0-1,35 0 1,-71 0-1,1 0 1,-19 0 0,-69-17-1,17-19 1,-1 19 0,-34-19-1,17 36-15,-17-17 31,0 17 126,-1 0-64,-17 17-93,-35 89 16,17-70 15</inkml:trace>
  <inkml:trace contextRef="#ctx0" brushRef="#br0" timeOffset="2977.45">20338 3863 0,'0'0'0,"35"0"31,1 0-15,16 0 0,160 0-1,106 0 1,-71 0-1,-71 18 1,-70-18 0,617 17 15,-176 18-15,-124-17-1,-88 17 1,-70 18-1,-71-53 1,-35 0-16,52 0 16,248 0-1,-318 0-15,18 0 16,-124 18 0,-17-18-1,-1 18 48,1-18-48,17 0 110,0 0-125,-17-18 16,0 0-16,-1-17 16,19-106 15,-36 53-16,35 17 1,-17-52 15,-18 105-15</inkml:trace>
  <inkml:trace contextRef="#ctx0" brushRef="#br0" timeOffset="3744.91">21520 3069 0,'-18'0'47,"-17"0"-32,-36 212 16,54-53-15,-19-1 0,19-69 15,17-72-31</inkml:trace>
  <inkml:trace contextRef="#ctx0" brushRef="#br0" timeOffset="4501.33">22472 3263 0,'0'18'93,"0"123"-77,-17-35 0,-1 17-1,0-87 1,18-19 15,0 1 16</inkml:trace>
  <inkml:trace contextRef="#ctx0" brushRef="#br0" timeOffset="5101.34">23478 3316 0,'0'53'63,"0"159"-32,0-159-15,0-18-16,-18 0 31,18-17-15,0-1 109</inkml:trace>
  <inkml:trace contextRef="#ctx0" brushRef="#br0" timeOffset="5917.56">24324 3457 0,'0'18'94,"0"105"-78,0-17-1,0-71 1,0 18-1,0-35 17,0 0-17</inkml:trace>
  <inkml:trace contextRef="#ctx0" brushRef="#br0" timeOffset="8397.2">25189 2417 0,'-18'35'79,"-17"106"-64,-1 88 16,36-158-31,0-1 32,-17-34-1</inkml:trace>
  <inkml:trace contextRef="#ctx0" brushRef="#br0" timeOffset="9429.44">24889 2893 0,'35'0'78,"-17"35"-62,-1-17 15,19 17 63,-19-17-78,-17 17-1,0-17 1,18-18-1,0 17 1,-1 18 15,-17-17 16,18 17-47,-18-17 16,17 17-1,19-52 48,87-107-47,-52 18-1,-18 1 1,-18 34-1,-17 53 1,-1-17 15</inkml:trace>
  <inkml:trace contextRef="#ctx0" brushRef="#br0" timeOffset="10069.45">23972 2575 0,'0'-17'31,"0"70"16,-53 211-16,35-158 0,18-88 1,0-1 61</inkml:trace>
  <inkml:trace contextRef="#ctx0" brushRef="#br0" timeOffset="10932.91">23689 2875 0,'0'-17'31,"53"69"0,18 72 0,-71-89-15,70-52 172,54-54-173,-18 0 1,-71 54-1,-17-1 1,-1 18 0</inkml:trace>
  <inkml:trace contextRef="#ctx0" brushRef="#br0" timeOffset="13565.57">24642 1041 0,'-35'0'94,"-1"106"-78,-52 158 15,70-193-15,18-18-1,-17-18 17,17-17 30,0-1-62,-18 71 31,1-88-15,17 18 15,0 0 16</inkml:trace>
  <inkml:trace contextRef="#ctx0" brushRef="#br0" timeOffset="16164.44">24906 1235 0,'-105'-36'47,"-160"36"-16,159 0-15,18 0 0,53 36-1,-18-19 1,35 1 15,18 0 79,53-1-110,53 1 15,53 17-15,-36 0 16,106-17-1,-211-18 1,17 0 31,36 0-31,-18 35-1,-36-35 1,1 0 78,0-17-79,-18-1 1,0 0-1,0-17 17,0 18-17,0-1 1,-18 0 0,-17 18-1,17 0 16,1-17 1,-19 17-1,19 0-31,-19 0 31,36 17-15,-17-17-16,17 18 15,0 17-15,-18-35 16,18 53 15,0-18-15,0 1 31,18-36-47,88 0 31,-36 0-15,1 0-1,-18-36 1,-36 1 0,18 17-1,-17 1 16,-18-1-15,0 1 15,0-19 1,0 19-17,35-1 48,-35 0-16,0 1-32,0 34 32,18 72-31,-18-54-1,18 0 1,-18-17 15,35-18-15,18 0-1,35-36 1,-53-16 0,-35 34-1,18 18-15,-18-18 63,18 18-16,-18 106 46,-18 18-77,18-36 0,-35 0-1,35-53 17,-18-17-17,-17 0 63,0-36-62,-18-35 0,0-35 15,53 35-16,0 0 1,0-35 15,53 17 1,-36 71-17,19-17-15,-19 17 16,36 0 15,-35 0 94</inkml:trace>
  <inkml:trace contextRef="#ctx0" brushRef="#br0" timeOffset="30013.47">15699 16422 0,'-18'0'78,"18"70"-62,0 19-1,0-37 1,0 90 0,0-107-1,0 53 1,0-53 15,0-17-31,0 0 16,0-1-16,0 19 31,0-19-15,0 36-1,0 35 16,0-17-15,0-54 47,-17 1-17</inkml:trace>
  <inkml:trace contextRef="#ctx0" brushRef="#br0" timeOffset="31672.04">15769 16510 0,'18'-18'31,"0"18"-15,105 0-1,142 0 1,105 0-1,-70 0 1,-106 0 0,-106 36-1,1-19 1,-19-17 0,1 18-16,70-18 15,-35 18-15,35 17 16,53-18-1,-71-17 1,-17 18 0,264 17 15,-176-35-15,-52 36-1,-72-36 1,-35 0-1,-17 0-15,106 17 16,-36-17 0,88 0-16,0 0 15,336 0 1,-300 0 15,282 0 0,-89 0 1,-352 0-17,35-35 17,-35 17-32,71 1 31,-71-1-16,0 0 1,17 1 0,-35-1-1,36-17 1,35 35 0,-36 0-1,1-18 1,-1 1 15,195 17 0,-141 0 1,-107 0 77,18 35-78,-35 0-15,0 18-1,0 0 1,0 123 0,-88 142 15,71-230-15,-1-17-1,18-36 1,0-17-1,-18-1 110</inkml:trace>
  <inkml:trace contextRef="#ctx0" brushRef="#br0" timeOffset="33124.3">15893 17304 0,'141'0'78,"494"0"-46,-18 0-17,-105 53 1,88 17 15,-283-35-15,159 18-1,36 18 1,-53 0 0,-1-1 15,-317-70-16,36 35 1,-54 1 0,1-19-16,175 19 31,-263-36-31,17 0 16,53 17-1,158 1 16,-229-18-15,1 0 31,-19 0-31,1 0-1,0-18 1,17-17-1,-35-18 1,17 18 0,-17 17-1,18-17-15,0 17 32,-18 1-17,0-36 16,17 0-15,1 35 15,-18 0 63,18 1-78,-1-19-1,19-16 1</inkml:trace>
  <inkml:trace contextRef="#ctx0" brushRef="#br0" timeOffset="33837.22">15893 17551 0,'0'53'47,"0"17"-31,0 36-1,0-35 1,18-54-16,-1 18 16,-17-17-16,0 106 31</inkml:trace>
  <inkml:trace contextRef="#ctx0" brushRef="#br0" timeOffset="34402.55">15822 17533 0,'-88'18'31,"176"-36"-31,-211 71 16,123-35-1,-18-1 79,18 1-78,0 0-1</inkml:trace>
  <inkml:trace contextRef="#ctx0" brushRef="#br0" timeOffset="34881.75">15840 17568 0,'35'0'78,"18"0"-62,35 36-1,-35 17 1,0-36-1</inkml:trace>
  <inkml:trace contextRef="#ctx0" brushRef="#br0" timeOffset="35725.23">21837 17851 0,'0'52'62,"0"54"-46,0 53 15,0-106-15,0-18 15</inkml:trace>
  <inkml:trace contextRef="#ctx0" brushRef="#br0" timeOffset="36247.53">21837 17921 0,'0'-18'31,"-141"54"0,-35 34-15,17 19-1,36-19 1,123-52 0,123-18 109,-35-36-125</inkml:trace>
  <inkml:trace contextRef="#ctx0" brushRef="#br0" timeOffset="36696.28">21714 17956 0,'35'0'47,"18"0"-31,229 124 15,-141-54-15,-105-70-1,34 0 17</inkml:trace>
  <inkml:trace contextRef="#ctx0" brushRef="#br0" timeOffset="37710.78">16122 18327 0,'-35'53'63,"35"53"-32,0-71-31,0 35 31,0-34 1,53-36-1,17 0-31,54 0 31,-54 0-15,89-71-1,-71-52 17,-88 105-1,0 0 31,-17 18-46</inkml:trace>
  <inkml:trace contextRef="#ctx0" brushRef="#br0" timeOffset="38927.22">22278 18256 0,'0'53'16,"0"-18"-1,0 1-15,18 17 16,-18 0-16,0-1 16,0 19-16,0 52 31,0-105-16,0-53 79,35-53-78,-17 35-1,35 0 17,-53 35-17,17 1 1,19 17 78,-1 17-79,35 54 1,-17-1 0,36 89 15,-89-106-16,17-35 1,-17-1-16,-35-34 125</inkml:trace>
  <inkml:trace contextRef="#ctx0" brushRef="#br0" timeOffset="39701.53">19033 16880 0,'0'71'78,"-36"88"-62,19 105 15,-1-176-15,18-70 0,0 0 93</inkml:trace>
  <inkml:trace contextRef="#ctx0" brushRef="#br0" timeOffset="40761.33">18803 18115 0,'0'18'31,"0"17"-16,0 18 1,0-18 0,0-17-1,18-36 79,70-52-78,-17 17-1,-36 18 1,-17 52 93,-1 54-93,-17-36 0,0-17-1,0-1 1,36-17 62,34-35-62,18-18 15,-70 53 47,0 35-62,-1 1-1,-17-19 110,0 1-125,0 0 16</inkml:trace>
  <inkml:trace contextRef="#ctx0" brushRef="#br0" timeOffset="41181.46">19456 18309 0,'0'35'78</inkml:trace>
  <inkml:trace contextRef="#ctx0" brushRef="#br0" timeOffset="41949.02">19474 18080 0</inkml:trace>
  <inkml:trace contextRef="#ctx0" brushRef="#br0" timeOffset="43662.34">19844 18274 0,'0'0'0,"-70"-18"16,52 18 15,0-17-15,1 34 93,-19 36-78,36-35 48,18-18-33,0 17-30,-1-17 15,19 0 1,16 0-17,37 0 1,34-17-1,-88-18 17,1-18-17,-36 35 1,17-17 0,-17 17 109,0 0-110,-17 18 1,17-17 15,-18 17 0,18-18-15,0 1 0,0-1-1,0-35 16,0 124 79,0 87-95,35-17 1,1-70 0,-1-36-1,-35-17 1,70 35 15,142-18-15,-141-35-1,-18 35-15,-36-35 16,1 0 15,-1 0-15,1 0 15,-18-35 0,0 17-15</inkml:trace>
  <inkml:trace contextRef="#ctx0" brushRef="#br0" timeOffset="45269.43">21167 15064 0,'0'88'109,"35"106"-78,-17-159 0</inkml:trace>
  <inkml:trace contextRef="#ctx0" brushRef="#br0" timeOffset="47885.29">21467 15117 0,'-71'-18'63,"18"18"-47,36 18-1,-1-18 16,0 0 63,18 35-63,-17-18-15,-1 19 62,1-19-62,17 19 15,0-19 0,0 1-15,70 17 0,-35-35-1,36 0 1,-36 0-1,-17-17 1,17-1 0,0 0 15,-35 1 31,0-1-46,0-17 0,0 17-1,0 0 1,-17 18 78,-1 36-79,0 17 17,18-36 14,18 1-30,70-18 0,142 53-1,-36-36 1,-141-17 0,-18 0 46,-18 0-46,54-88 15,-53 18-15,-1 34-1,-17 19 32,0 52 109,0 159-124,18-106-1,-18-70-31,18 0 15,-1 17 17,1 0-1,-18 36 0,0-89 63,88-105-63,-53 70 0,-35 17-31,0-34 32,0 52-32,0 1 15,0-1 32,-35 230 47,-71 193-63,53-281 0,0-124 79,36 0-95,17-18 17,0-70-17,229-36 1,124 54 0,17 52 15,-352 1-16</inkml:trace>
  <inkml:trace contextRef="#ctx0" brushRef="#br0" timeOffset="50916.89">18892 16351 0,'52'0'156,"54"53"-140,-53-53 0,-17 0-1,34 0 204,36-17-203,-36-36-1,89-53 1,-53 35 0,-88 36-1,-1 17 1,1 18-1</inkml:trace>
  <inkml:trace contextRef="#ctx0" brushRef="#br0" timeOffset="52653.49">17092 16704 0,'18'0'16,"-18"18"15,-18 105-15,1-52-1,17-1-15,0 71 31,-18-105-15</inkml:trace>
  <inkml:trace contextRef="#ctx0" brushRef="#br0" timeOffset="53477.57">20338 16828 0,'18'0'125,"-18"17"-93,17 18-32,-17 18 31,0 18-16,0-18 1,0 35 0,-17 88-1,17-140 17</inkml:trace>
  <inkml:trace contextRef="#ctx0" brushRef="#br0" timeOffset="164998.43">12930 15593 0,'0'-18'93,"176"1"-77,18 52-16,388 106 31,-353-123-15,248 52-1,-319-52 1,72 17 0,-160-17-1,142-18 1,-106 0-16,88 0 16,-53 17 15,-71-17-31,283 53 15,-176-53 1,281 0 15,-176 18-15,248 52 15,-389-52-31,53 0 16,-53-1-16,265 54 31,-212-71-15,-124 0-1,124 0 1,-88 0 0,176 0-1,-141 0 1,71 17-1,-159-17 17,18 36-17,-36-36 1,53 0 0,-35 0-1,-18 0-15,53-18 16,-52 18-1,175 0 1,-122 0 0,-72 0-1</inkml:trace>
  <inkml:trace contextRef="#ctx0" brushRef="#br0" timeOffset="166429.29">1941 17163 0,'70'-18'94,"71"18"-79,-70 0-15,-18 0 16,88 0 0,88 0-1,71 0 1,317 0 15,-476 0-15,-52 0-1,-1 0 1,-70 0 0,158 0-1,-53 0-15,265 0 32,-282 0-17,106 0 1,-36 35 15,107 1 0,-107-1 1,-123-35-1</inkml:trace>
</inkml:ink>
</file>

<file path=ppt/ink/ink10.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02:11.535"/>
    </inkml:context>
    <inkml:brush xml:id="br0">
      <inkml:brushProperty name="width" value="0.05292" units="cm"/>
      <inkml:brushProperty name="height" value="0.05292" units="cm"/>
      <inkml:brushProperty name="color" value="#FF0000"/>
    </inkml:brush>
  </inkml:definitions>
  <inkml:trace contextRef="#ctx0" brushRef="#br0">3440 9948 0,'70'0'125,"72"-17"-125,16-36 15,-17 53-15,53-18 16,389 18-1,-266 0 1,-229 0 0,159 0-1,-159 0 1,-52 0 0,17 0-1,-1 0 1,195 0-1,141 0 1,-105 53 0,422 35-1,-387-35-15,-1 0 16,195 0 0,-301 0-1,460 88 16,-407-88-15,-87-18 0,-19 1-1,-16-19 1,16-17 0,-34 0-1,17 0 1,-35 0-1,17 0 17,-70-17-17,-18 17 1,36-18-16,0-17 16,422-54 15,-263 54-16,-54 17 1,36-52 0,-124 35 15</inkml:trace>
  <inkml:trace contextRef="#ctx0" brushRef="#br0" timeOffset="1664.36">3228 4445 0,'36'0'47,"34"0"-32,636 106 17,634 17-1,-546-35 0,-406-88-15,53 0 15,-318 0-31,-70 18 31,-35-18 1</inkml:trace>
</inkml:ink>
</file>

<file path=ppt/ink/ink11.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03:55.751"/>
    </inkml:context>
    <inkml:brush xml:id="br0">
      <inkml:brushProperty name="width" value="0.05292" units="cm"/>
      <inkml:brushProperty name="height" value="0.05292" units="cm"/>
      <inkml:brushProperty name="color" value="#FF0000"/>
    </inkml:brush>
  </inkml:definitions>
  <inkml:trace contextRef="#ctx0" brushRef="#br0">5521 9031 0,'18'0'16,"17"0"15,18-35-15,-35 35-1,-1 0 1,1 0 0,0 0-1,17 0 1</inkml:trace>
  <inkml:trace contextRef="#ctx0" brushRef="#br0" timeOffset="3096.74">7585 9031 0,'88'0'157,"0"0"-142,1 0 1,-36 0 0,-1 0-1,-16 0 1,-1 0-1,53 0 1,-70 0 0,35 0-16,141 0 31,-18 0-15,53 0-1,-140 0 1,-19 0-16,-17 0 15,53 0 1,-18 0 0,-35 0-1,159 18 1,-177-18 0,89 17-1,-19-17 1,-87 0-1,17 0 1,-17 0 0,17 0-1,18 18 1,0-18 0,0 18-1,-35-18 32</inkml:trace>
  <inkml:trace contextRef="#ctx0" brushRef="#br0" timeOffset="4434.41">10848 9013 0,'-17'0'125,"70"-35"-109,52 35 0,-34 0-16,-1 0 15,1 0-15,-36 0 16,36 0-16,-18 0 16,17 0-16,-17 0 15,0 0-15,-18 0 16,54 0-1,16 18 1,1-18 0,106 0 15,-89 0-15,-17 0-1,0 0 1,-18 0-1,-35 0 1,-18 0 0,-17 0-1,17 0 32,-17 0-31</inkml:trace>
  <inkml:trace contextRef="#ctx0" brushRef="#br0" timeOffset="14951.78">16863 5450 0,'71'0'109,"140"0"-93,-87 0-1,123 0 1,-177 0 0,89 0-1,-141 0 1,52 0-1,-34 0-15,-1 0 16,53 0 0,0 0 15,-53 0-15,-17 0-1,17 0 16,-17 0-15,17 0-16,1 0 16,69 0-1,19 0 1,-18 0 0,-36 0 15</inkml:trace>
  <inkml:trace contextRef="#ctx0" brushRef="#br0" timeOffset="17094.93">5398 11712 0,'17'0'15,"19"0"16,-19 0-15,36 0 0,18 0-1,35 0 1,35 0 0,53-17-1,17-36 1,-105 53-1,-70 0 1,34-36 0,-35 36-1,-17 0 1,35 0 15,0 0 0,-18 0-15,-17 0 0,-1 0-16,19 0 15,17 0-15,-36 0 16,89 0 0,0 0-1,-71 0 1,1 0-1</inkml:trace>
  <inkml:trace contextRef="#ctx0" brushRef="#br0" timeOffset="19608.68">9031 10918 0,'-17'0'32,"-1"0"-17,-52 18 17,52 0-17,-53 52 1,36-17 15,0 106 0,-18 0 1,53-53-1,0-54-16,0 1 1,0-17 0,88 17 15,-35-53-15,35 17-1,53 19 16,-17-36-15,-1 0 0,-35-18-1,-52 18-15,17-18 16,0-17-16,-36 35 16,19-53-1,-1-18 1,-35-17-1,0 0 1,-35 18 0,-1-1-1,19 53 1,-36-17 0,-18 35-1,-70-18 1,-88 1 15,141 17-15,70 0-1,0 0 17,-35 17 77</inkml:trace>
  <inkml:trace contextRef="#ctx0" brushRef="#br0" timeOffset="21212.07">14147 12030 0,'17'0'31,"19"0"-15,17 0 0,88 0-1,70 0 1,89 0 0,-141 0-16,405 0 31,-176 0-16,-176 0 1,-124 0 0</inkml:trace>
  <inkml:trace contextRef="#ctx0" brushRef="#br0" timeOffset="22575.87">7955 13106 0,'36'-36'62,"17"36"-46,0 0-16,17-17 15,159-1 1,354 18 15,-389 0-15,-106 0-1,-71 0 1</inkml:trace>
  <inkml:trace contextRef="#ctx0" brushRef="#br0" timeOffset="23433.16">13970 13300 0,'71'-18'32,"423"18"-1,247 0 0,-318 0-15,-264 0-1,17 0 1,-141 0 0</inkml:trace>
  <inkml:trace contextRef="#ctx0" brushRef="#br0" timeOffset="24450.39">7426 14270 0,'0'0'0,"18"0"15,0 0 1,70-53 15,-53 53-15,-17-18-16,35 1 15,17 17-15,-17 0 16,106-36 0,17 19-1,212-1 16,-282 18-15,-53 0 0,-35 0-1</inkml:trace>
  <inkml:trace contextRef="#ctx0" brushRef="#br0" timeOffset="25456.25">12824 14393 0,'17'-17'16,"19"17"-1,34 0 17,-17 0-32,18 0 15,176 0 1,-141 0-16,440 0 31,-352 0-31,283 17 31,-248 1-15,-176-18 0,-18 0-1</inkml:trace>
  <inkml:trace contextRef="#ctx0" brushRef="#br0" timeOffset="27329.76">7567 15381 0,'53'0'93,"36"-18"-77,34 18 0,159-17 15,-194 17-15,-35 0-1,-17 0 1,17 0 15,70 0-15,-88 0-1,71 0 17,-18 0-17,-52 0 16,-19 0 1,1 0 15,35 0-16,-18 0 0,-17 0-15,35 0 15,0 0-15,17 0-1</inkml:trace>
  <inkml:trace contextRef="#ctx0" brushRef="#br0" timeOffset="28116.8">12471 15699 0,'18'-18'16,"-1"18"-1,1 0-15,35-18 16,0 1-16,35-19 15,35 19-15,1-1 16,246 1 0,71 17-1,36 0 1,-36 0 0,70 0-1,18 0 1,0 0-1,-176 52 1,-141-34 0,-177 0-16,0-18 31</inkml:trace>
  <inkml:trace contextRef="#ctx0" brushRef="#br0" timeOffset="32825.76">11377 15875 0,'0'0'0,"-70"-53"32,-1 53-17,54 0 1,-160 0 0,107 0-1,-195 0 1,212 0-1,-176 71 17,105-1-17,72 1 1,-19 52 15,53 1 0,18-71-15,0-18 0,0 0-16,0 18 15,0 35 1,53 36 15,-35-71-15,17-18-16,36 106 15,-1-17 1,-17-54 0,-35-17-1,17-18 1,-17-35 0,123 71 30,-53-36-30,212 53 15,-88-70-15,-107-18 0,-16 35-16,-19-35 15,-35 0-15,18 0 16,0 0-16,0 0 15,-18 0-15,18 0 16,88 0 0,1 0-1,-54-17 1,71-89 15,-54 53-15,-52 18-1,53-36 1,0 0 0,-35 36-1,-19-18 1,-16 36 0,-19-19-1,-17 1 1,18 0-1,0 17 1,-18 1-16,17-19 16,-17 19-1,0-1-15,0 0 16,18-17 15,-18 17-15,0 1 15,0-36-15,-18-35 15,-17 70-31,-71-88 31,18 71-15,17 0-1,-105-1 1,53 1 0,34 35-1,-52 0 1,18-18 0,70 1-1,-35-36-15,52 53 16,-69-18-1,87 18-15,0 0 16,-35-17 0,18-1-1,-18 18 1,-17 0 0,34 0-16,1 0 15,-18 0 1,18 0 15</inkml:trace>
  <inkml:trace contextRef="#ctx0" brushRef="#br0" timeOffset="37735.69">20373 17374 0,'0'0'0,"0"-17"31,18-1-31,35 18 16,106-18-1,17-17 1,-35 35-16,53-53 31,-53 53-31,88-17 16,1 17-1,-89 0 1,318 0 15,-230 0-15,-35 0 0,-106 0-1,-70 0 1,-1 0-1</inkml:trace>
</inkml:ink>
</file>

<file path=ppt/ink/ink12.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04:42.794"/>
    </inkml:context>
    <inkml:brush xml:id="br0">
      <inkml:brushProperty name="width" value="0.05292" units="cm"/>
      <inkml:brushProperty name="height" value="0.05292" units="cm"/>
      <inkml:brushProperty name="color" value="#FF0000"/>
    </inkml:brush>
  </inkml:definitions>
  <inkml:trace contextRef="#ctx0" brushRef="#br0">4145 4145 0,'36'0'15,"140"-35"17,-70 0-1,-88 35 0,-1 0 0,71 0 1,36-18-17,-36 18 1,36 0 15,-89 0-31,35 0 16,-34 0-1,17 0-15,70 0 16,-17 0-16,123 0 16,36 0 15,-177 0 0,-70 0-15,17 0 202</inkml:trace>
  <inkml:trace contextRef="#ctx0" brushRef="#br0" timeOffset="582.26">7232 4145 0,'36'0'15,"-19"0"1,71 0 0,-70 0-1,105-17 1,-70-19 0</inkml:trace>
  <inkml:trace contextRef="#ctx0" brushRef="#br0" timeOffset="4999.09">6721 9807 0,'0'0'0,"-88"-35"31,52 35-31,-105-18 32,18 18-17,70 0 1,-194 0 0,106 0-1,70 0 1,-105 0-1,88 0 1,17 0 0,-17 18-1,53 0 1,-18-1 0,0 1-1,53-1-15,-18 1 31,-17 17-15,17-17 0,18 0-1,0-1-15,0 36 16,0 0 15,18 18 0,-1-36-15,54 53 15,17-35-15,71 35 0,123 53-1,-35-52 1,-123-36-1,17-18-15,-53-18 16,-18 1-16,19-18 16,-36 18-16,-36-18 15,18 17 1,-17-17 0,88 0-1,70-17 1,54-19 15,-107 19-15,-17-18-1,0 35 1,53-36 0,-1 1-1,1-36 1,-106 71-1,17-35-15,-52 18 16,35-1 0,0-17-1,-18-18 1,1 35 0,-1 0-1,-35 1 1,0-1 15,0-17-15,0 0 15,0 17-15,-18-35 15,-35 35-16,-35-35 1,-35 18-16,34 18 16,-52-36-16,-17 17 15,16 1-15,-246-18 32,212 0-17,35 36 1,35-1-1,18 0 1,-36 18 0,36-35-1,18 35 1,17-35 0,17 35 62,-17 0-31</inkml:trace>
  <inkml:trace contextRef="#ctx0" brushRef="#br0" timeOffset="6406.46">6086 12188 0,'17'0'94,"72"0"-79,-37 0 1,-34 0-1,0 0 1,52 0 15,1 0-15,105 0 15,-123 0-15,-35 0-1,-1 0 1,1 0 15,0 0-15</inkml:trace>
  <inkml:trace contextRef="#ctx0" brushRef="#br0" timeOffset="11035.04">11007 4216 0,'-18'-18'79,"36"0"-48,35 18 0,0-35-15,35 35-1,-35 0 1,35 0-16,18 0 16,335 0 15,-176-17-16,-36 17 1,0 0 0,-105 0-1,-36 0-15,-18 0 16,54 17 0,-54-17-1,-17 0 1,71 0-1,-54 0 1,54 0 0,-18 0-1,-18 0 1,-35 0 0,17 0-1,-34 0 1,16 0-1,37 0 1,-72 0 0,1 0-1,0 0 1</inkml:trace>
  <inkml:trace contextRef="#ctx0" brushRef="#br0" timeOffset="12614.4">18592 12330 0,'17'0'78,"36"0"-63,0 0 1,53-36 0,-71 19-1,18 17-15,0 0 16,0-18-16,18 18 15,17-18 1,0 18 0,-53 0-1,36 0 17,-18-17-17</inkml:trace>
  <inkml:trace contextRef="#ctx0" brushRef="#br0" timeOffset="15110.1">19121 9842 0</inkml:trace>
  <inkml:trace contextRef="#ctx0" brushRef="#br0" timeOffset="16637.91">19174 9790 0,'-88'-18'62,"-159"18"-31,106 0-15,-265 0 15,265 0-15,-53 0 15,123 0-15,-35 53 15,36-53 0,52 17 1,18 1-32,0 0 31,-18-18-16,18 70 1,-35-34 15,35-1-15,0 18 15,0-36-15,35 36-1,89-17 1,158 52 0,247 71 15,-405-142-31,-36 1 16,-35-18-16,35 18 31,159-18 0,88 17-15,459 1 15,-512 35-15,-35-36-1,-53-17 1,-70 0-1,-36 0 17,-106-53 108,-70 1-108,-247-72-1,35-17-16,71 53 1,-1 35 0,54-18-1,17 18 1,-105-17 15,87 34 0,107 36-15,-36-17 15,88 17-15,-17 0-16,-36-18 16,-70 18 15,124-17-31,-1 17 15</inkml:trace>
  <inkml:trace contextRef="#ctx0" brushRef="#br0" timeOffset="25470.24">4163 5309 0,'53'0'94,"0"0"-94,-18 0 15,36 0-15,140 0 32,-140 0-32,0 0 15,17 0 1,176 0 0,-105 0-1,-35 0 1,-1 0-1,-70 0 1,88 0 0,-106 0-1,54 0 1,-54 0 0,106 0 15,-53 0-16,-35 18 1,0-18 0,17 0-1,1 18 1,53-1 0,-54 1-1,18-18 1,18 0-1,35 53 1,-53-53 0,18 17-1,-35-17 1,17 0 0,18 0-1,-71 0-15,212 0 47,-141 0-31,-18 0-1,0 0 1,0 0 0,-70 0-1,17 0-15,-17 0 16,0 0-16,-1 0 15,1 0-15,17 0 32,-17 0-17,17 0 1,-35 18 0,18 0-1</inkml:trace>
  <inkml:trace contextRef="#ctx0" brushRef="#br0" timeOffset="36159">7726 11254 0,'18'-18'188,"17"18"-173,106-18 17,-35 18-17,35 0 1,335 0 15,-211 0-15,-106 0 15,-142 0-31,36 0 16,-35 0-1,35 0 1,0 0 0,88 0 15,18 0-16,-124 0 1,0 0 0,-17 0-1</inkml:trace>
  <inkml:trace contextRef="#ctx0" brushRef="#br0" timeOffset="37014.07">9208 10901 0,'70'17'94,"142"19"-78,53 87 15,-230-105-31,0-1 16,-17 1-16,-1 0 109,-17 35-78,0 0-15,-105 105-1,-36-87 17,105-53-17,19-18 1</inkml:trace>
  <inkml:trace contextRef="#ctx0" brushRef="#br0" timeOffset="40565.94">9472 10830 0,'0'-35'94,"53"35"-78,-17 0-1,-1-18-15,71 1 32,-36 17-17,1 0 1,17 0 0,124 0 15,-159 0-16,-18 0 1,0 0 0,36 0-1,52 0 1,-70 0 0,53 0-1,-36 0-15,-17-36 16,53 19-1,53 17 17,70 0 15,-70 0-32,-53 0 16,35 0-15,-88 0 0,106 0 15,-106 0-31,88-18 16,-88 18-1,158 0 1,-140-35-1,70 35 17,-88 0-17,-18-35 1,18 17 0,-35 18-1,70-71 1,-35 19 15,-18-19 0,-17-17 1,-18 70-32,0-70 31,0 35 0,-18 0 0,-35 0 1,0-35-1,18 35 0,-53-70 0,-18 34 1,-35-16-1,-18 69 0,106 19-31,-106-1 31,54 0-15,-54-17 15,35 17-15,-17 18 15,0 0 0,88 0-15,-141 0 15,53 0-15,-18 0 15,89-17-31,-54 17 31,36 0-15,18 0 0,34 0-1,-70 0 1,71 0-1,-18 0 1,0 0 0,0 0-1,-17 0 1,17 0 0,18 0-1,17 17-15,-17 1 16,17-18-1,-17 0 1,0 18 15,-36 35 1,53-53-32,-52 35 31,17 0-16,0 0 1,18-17 0,-1 0-1,1 17 1,0-17 0,17-18-1,1 35 16,-19-17 1,19-1-17,-36 18 17,53-17-17,-18 17 16,18-17-15,-18 35 0,18 0 15,-17 0-15,17-18-1,-18 0 1,18 1-1,0 17 1,0-36 0,0 1-1,0 17-15,0 0 16,0-17 0,0 17-16,0-17 15,0 0-15,0 17 16,0 0-1,0 0 1,0-17 0,0 0-1,0 17 1,0 0 0,18 1-1,-18-19 1,17-17 187,142 53-187,-71-35-1,1-18 1,-36 17-1,17 19 1,1-36 0,-18 35-1,-36-35 1,1 0-16,-1 0 62</inkml:trace>
  <inkml:trace contextRef="#ctx0" brushRef="#br0" timeOffset="46919.11">10002 8326 0,'0'0'0,"123"-18"32,1 18-17,-19 0 1,-52 0 0,-35 0-1,0 18 1,34 70-1,-52-18 1,36 54 0,-36 105 15,-18 71-15,-70-124-1,70-140 1,1-1-1,-1 0 1,0-17 15,1-18-15,-1 17 15,0-17 0,-87-158-15,87 122 0,-106-263 15,107 246-31,17 17 16,-35-34-1,35-18 1,0-1 15,0-16 0,0 69 1,0-17-1,0 36 63,35 17-63,-18 0 16,1-36 0,0 36 15,-1 0-31,1 0 1,0 0-1,-1-17 0</inkml:trace>
  <inkml:trace contextRef="#ctx0" brushRef="#br0" timeOffset="50733.42">9543 10301 0,'18'-18'93,"52"18"-77,36 0 0,211 71 15,-193-53-16,-18-1 17,-71-17-32,71 18 31,-53-18-31,176 35 31,-52-35-15,-19 53-1,-17-53 1,-17 18 0,-1 35-1,-70-53 1,282 17 0,-158 36-1,-124-53 1,0 18-1,17-36 126,89-17-110,-124 0 1</inkml:trace>
  <inkml:trace contextRef="#ctx0" brushRef="#br0" timeOffset="53092.62">9843 5327 0,'17'0'125,"54"0"-110,52 0 1,1 18 0,-1-1-1,-34-17 1,-19 36 0,-17-36-1,53 17 1,0 1-1,70 17 1,-52-17 0,-71-18-16,35 17 15,-35-17-15,123 0 32,53 0-1,-35 0 0,-158 0-15,52 0-1,-18 0 1,54 0 0,405 18 15,-388 17-16,0-17-15,230 17 32,-230-35-17,106 0 1,-141 0-16,352 0 31,-352 0-15,-88 0-1,-1 0 32,1 0-31,0 0 0,-1 0-1,1 0 16,17 0-15,-17 0 140</inkml:trace>
  <inkml:trace contextRef="#ctx0" brushRef="#br0" timeOffset="57452.65">14958 5203 0,'-35'0'78,"-89"0"-62,-87 36-1,70-19 1,-142 89 0,107-53-16,0-18 15,-124 36 1,17-36 0,125 18-1,-266 71 1,-352 123 31,371-71-32,52 18 1,-35 18 15,-177 193 0,459-334-15,-52 35-16,17 35 16,17-35-16,-352 264 31,247-176-15,-36 0-1,18-35 1,-70 35 15,123-71-15,35-17-1,18-35 1,35-18 0,53-18-1,0 0 1,53-70 171</inkml:trace>
  <inkml:trace contextRef="#ctx0" brushRef="#br0" timeOffset="58237.53">7497 8502 0,'0'0'32,"0"35"-17,0 18 1,-88 88-1,70-88 1,-35 18 0,35-1 15,18-52 125,459 35-125,-283-36-15,213 36 0,-337-53-1,-34 0 1</inkml:trace>
  <inkml:trace contextRef="#ctx0" brushRef="#br0" timeOffset="66272.57">15240 9772 0,'0'0'0,"-106"-18"15,18-17 1,-123 17 0,122 1-1,-87-1 1,-71-17 15,18 17 0,176 18-15,-106 0 0,53 0-1,53 0 1,-17 0-1,52 0 17,-35 0-17,0 18 1,18-1 0,-18 36-1,36-35 1,-19 17-1,19 18 17,17-35-17,-18 70 1,18 0 0,0 18 15,0-53 0,0 18 0,18-36-15,17 0 15,18 0 0,17 18 1,1-35-32,282 105 31,-230-105-15,248 88-1,-283-88 1,247 17-1,-247-18 1,247 54 0,-17-53 15,-160-18-15,-34 0-1,-53 0 1,-19 0-16,90 0 31,-54-53-15,-35 35-1,-18-17 1,0 0 0,18-36-1,-35 18 1,-18 0-1,35-17 17,-35 34-17,0 19 1,0-19 0,0-17-1,0-17 1,-35-1-1,-71-105 17,88 141-17,-35-1-15,18 1 16,-35-18-16,17 18 16,-18 35-16,-17-53 15,35 35 1,0 1-1,18 17 1,-53-18 0,-18 18-1,-18-18 1,36 1 0,-35 17 15,70 0-16,-53 0 1,0 35 0,71-35-1,17 0 1</inkml:trace>
  <inkml:trace contextRef="#ctx0" brushRef="#br0" timeOffset="76286.42">15575 4992 0,'-17'0'47,"475"441"-15,-158 211-1,-194-87 0,-106-406-15,0 317-1,0-353 1,-70 124 0,-1-141-16,-35 141 15,0 35 1,53-194-1,-52 142 1,69-124 0,19-18-1,-1-53 1,18-17 0,0-1 93,0 1-93,0 0-1,0-1 16,-18 36 1,1 0-17,17-35 1,-18 52 0,18-52 15,0 0 78,-35-18-78,17 0 1</inkml:trace>
  <inkml:trace contextRef="#ctx0" brushRef="#br0" timeOffset="77063.67">15611 8908 0,'0'-18'16,"17"53"15,1 71-15,0 0 0,-1 53 15,-17-142-16,18 19 1,17-36 125,142-106-126,17 0 1,-106 53 0,0 0-1,-70 35 1</inkml:trace>
  <inkml:trace contextRef="#ctx0" brushRef="#br0" timeOffset="80658.89">3017 6526 0,'35'0'94,"53"0"-78,0 0-1,71 0 1,176 18 0,-247-18-1,53 0 1,53 35-1,36-35 1,-107 0 0,124 0-1,53 18 1,-194-18 0,-53 0-16,70 0 31,-87 0-16,158 18 17,-89-18-32,72 0 15,-142 0 1,36 0 0,17 0 15,71 0 0,35 53 0,70-18 1,54 18-1,-283-53-16,106 0 1,-106 0 0,18 0-1,-35 0 17,52 0 389,36 0-405,18 0 0,-18-18-1,-18 0 1,-18 18 0,-34 0-1,-19 0 1</inkml:trace>
  <inkml:trace contextRef="#ctx0" brushRef="#br0" timeOffset="83128">1517 10707 0,'36'0'125,"52"0"-109,35 0 0,-17-18-1,-35 18 17,105 0-1,-35 0-16,106 0 17,-123 0-17,-19 0 1,89 0 15,-105 0-15,-1 0 15,-18-17-15,19-1 15,-19 18-15,18 0-1,-17 0 1,-18 0-1,35 0 1,-53 0 0,18 0-1,35 0 1,18 0 15</inkml:trace>
  <inkml:trace contextRef="#ctx0" brushRef="#br0" timeOffset="84405.31">2487 12083 0,'18'0'62,"88"35"-46,35 35 0,-18-17-1,-87-53 1,-19 18-1,19 0 1,-19-18 31,36 17 15,18-17-46,105-106 0,124-123 15,-194 141-31,-36 35 16,19-17-1,-89 52 1,17-17-1</inkml:trace>
  <inkml:trace contextRef="#ctx0" brushRef="#br0" timeOffset="91405.33">9543 14940 0,'35'-53'47,"71"18"-16,18 17 1,175 18-1,1 0 0,-247 0-15,18 0-1,-54 0 1,72 0 0,-54 0-1,53 0 1,53 0 15,106 0 0,176 53 1,-281 0-17,228-18 1,-282-35 0,-53 18-1,36 0 1</inkml:trace>
  <inkml:trace contextRef="#ctx0" brushRef="#br0" timeOffset="93607.46">10266 16351 0,'194'0'109,"-70"0"-109,-36 0 16,35 0-16,36 0 31</inkml:trace>
  <inkml:trace contextRef="#ctx0" brushRef="#br0" timeOffset="96678.16">4569 7796 0,'141'36'78,"0"-19"-63,71 19-15,52-19 16,389 89 0,-283-71-1,-246 1 1,70-19 0,0-17-1,229 0 16,-352 0-15,17 0 0,-70 0 31,17 0-47,18 0 31,-36 0-16</inkml:trace>
  <inkml:trace contextRef="#ctx0" brushRef="#br0" timeOffset="108550.09">1711 14781 0,'53'0'110,"35"0"-95,1 0 1,158 0 15,-106 0 0,-106 0-31,53 0 32,18 0-1,106 0-16,35 0 32,-106 0-31,176 0 0,-17 0 30,-141 0-30,-124 0 0</inkml:trace>
  <inkml:trace contextRef="#ctx0" brushRef="#br0" timeOffset="112567.9">11959 8167 0,'-17'0'47,"34"-35"-16,54 35-15,-36 0-1,36 0-15,-1-18 16,160 0 0,-142 18-1,18-35-15,35 17 16,335 1 15,141-1-15,-105 18 15,-371 0-15,71 0-1,-106-35 1,-18 35 0,-53 0-1,71 0 1,-36 17-1,-34-17-15,-1 0 16,0 0-16,-17 0 16,17 0-1,-17 0 48</inkml:trace>
  <inkml:trace contextRef="#ctx0" brushRef="#br0" timeOffset="113907.69">19333 10495 0</inkml:trace>
  <inkml:trace contextRef="#ctx0" brushRef="#br0" timeOffset="116253.93">16052 7320 0,'0'-53'78,"53"36"-62,70 17-1,53 0 1,318 0 15,-370 35-15,-36-18-16,0 54 16,-52-53-1,16 35-15,125 194 31,-1-36-15,124 142 15,-247-265-15,-35-53 0,17 54 15,-35-72-16,0 1 1,18 0-16,-18-1 63</inkml:trace>
  <inkml:trace contextRef="#ctx0" brushRef="#br0" timeOffset="121203.46">8520 13635 0,'0'-18'109,"-35"-17"-77,-36 17-1,53 18-16,-34-17 1,16 17-16,-52-18 31,70 0-15,-35 18 0,36 0-1,-36 0 1,18 0-16,-36 0 31,-70-17 0,106 17-31,-36 0 16,18 0 0,36 0-1,-54 0 1,53 0-16,1 0 15,-19 0-15,1 0 16,0 0-16,-36 0 31,54 0-15,-36 0-16,18 0 16,17 0-1,-17 0-15,-18 0 0,-71 0 31,54 0-31,-230 0 32,194 0-32,53 0 15,-70 0 1,70 0-16,-71 0 31,89 0-31,-18 0 16,-18 0-1,-52 0 17,70 17-1,-35 36 0,53-53-31,-18 18 16,0 17-1,35-35-15,-52 35 32,34 18-17,19-35 1,-19 17 0,36 1-1,-17 17 1,17-18-1,0-18 1,0 19 0,0-19-16,0 19 31,0-19-31,0 1 16,0 0-16,0-1 15,0 71 16,0-52-31,35 34 16,18 18 15,-35-17 1,17-18-1,-35-35-31,70 17 31,1 18-31,105 17 31,-105-34-15,141 34 0,-160-52-1,19-18 1,88 17 15,352-17 0,-299 36-15,-89-36 0,107 0 15,-142 0-16,18 0-15,-18 0 16,35-18-16,195-70 31,-230 70-31,89-70 32,-160 53-32,71-18 31,-35 0-16,-53 18 1,36-54 0,-19 37-1,36-37 17,-53 72-17,0-1 79,-18 18-94</inkml:trace>
  <inkml:trace contextRef="#ctx0" brushRef="#br0" timeOffset="212609.08">13600 15487 0,'-18'71'63,"18"-1"-48,-17 54 1,-1-36 0,18 106-1,0 17 1,-18-158 15,18-35-15,0-36 78,18-88-79,0 36-15</inkml:trace>
  <inkml:trace contextRef="#ctx0" brushRef="#br0" timeOffset="213002.73">13600 15452 0,'-71'88'32,"1"18"-17,17 35 16,35-106 1,54-35 46</inkml:trace>
  <inkml:trace contextRef="#ctx0" brushRef="#br0" timeOffset="213287.08">13635 15469 0,'53'159'32,"18"-53"-17,-36-18 1,0-35 0,-17-53-1,-18 18-15,0-1 31,35 71-15,-17-35-16</inkml:trace>
  <inkml:trace contextRef="#ctx0" brushRef="#br0" timeOffset="214303.94">13935 17198 0,'0'0'15,"-35"-18"1,17 18-16,-52-35 31,17 35-15,-36-35 0,54 35-1,-35 17 1,-1 54 15,18 70-15,53-35 15,0-71-15,53 0 15,18-35-31,34 0 15,160 0 1,-141 0 0,-54-17 15,-123 176 94,0 17-109,36 36-1,-36 105 16,53-299 1</inkml:trace>
  <inkml:trace contextRef="#ctx0" brushRef="#br0" timeOffset="-201074.31">2946 8202 0,'0'35'47,"0"36"-32,0-18 17,0-36-32,0 19 15,18-1-15,-1 0 31,-17 1 32,0-19-47,0 1 62,-17-1-63</inkml:trace>
  <inkml:trace contextRef="#ctx0" brushRef="#br0" timeOffset="-199793.95">6791 8749 0,'0'88'109</inkml:trace>
  <inkml:trace contextRef="#ctx0" brushRef="#br0" timeOffset="-198419.25">16158 17233 0,'0'-106'93,"0"89"-93,17-36 16,-17 35-16,0-17 16,0 0-16,0-89 31,-141-17-15,-229 70-1,158 71 16,53 0-15,71 177 15,88 105 1,71-141-32,352 247 31,-211-247-31,35 53 31,-247-176-15,0 0-1,0 35 17,-159 123-1,-141-141 0,176-35-15,89 0-1,0-35 32,35-36-47,0-123 31,106 71-15,17 35 0,36 35-1,-18 0 17,-141 35 46,0 1-47,18 17-31,-18-18 16</inkml:trace>
  <inkml:trace contextRef="#ctx0" brushRef="#br0" timeOffset="-196652.67">17181 17057 0,'299'53'78,"19"35"-62,-36-18-1,-176-34 17,-106 17 30,0 158-46,-106 301 15,53-353-15,36-54 15,17-87 0</inkml:trace>
  <inkml:trace contextRef="#ctx0" brushRef="#br0" timeOffset="-194483.06">19968 17022 0,'-89'141'47,"1"88"-32,-18 53 1,89-123 0,-19 158 15,36-211-15,0-70-1,0-54 126,0-35-126,0 0 1,0 18 15,0 158 313,0 18-328,0 18-1,0-106 1,18 0-16,-18-35 16,0-1-16,0 1 31,18-18-16,52 0 17,36-53-17,-53 0 1,0-35 0,-35 17-1,-18-123 16,-36 88 1,1 89-17,17-1 1,-87 18 15,69 0-15,1 0-1,17 0 1</inkml:trace>
  <inkml:trace contextRef="#ctx0" brushRef="#br0" timeOffset="-194114.4">20973 18027 0,'88'0'110,"141"0"-79,-211 0-31,0 0 31,-1-18 0</inkml:trace>
  <inkml:trace contextRef="#ctx0" brushRef="#br0" timeOffset="-193776.8">21308 17657 0,'-18'88'31,"18"-35"-15,0 70-1,0-105 1,0-1 0,-35 36-1,0-17 1</inkml:trace>
  <inkml:trace contextRef="#ctx0" brushRef="#br0" timeOffset="-193259.12">18468 18098 0,'18'-18'47,"35"0"-47,53 1 15,123-1 1,-70-17 0,-89 35 15,-70-18-15</inkml:trace>
  <inkml:trace contextRef="#ctx0" brushRef="#br0" timeOffset="-192920.18">18962 17674 0,'-53'53'32,"36"123"-17,-19 19 1,19-37-1,17-105 1,-18-18 15,18-17-15</inkml:trace>
  <inkml:trace contextRef="#ctx0" brushRef="#br0" timeOffset="-192495.93">16775 17798 0,'0'0'31,"88"0"1,124 0 15,-177 0-32,-17 0 16</inkml:trace>
  <inkml:trace contextRef="#ctx0" brushRef="#br0" timeOffset="-192106.36">17039 17321 0,'-17'89'31,"-1"281"1,18-194-1,0-123-31,-35 106 31,35-141-15,-18 17-1,-17-35 1</inkml:trace>
  <inkml:trace contextRef="#ctx0" brushRef="#br0" timeOffset="-191518.62">14711 17674 0,'53'0'109,"88"0"-93,-17 0 15,-89-17-15</inkml:trace>
  <inkml:trace contextRef="#ctx0" brushRef="#br0" timeOffset="-191122.59">14888 17198 0,'-18'70'47,"-17"72"-32,17-37 1,18 54 0,-18-88-1,18-54 1,0 19 0</inkml:trace>
  <inkml:trace contextRef="#ctx0" brushRef="#br0" timeOffset="-189558.5">10249 11959 0,'0'0'0,"-18"0"31,-53 18-15,-52 88 0,17-1-1,0 72 1,-53 17-1,71 35 1,18 53 0,52-52-1,18-19 1,53 125 15,18-248-31,-54 0 16,36-18-16,-18-52 15,1 17-15,17 1 16,52 17 0,-69-36-16,52 19 15,18-1 1,141-35 15,-53 0-15,-106-124-1,106 18 1,-71-35 0,89-194 15,-141 106-15,-54 70-1,-17 36 1,0 70-1,0 18 1,0-1 0,-17 1-1,-54-71 17,53 88-32,-35-34 15,-141-19 1,-247-52 15,336 70-15,-1 35-1,0-17 1,-18-1 15,89 36-15,18 0-1,-1 0 17,0 0 93</inkml:trace>
  <inkml:trace contextRef="#ctx0" brushRef="#br0" timeOffset="-187291.47">13088 16880 0,'-17'-17'32,"-1"17"-17,0 0 1,-17 0 0,-18 53-16,-35 141 15,18-71-15,-54 212 31,106-246-31,-70 334 16,35-229 15,53-141-31,0-18 16,0 71 15,0-53-15,0-36 31,0 1-47,0 0 47,18 17-32,35 18 95</inkml:trace>
  <inkml:trace contextRef="#ctx0" brushRef="#br0" timeOffset="-184024.78">12647 15240 0,'18'0'16,"0"0"-1,-1 0 1,19 18 0,52 17 15,35 53 0,36-17 0,-106-36-31,0-17 16,0-1 0,-36-17-16,54 36 15,-18-36 1,17 0-16,124 17 31,-105 1-15,-54-18-1,35 0 1,54 0 0,70 0-1,-88 0 1,194 0-1,-142 0 1,19 0 0,264 35 15,-335-35-15,-18 0-16,247 0 31,-212 0-31,-34 0 15,34 0-15,36 0 16,158 0 0,1 0-1,317 0 17,-282 0-17,-1 0 1,54 0-1,-194 0 1,176 0 0,-53 0-1,-35 0 1,264-35 15,-440 0-15,-71 35-16,17 0 15,1 0-15,140 0 32,-140 0-17,88 0 1,17 0 0,-88 0-1,195 0 1,-213 0-16,265 0 31,141 0 0,-229 0-15,-53 0 0,-88 0-1,88 0 1,-70-18-1,-71 18-15,0-18 16,-18 18-16,-17 0 16,105-17-1,-52-1-15,-19 0 16,178-35 0,-213 53-1,89-53 1,-70 36-1,-1-1 1,-18 1-16,72-19 16,-54 19 15,-35-1 0,18 18 0</inkml:trace>
  <inkml:trace contextRef="#ctx0" brushRef="#br0" timeOffset="-176466.66">19756 15610 0,'-35'124'32,"-1"-71"-17,-17 53-15,-17 70 31,70-123-31,0-35 16,0 17-16,-18 18 31</inkml:trace>
  <inkml:trace contextRef="#ctx0" brushRef="#br0" timeOffset="-175043.94">19791 16034 0,'0'0'15,"88"-18"1,89-35-1,-107 53 17,-34-35-17,16-18 17,-16 18-17,-36-18 32,0 18 16,-18 35-48,0 0 16,1 0 1,-1 0-17,1 0 1,-19 17 0,-34 89 15,52-35-16,18 34 17,0-52-17,0 18 1,53 70 0,18-18-1,17-52 1,-53 0 15,-35-54 47,-35 18-62,-36-17-16,1-18 15,-1 0-15,18 0 16,0 0 0,18 0-1,-18-53 17,18-17-1,17 34-16,18 19 1,0-1 0,0-17 15,0-71 0,0 71-15,53-18-1,0 17 1,-35 19 0,17 17-1,-17 0 17,17-18 14,-35 1-14,17 17-17,19-18 17,17 0-32</inkml:trace>
  <inkml:trace contextRef="#ctx0" brushRef="#br0" timeOffset="-174075.19">23160 17780 0,'0'141'78,"0"371"-47,0-354 0,0-122-31,0-19 32</inkml:trace>
  <inkml:trace contextRef="#ctx0" brushRef="#br0" timeOffset="-172794.09">23883 18115 0,'0'0'0,"18"0"15,0-17 1,35-89 15,-53 53-15,0-35 15,0 52-15,0 19-1,-36-1 17,-17 18-1,36 0-15,-19 0-1,-16 0 16,16 53-15,19-18 0,-19 106 15,36-88-15,0 88 15,89-52-16,69-1 1,1-18 0,17 18 15,-176-70 16,0 35-32,0 18 17,-52-54-32,34-17 15,-17 18-15,-89-1 32,89-17-17,-18 0 1,18-17 15,-18-36-15,53 18-1,-18-54 17,18 54-17,0 18 1,0-1-1,0 0 1,0-17 15,0 17-31,18 1 16,-1-19 15,1 1-15,0 0 15,-1 35 0,1 0-15,35-35 0</inkml:trace>
  <inkml:trace contextRef="#ctx0" brushRef="#br0" timeOffset="-172162.83">24395 17374 0,'141'71'31,"71"88"-15,35 52-1,17 36 1,-105-70 0,-106-36-1,17 88 17,-70-158-1,0-54-31,0 1 15,-17 35-15,-1-36 16,-35 72 0,-53-19-1,18-17 1,-53-18 15</inkml:trace>
  <inkml:trace contextRef="#ctx0" brushRef="#br0" timeOffset="-170850.69">20726 17480 0,'53'18'78,"0"70"-63,0 18 1,-36-18 0,1 35-1,17 19 1,-35-89 0,0 123-1,0-70 1,0-36-1,0 36 1,-35 106 15,0-177-15,17 0 0,0-35-16,18 18 46,-17-18 64</inkml:trace>
  <inkml:trace contextRef="#ctx0" brushRef="#br0" timeOffset="-165732.02">13529 18468 0,'18'-18'94,"194"18"-63,-89 0 0,54 0 0,-125 0-31,54 0 32,-70 0-17,16 0 1,-34 0 0,106 0-1,-19 0 1,-69 0-1,52 0 17,-70 0-17,34 0 17,1 0-17,53 0 1,-71 0-1,89 0 1,-71 0-16,-36 0 16,19 0-16,-19 0 15,36 0 48,-17 0-48,17 0 1,-1 36 0,19-36-1,-53 0 1,17 17 0,-17-17 15,17 0-16,-18 0 1,54 35 0,-18-35-16,-35 0 15,87 18 1,-87-18 0,35 0 15,0 0-16,0 0 1,0 0 0,0 0-1,-36 0 1,1 0 0,0 0-1,34 0 1,1 0-1,-35 0 1,35 0-16,17 0 16,107 0 15,-54 0-15,-17 0-1,-53 0-15,71 0 31,-36 0-15,53 0 0,18 0-1,-18 0 1,0 0 0,0 0-1,-18 0 1,-17 0-1,-70 0 1,16 0-16,-34 0 16,17 0-16,-17 0 15,17 0-15,1 0 16,87 0 0,36 0-1,35 0 1,-88 0-1,17 0 1,177 0 15,-177 0-15,-70 0 0,-35 0-1,53 0 1,34 18-1,-16 17 1,34-17 15,-52-18 94,70 53-109,-18-36 0</inkml:trace>
  <inkml:trace contextRef="#ctx0" brushRef="#br0" timeOffset="-165217.05">19985 18133 0,'0'-18'47,"212"18"-31,123 0 15,-317 0 0</inkml:trace>
  <inkml:trace contextRef="#ctx0" brushRef="#br0" timeOffset="-164834.39">20497 17992 0,'-88'17'32,"70"19"-32,-35 105 15,35-35 16,18-89 1,0 54 93</inkml:trace>
  <inkml:trace contextRef="#ctx0" brushRef="#br0" timeOffset="-164242.31">20550 18309 0,'17'0'63,"1"0"15,0 35-63</inkml:trace>
  <inkml:trace contextRef="#ctx0" brushRef="#br0" timeOffset="-163850.52">20638 18380 0,'35'35'31,"-17"-17"1,-1-18-1</inkml:trace>
  <inkml:trace contextRef="#ctx0" brushRef="#br0" timeOffset="-162872.41">20726 18292 0,'18'0'31,"17"0"-16,-17 17 17</inkml:trace>
  <inkml:trace contextRef="#ctx0" brushRef="#br0" timeOffset="-158242.85">12630 13123 0,'17'-17'15,"1"17"17,17 123-17,1 54 1,-1 34 0,0 71-1,18 36 1,-18-71-1,-17-106 1,-18-70 0,35-19-1,-35 37 1,0-36 0,18 123 15,17-70 0,-35-53-15,18 35-1,-1-18 17,36-52 93,88-18-110,353 0 1,-141 0-1,-282 0 1,176 0 0,282 35 15,176 18 0,-264 18 0,18-18 1,-124-18-17,141 18 17,-335-53-32,300 0 31,-299 0-31,351 0 31,-316 0-15,334-71-1,-123 19 1,-194 52 0,177-71-1,-18 71 1,-71 0-1,-18 0 1,36-18 0,-141-35-1,335 18 1,-212 35 0,-35-18-1,18-17 1,-159 35-16,211-17 31,-123-1-15,35-17 15,-211 35-15,17-18 15,53 18-16,-17 0 1,0 0 0,105 0 15,124 0-15,-106 0-1,-18 0-15,142-18 31,-301 18-15,36-53 15,-17-17-15,-1-36 0,-35 35-1,17-34 1,-17 34-1,0 53 1,0-34 0,-17-1-1,-1 0 1,-17 35 0,17-17-16,1-18 15,-19-35 1,-34-18-1,70 35 1,-35 18 15,35 18-15,0 0 0,-18 35-1,18-18 173,-71 1-188,-34-1 15,-37-70-15,107 88 16,-18-36-16,18 19 16,-36-1-1,1-17 1,-1 17-1,-52-35 1,-177-17 15,176 17-15,72 35 0,-37 1-1,-87-36 1,-124 0-1,-88-18 1,-18 1 0,142 52-1,17 18 1,-423 0 15,246-18-15,-34 1-1,-1-19 1,89 36 0,70-35-1,17 35 1,160 0 0,-318 0-1,18-17 1,-54-1-1,-228 18 17,493 0-17,-17 0 1,-18 0 0,0 0-1,-35 0 1,17 0-1,18 0 1,-35-35 0,-71 17-1,71 0 1,53-35 0,158 53-1,1-17-15,34 17 16,-17 0-16,-88-18 15,88 18 17,1 0-32,34 0 31,0 0 31,-17 0-46,-53 0 0,52 18-1,-16-1 1,34 1 31,0 0-32,1-1 1,-36 36 0,35-35-1,-17 35 157,17 0-156,1-53 15,-1 0 125,-17 35-140,17-17 0</inkml:trace>
  <inkml:trace contextRef="#ctx0" brushRef="#br0" timeOffset="-157369.42">13970 14411 0,'0'106'109,"0"53"-93,0-54 0,0-69-1</inkml:trace>
  <inkml:trace contextRef="#ctx0" brushRef="#br0" timeOffset="-156952.53">15064 14182 0,'70'0'16,"-70"123"0,71 177 15,-71-247-15,0-18-16,35 0 78</inkml:trace>
  <inkml:trace contextRef="#ctx0" brushRef="#br0" timeOffset="-156608.47">16704 14446 0,'36'0'31,"-72"0"-31,142 106 16,-106-35 0,53 123-1,-35-71 32,-18-105-47,17 17 31,19-35-31</inkml:trace>
  <inkml:trace contextRef="#ctx0" brushRef="#br0" timeOffset="-156208.52">19333 14429 0,'52'0'16,"-16"105"15,-19-16 1,1-54-17,-18-17 1,18 34-1,-1-16 1,54-36 0</inkml:trace>
  <inkml:trace contextRef="#ctx0" brushRef="#br0" timeOffset="-155896.24">21290 14429 0,'53'0'15,"-35"35"-15,-18-17 16,0 52-1,18-35-15,17 36 32,35-36-17,213 36 1,-89-54-16</inkml:trace>
  <inkml:trace contextRef="#ctx0" brushRef="#br0" timeOffset="-155661.52">23354 14552 0,'35'0'16,"36"53"-1,-53 0 1,-1 0 0,-17-18-1,0-17 1,0-1-16</inkml:trace>
  <inkml:trace contextRef="#ctx0" brushRef="#br0" timeOffset="-153796.66">23425 17268 0,'0'0'0,"-388"-52"31,282 52-15,-53 70 15,124-17-16,-18 0-15,-53 212 32,36-19-17,52-34 1,18 35 0,0-88-1,53 0 1,264 176-1,212-318 17,230-17-1,-477 0-31,318 0 31,-459 0-31,124-88 31,-230 35-15,88-264 15,-123 176-31,0-283 32,0 213-17,-35-1 1,-106 0-1,-35 36 1,34 52 0,-52 36-1,36 71 1,-36 17 0,17 0-1,89 0 16</inkml:trace>
</inkml:ink>
</file>

<file path=ppt/ink/ink13.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07:32.799"/>
    </inkml:context>
    <inkml:brush xml:id="br0">
      <inkml:brushProperty name="width" value="0.05292" units="cm"/>
      <inkml:brushProperty name="height" value="0.05292" units="cm"/>
      <inkml:brushProperty name="color" value="#FF0000"/>
    </inkml:brush>
  </inkml:definitions>
  <inkml:trace contextRef="#ctx0" brushRef="#br0">7991 5768 0,'0'0'0,"0"-18"63,-18 18-63,0-17 47,-17 17-32,-18 0 16,-17-53 1,-1 53-17,-35 0 17,53 0-17,-17 0 1,-1 0-1,54 0 1,-36 0 0,17 17 15,1-17 16,-35 71-32,34-36 17,1 18-1,35-18 0,0-17 47,35 0-62,18-1 0,-17 1-1,122 0 1,-87-1-1,-1 1 1,1-1 0,-18-17-1,0 0 1,0 0 0,-18 0-1,-17 0 32,-1 0-31,36-17-1,-18-18 1,-17 17 0,-18 0-1,18-17 16,-18 17 594,0-17-609,0 17 15</inkml:trace>
  <inkml:trace contextRef="#ctx0" brushRef="#br0" timeOffset="2296.59">8344 5627 0,'0'-18'203,"52"18"-188,19-17 1,-18 17 0,-18 0-1,-17 0 1,17 0 15,36 0-15,34 0-1,90 0 17,-143 0-17,72 0 1,-18-18-1,0 18 1,17 0 0,-35 0-1,18 0 1,0-18 0,-36 1-1,19 17 1,-72 0-1,54 0 17,-36 0-17,106 0 17,-70 0-17,17 0 1,88 0-1,36 0 17,17 0-1,36 0 0,-89 17 0,-123-17-15,141 36 0,-106-36-1,124 35 1,-159-18 0,141 19-1,53-36 16,282 70 1,-176-17-1,-141-18 0,-36-17 0,-105-18-31,105 0 32,-123 0-17,53-18 1,-53 18 0,88 0-1,-88 0 1,88 0-1,-88-17 1,105-18 0,-34-1 15,17-17 0,-106 53-15,36-35-1,17 17 17,-35 18-17,0 0 1,0 0 0,-18 0-1,106 0 1,-53 0-1,-17 0 1,-36 0 0</inkml:trace>
  <inkml:trace contextRef="#ctx0" brushRef="#br0" timeOffset="12089.2">18151 4604 0,'-71'0'63,"-17"0"-48,-18-36 1,-35 19 0,0-1-1,0 18 1,-36 0 15,125 0-31,-37 0 16,36 0-1,18 0 1,-18 0 0,18 0-1,17 0 1,-35 0 15,-17 18-15,35 17-1,-18-17 1,17 17-16,19-35 16,-36 71-1,35-36 1,1 0-1,-1-17-15,0 176 32,18-124-17,0 1 1,0-1 0,0-17-1,0 53 1,0 0-1,0-18 1,36 0 0,-19-35-16,-17 18 15,0-1-15,0-34 16,18 17-16,17-18 16,-35 0-16,18 18 31,-1-35 0,1-1 32,0 1-48,87 17 16,-34 1-15,-18-36-16,17 0 16,19 0-1,34 17 1,54-17 0,52 0-1,-70 0 1,17-35-1,18-36 1,-88 18 0,53-17-1,17-54 17,-123 72-17,-35-37 1,-1 19-1,1-36 1,-18 35 0,0 36-1,0 18-15,0-1 16,0 0-16,0-17 31,-18-18-15,18 0-1,-17 0 1,-36-17 0,35-1 31,0 53-32,-35-87 16,1 34 1,-1 18-1,35 35 0,-35-17-15,35 18 15,-17-19-15,17 19-1,-17-1 1,18 18 15</inkml:trace>
  <inkml:trace contextRef="#ctx0" brushRef="#br0" timeOffset="15462.71">1817 5962 0,'0'0'0,"53"0"235,0 0-235,-35 0 15,17 0-15,-17 0 16,34 0-16,1 0 16,0 0-16,18 0 31,35-18 0,-36 18-15,18-17-1,36-19 1,-1 36 15,-70-17-15,18-1-1,17 0 17,53 18-1,-106 0-31,36 0 31,-36 0-15,89 0 15,52 0 0,-105 0-15,-1 0 15,-17 0-15,-18 0-1,18 0 1,-35 0 0,17 0 15,-17 0 0,17 0 0,-17 0 16,17 0 63</inkml:trace>
  <inkml:trace contextRef="#ctx0" brushRef="#br0" timeOffset="50885.22">10601 9648 0,'18'0'109,"0"0"-93,52 0 15,-35 0-16,-17 0 1,35 0 15,-35 0 47,-1 0-46,1 0-17</inkml:trace>
  <inkml:trace contextRef="#ctx0" brushRef="#br0" timeOffset="51833.9">11571 9631 0,'0'-18'47,"71"-17"0,-36 35-47,106-18 16,-123 18 15,70 0 0,-35 0-15</inkml:trace>
  <inkml:trace contextRef="#ctx0" brushRef="#br0" timeOffset="52127.84">12383 9596 0,'17'0'94,"54"0"-78,158 0-1</inkml:trace>
  <inkml:trace contextRef="#ctx0" brushRef="#br0" timeOffset="52596.09">13212 9578 0,'17'0'16,"1"0"31,53-18-32,35 1 1,-89 17 0,36 0-16,0-18 15,-18 18 16</inkml:trace>
  <inkml:trace contextRef="#ctx0" brushRef="#br0" timeOffset="53057.13">14023 9560 0,'18'0'47,"35"0"-16,35 0-15,53 0-1,-35 0 1,-88 0 62</inkml:trace>
  <inkml:trace contextRef="#ctx0" brushRef="#br0" timeOffset="53383.95">15575 9578 0,'89'0'94,"211"0"-79,-89 0 1</inkml:trace>
  <inkml:trace contextRef="#ctx0" brushRef="#br0" timeOffset="53744.88">17128 9578 0,'35'0'32,"-17"0"-17,-1 0 17,71 0-17,283 0 16</inkml:trace>
  <inkml:trace contextRef="#ctx0" brushRef="#br0" timeOffset="53996.7">18380 9578 0</inkml:trace>
  <inkml:trace contextRef="#ctx0" brushRef="#br0" timeOffset="80633.63">18627 8908 0,'0'-18'47,"-88"18"-31,-53 35 0,17 36 15,54-18 0,52-36 0,0 19-15,1-1 15,17 36 0,0-54-31,0 1 16,0 17-16,0 0 16,0 1-1,0-19-15,0 19 16,17-1-16,-17-18 16,18 19-16,17-1 31,-35 0-16,18-17 1,-18 17 0,18-17-1,-18-1 1,17 1 0,1 0-1,17-18 48,36 0-48,-1-36 1,-34 19 0,-19-1-16,18 1 15,18-19 1,-17 19-1,-1-1-15,-17 0 16,-1 18-16,18-35 16,-17 17 15,-18-17-15,0 18-1,0-19 1,0 19-1,0-19 1,0 19 0,0-19-1,0 1 1,0 18 31,-18-54 203,18 36-235,-17-1 1,-1 1 0</inkml:trace>
  <inkml:trace contextRef="#ctx0" brushRef="#br0" timeOffset="113001.58">20532 9402 0,'0'-18'31,"0"0"-15,0 1 47,0-1-48,-18-17 1,-17-53 15,35 70 32,-18-17 15,1 35-63,-1-18-15,18 0 16,-35 1-16,35-1 16,-18 18-16,-17-53 31,35 35 0,-53-52 0,-35-36 1,88 88 30,-35 18-46,-1-17-16,1-1 15,-36 18 1,36-17 0,18 17-1,-19-18 1,19 0-1,-1 18 1,0 0 0,1 0-1,-36 0 1,0 18 0,18 0-1,-1-1 1,19 1-1,-1 17 1,0-35 0,-17 53-1,17-35 1,1 35-16,-1-36 16,-35 36-1,36-35 1,-19 17 15,1 36-15,17-18-1,-17 35 1,35 0 0,-35-35-1,35 17 1,-18-52-1,1 105 17,17-70-32,-18 71 15,18-36 17,0 36-1,0-72 0,0 107-15,0-106 15,35 35 0,-35 18 0,18 0 16,-18-88 16,18-1-48,-18 1 1,0 0 15,0-1-15,17 1 0,18 52 15,-17-34-16,-18-19 1,18 19 31,-1-19-31,19 18 15,-19-17-16,1-18 1,17 18 0,89 17 15,-89-35-31,18 18 16,53-1-1,-18 36 1,-18-53-1,1 0 1,52 0 0,-34-17-1,-1-1 1,-18 0 0,36-70 15,-53 35-16,0-17 1,0 17 0,-18-18-1,-17 18 1,-18 36 0,18-19-1,-1 1 1,1-35-1,-1-1 1,1 18 0,-18 35-16,0 1 15,0-36-15,0 18 16,0-1-16,0 1 16,0 17-16,35-17 15,-35 17-15,0-34 31,0-1-15,0 35 0,0-35-1,-17 35 1,-19-52 15,36 52-15,-17-17-1,-18-36 1,17 18 0,-35-35-1,0 0 1,18 18 0,-18-19-1,53 72 1,-18-36-1,1 18 1,17 17 15,-18 18 1,18-18 14</inkml:trace>
  <inkml:trace contextRef="#ctx0" brushRef="#br0" timeOffset="115535.86">1852 11007 0,'18'0'78,"247"0"-63,158 0 1,71 0 0,670 0 15,-829 0-16,18 0-15,458 35 32,-581 0-32,34-17 15,-52 35-15,370-18 32,-212-17-17,-52-18 1,423 0-1,-53 0 17,88 0-1,17 0 0,-281 0 0,-318 0-31,335 0 32,-317 0-17,423 0 1,-423 0 0,423 0-1,-406 0 1,441 0-1,300 0 17,-141 0-1,71 0 0,-318 0 0,-423 0-31,335 0 32,-336 0-32,389 0 31,-247 0-15,-124 0-1,248 0 1,-318 0-1,105 0 1,-158 0 15,-35 0 16,35 0-16</inkml:trace>
</inkml:ink>
</file>

<file path=ppt/ink/ink14.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10:30.235"/>
    </inkml:context>
    <inkml:brush xml:id="br0">
      <inkml:brushProperty name="width" value="0.05292" units="cm"/>
      <inkml:brushProperty name="height" value="0.05292" units="cm"/>
      <inkml:brushProperty name="color" value="#FF0000"/>
    </inkml:brush>
  </inkml:definitions>
  <inkml:trace contextRef="#ctx0" brushRef="#br0">3863 5909 0,'36'0'94,"16"0"-94,1-18 15,53 18-15,0 0 16,264 0 15,-123-17-15,-158-1 15,-37 18 63,1 0-78,53 0-1,-88 0 1,52 0-1,-34 0 1,34 0 0,18 0-1,1 0 32,-72 0 219,19 0-251,-1 0-15,0 0 32,-17 0-17</inkml:trace>
  <inkml:trace contextRef="#ctx0" brushRef="#br0" timeOffset="14545.71">3863 4639 0,'18'0'31,"17"0"0,71 0 0,-35 0 1,-54 18-1,-17-1 0,0 1-15,0 0-1,0 17 1,0 0 15,-17-35-15,-19 35-1,-17-35 32,36 18-15,-1-18-17,0 18 79,89-1 31,52 1-109,-34-18-1,-54 0 1,-17 0-1,17 0 17</inkml:trace>
  <inkml:trace contextRef="#ctx0" brushRef="#br0" timeOffset="34981.99">5415 5080 0,'0'0'0,"0"-53"31,0 18 1,-17 17-17,-212 18 17,-248 0-1,177 0 0,71 35 0,88 36 1,88-53-17,-17 17 16,34 0-31,-17-17 32,-17 17-17,17-17 1,-18 52 0,36-17-1,17 18 1,18 17-1,0-70-15,0 52 16,0 36 15,0-53 1,36 0-1,-1-18-31,88 53 31,-52-52-15,176 16-1,-124-52 1,389 0 0,123-17 15,-388-36-16,-194 18 1,-18 17-16,-17 0 16,35 1-16,0-36 31,-53 35-15,0-17 15,0 0-16,0-1 1,0 1 0,0 17-1,-18-17 17</inkml:trace>
  <inkml:trace contextRef="#ctx0" brushRef="#br0" timeOffset="38947.69">5451 5062 0,'17'0'188,"19"36"-173,52 34 17,-71-70-1,1 18-31,17 17 15,-17-17 1,17 35 15,-17-36-15,0 19 0,-18-19 15,17 1-16,-17 0 142,0-1-142,0 1 1,0-1 31</inkml:trace>
  <inkml:trace contextRef="#ctx0" brushRef="#br0" timeOffset="52684.43">6721 7638 0,'-18'0'62,"-52"0"-46,-230 0 15,-35 0 0,141 0-15,105 0 0,36 0-1,-17 17 17,52 1-17,-52 35 1,70-36-16,-36 1 15,19 17 17,17 1 30,0 34-46,0 1-1,0-18 1,0 17 0,35 1-1,0 17 1,18 18 0,0-36-1,18-17 1,-18 0-1,-18-18 1,35 1 0,-34-19-1,-19 1-15,72 17 16,34 1 0,124 87 15,-194-105-16,17-1 1,89 19 0,35-19-1,18 1 1,17-18 0,300 0 15,-35-53 0,-247-35-15,-159 35-1,-52 0 1,-19 18 0,-17-1-1,18-52 1,-36-71-1,-17 71 17,-53 0-17,53 35 1,-283-35 0,195 35-1,-354-53 1,36 18 15,353 70-15,-53 18 15,-53 0 0,88 0 0,36 0-15,34 0 15,19 0 1,-19 0-17,19 18 16,17 17 79,-18 54-95</inkml:trace>
  <inkml:trace contextRef="#ctx0" brushRef="#br0" timeOffset="54369.42">6527 9860 0,'17'0'63,"19"0"-32,-36 35-15,17 1-1,1-19 1,-18 19 62,18-1-62,34-35 171,231-18-171,-1-88-1,-70 18 1,-54 0 0,-105 53 15</inkml:trace>
  <inkml:trace contextRef="#ctx0" brushRef="#br0" timeOffset="56402.97">6562 5944 0,'18'0'140,"17"0"-124,0-17-16,53-1 16,-35 0-1,194 1 16,-123 17 1,-1 0-1,18 0 0,-123 0-31,35 0 16,-18 0-16,18 0 31,-18 0-15,54 0-1,52 0 1,-88 0 0,88 17 15,-106-17-16,0 18 1</inkml:trace>
  <inkml:trace contextRef="#ctx0" brushRef="#br0" timeOffset="58924.78">16687 8784 0,'88'0'125,"194"35"-109,71 18 0,0-35-1,17 17 1,-141 1-1,-70-36 1,-53 17 15,-88-17-15,-18-17 0,105-19 15,-34-17-16,17-35 17,-53 0-17,-17 35 1,-18 0 0,0 0 15,0 36-16,0-1 1,0-17 0,0-1 15,-18 19-15,-34-36-1,-160-71 16,124 89-15,35-18-16,-53 18 16,-35-18-16,-230-53 31,160 18-15,-1 70-1,0-17 1,-35 35-1,212 18 17,-71 35-17,71 0 17,0-1-1,17 19 0,1-18 0,17-18-15,-36 36 0,19-18-1,-1 35 1,-35 18 31,53-71-32</inkml:trace>
  <inkml:trace contextRef="#ctx0" brushRef="#br0" timeOffset="64206.01">8837 5944 0,'36'0'94,"-19"0"-79,1 0 1,141 0 0,-89 0-1,283 18 1,247-18 15,-318 0 0,-194 0-15,0 0 0,-35 0-1,18 0 1,-36 0-16,18 18 31,-35-18 0,70 17-15,-18-17 0,36 18-1,-53-18 17</inkml:trace>
  <inkml:trace contextRef="#ctx0" brushRef="#br0" timeOffset="74296.78">9614 3404 0,'-18'0'62,"-35"0"-46,0 18 0,-35 70-1,17 36 1,-70 299 15,106-176-15,35-53-1,0-106 1,35 177 0,-17-230-1,35 53 1,0-17-1,-18-36 1,35 0 0,19 1-1,-1-19 1,-35 1 0,158-18-1,-140 0-15,-18 0 16,17-35-1,54-54 1,-1-34 0,-87 35-16,17-89 15,-36 54 1,1-54 0,17 36-1,-35 18 1,0 35-1,0-18 1,0 0 0,-17 53-1,-89-123 1,18 52 0,70 89-1,-53-36 1,54 18-16,-54 18 15,18 0 1,-88-18 0,53 18-1,-18 17 1,36 0 0,-1 18-1,53 0 1,1 53 93</inkml:trace>
  <inkml:trace contextRef="#ctx0" brushRef="#br0" timeOffset="76637.99">10107 9648 0,'18'0'62,"0"0"-46,17 0 0,53 71 15,18 52 0,-18 1 0,-17-36 1,-36-35-1,-17-53-16,17 18 95,300-301-79,-123 54-15,-36 35-1,36-17 17,-195 193-1,-17 0 0</inkml:trace>
  <inkml:trace contextRef="#ctx0" brushRef="#br0" timeOffset="80796.85">11854 6015 0,'17'0'78,"124"0"-63,406-35 17,141 17-1,-212 18 0,-423 0-15,-35 0-16</inkml:trace>
  <inkml:trace contextRef="#ctx0" brushRef="#br0" timeOffset="86800.77">2188 8943 0,'17'0'125,"124"0"-93,-70-18-17,35 18 1,52 0 0,-105 0-1,18 0-15,70 0 16,71 0 15,-142 0-15,36 0 15,0 0-15,-18 0-1,-53 0 1,18 0-16,71 0 15,-1 0 1,-35 0 0,71 0-1,-106 0 1,35 0 0,-70 0 343,88-70-343,-89-1-1,89-70 16,-88 70-15,-18-17 0,0-18-1,0 36 1,-18-1 0,1 36-1,-72-53 16,-140-18-15,141 53 0,-159-17-1,-71-19 17,1 54-1,105 0 0,159 35-31,-88-18 31,71 18-31,-54 0 32,54 0-32,-89 0 31,124 0-16,-89 35 1,18 36 15,89-53-15,-54 35 0,36 52 15,0 54 0,17-18 0,0-53 1,18-52-32,0 17 31,0-18-31,36 53 31,-19-70-15,1 17-1,17-17 1,-17-1 31,17 1-32,-17-18 1,17 18 0,36-1-1,52 19 1,0 16 0,1-34-16,246 53 31,-281-71-31,-1 17 15,-35-17-15,-36 0 47</inkml:trace>
  <inkml:trace contextRef="#ctx0" brushRef="#br0" timeOffset="89518.16">11095 3440 0,'0'0'0,"-35"0"16,-53 0-1,-53 0 1,17 0 0,106 0-1,1 17-15,-71 54 31,52-36-15,1 36 0,17-18-1,18-18 1,-35 88 0,35-17-1,0-88 1,0 105-1,35 1 1,1-1 0,-36-88-1,70 159 17,-52-123-17,0-18-15,17 53 31,-18-71-31,-17 18 16,0-35-16,53 87 31,-35-87-15,-18 17 0,35-17-1,89-18 1,17 0-1,35-35 1,-35-18 0,-35 0-1,-70 18 1,-1-1 0,18-52-1,0-35 1,-36 52-1,36-105 17,-53 158-32,18-105 31,-1 17-15,-17 71-1,0-1-15,0 19 16,0-54-1,0 18 1,0 18 0,0 0-1,0-1 1,0 1 0,0 17-1,-70-87 1,52 69-16,-70-34 31,18-1-15,-19 36 15,54 17-31,-18-17 16,0 17-16,-70-35 31,70 36-16,35 17 17</inkml:trace>
  <inkml:trace contextRef="#ctx0" brushRef="#br0" timeOffset="97763.99">3052 6597 0,'-18'0'47,"-35"-18"-32,-123 1 17,158 17-17,-105 0 1,35 0-1,70 0 1,-17 0-16,-18 17 31,17-17-15,1 0 0,18 18-1,-19 0 16,19-1 1,-1 19-17,-17-1 1,-1 0 0,-16 36-1,16-54 1,19 19-1,-19-1 1,36 0 0,-17-35-1,17 53 1,-36 0 15,36-18-31,0-17 16,0 17-16,0-17 15,0-1-15,0 1 16,0 17 0,0 1-1,18-19 1,0 18 0,-1-17-1,19-18 1,34 35-1,71-17 1,0-18 0,-17 0-1,52 0 1,-35 0 0,-17 0-1,-107 0 1,36-18-16,89-70 31,-90 53-31,19 0 31,-53 17-31,-18 0 16,0-70 15,0 0-15,0-18 15,-36 18 0,-105 0 1,71 53-1,34 17-31,1 0 31,17 18-15,1 0-1,-18 0 17</inkml:trace>
  <inkml:trace contextRef="#ctx0" brushRef="#br0" timeOffset="100565.06">12859 6032 0,'-88'18'141,"-89"53"-126,-69-1 1,-213-17 15,177-53-15,-53 0 0,-565 0 15,406 0 0,35 0 0,371 0-31,-212 0 16,-229 0 31,18 0-32,70 0 17,176 0-1,159 0-31,-52 0 31,87 18-15,-123 35-1,123-18 1,-140 36 0,105-36-1,-53 35 1,-70 19 15,-71 87 0,35-17 1,89-71-1,141-53-31,-18 0 16,35-17-16,-123 53 31,53-36-16,70-17 1,-123 52 0,53-52-1,53 17 1,-159 71 0,158-106-1,-17 35-15,1 18 16,-19-18-1,53-35 17,1 0 171</inkml:trace>
  <inkml:trace contextRef="#ctx0" brushRef="#br0" timeOffset="102244.8">4357 7232 0,'0'35'109,"0"0"-93,0 18-1,-35 0 1,17 0 0,1-17-1,-1 16-15,0 1 31,-17 0-15,17 0 15,18-35 47,0-1 344,0 19-406,0-19 0,-17 1-1,34-18 251,54-18-251,-18 1 1,194-107 0,-159 89-1,35-36 1,-34 19 0,-72 52-16,1-18 31,0 0 63</inkml:trace>
  <inkml:trace contextRef="#ctx0" brushRef="#br0" timeOffset="103742.45">2029 8767 0,'159'0'94,"-1"0"-78,-34 0 15,-107 0-31,1 0 15,17-18 1,89-17 15,70 35 1,35-53-1,124 35 0,-141 18-15,-18 0-1,-124 0 1,-17 0 0,0 0 15,35 0 156,-17 0-171,52 53 0,18 18-1,-52-1 16,-125-88 110,-17 18-125</inkml:trace>
  <inkml:trace contextRef="#ctx0" brushRef="#br0" timeOffset="107294.45">3316 9737 0,'53'35'63,"-17"53"-48,-1 0 16,-35-70 1,35 17-1,-17 18 0,-1-53-31,1 18 16,-18-1-16,53-17 94,106-35-79,70-159 16,-176 106-15,-35 0 0,17 70-1,-35 0 48,70-52-48,72 17 1,-54 0 0,-53 35-1,-17 18 1</inkml:trace>
  <inkml:trace contextRef="#ctx0" brushRef="#br0" timeOffset="109792.8">14623 6068 0,'88'0'125,"36"0"-109,-36 0-1,35-18 17,-105 18-32,70 0 31,159 0 0,88 0 0,-158 18 1,-89 17-17,-18-35 1,-34 0-1,-19 0 32</inkml:trace>
  <inkml:trace contextRef="#ctx0" brushRef="#br0" timeOffset="-198469.92">14411 12277 0,'0'0'0,"-53"0"31,-70 0-15,70 0-16,0 0 16,-70 0-1,-19 0 1,-69 0 0,52 0-1,106 0 1,-176 0-1,141 17 17,52 1-17,-17 17 1,36-35 0,-18 35-1,17-35 1,18 53-1,0 0 17,18 36-1,52-1-15,54-18-1,70 18 1,423 54 15,-264-107-15,88-17-1,-89 17 1,-122-35 0,-160-18-1,-17-17 1,-17-18 15,-36 18-15,0 17-1,0-17 17,0 17-17,0 0 1,0-17-1,-36-18 1,-175-53 0,-107-17-1,142 70 1,52 0-16,18 0 16,-52 0-1,52 18 1,18 17-1,52 18 1,-17 0 0</inkml:trace>
  <inkml:trace contextRef="#ctx0" brushRef="#br0" timeOffset="-153483.67">15311 4921 0,'0'-17'46,"-18"-19"-30,-176 36 15,124 0-31,-195 0 32,195 0-32,-1 0 15,18 0 1,35 0 15,-35 18-15,-17 17-1,-89 71 17,71-18-1,53-70-16,17 70 1,0-35 0,18-18-1,0 18-15,0-17 16,0-1-16,0 35 16,0 36-1,0-53 1,18 0-1,17-18 1,1 1 0,17-1-1,-1-18 1,90 19 0,52 17-1,88 17 1,0-17-1,-123-35-15,352 35 32,-405-53-17,194 0 1,-247 0 0,53 0-1,-36-18 1,-17-35-1,35-70 17,-52 70-17,-1-53 17,-35 18-17,0 70 1,0-35 15,0 18-31,-35 17 47,-53 1-31,-1-1-1,72 0 1,-124-17-1,70 0 1,-52 0 0,-1-54 15,106 72-15,-34-1-16,-19-17 15,36 17-15,-124-35 31,88 36-15,36 17 0,0-18-1,-36 18 1,-35-18 15,54 18-15,34 0-1,0 0 1,-17 0 0,-18 0 156</inkml:trace>
  <inkml:trace contextRef="#ctx0" brushRef="#br0" timeOffset="-144926.34">14570 5697 0,'-35'0'31,"17"0"-15,0 0 15,-34 106 0,34-53 0,18-35-31,0 52 32,0-52-32,0 0 31,-18-1 0,1 1-15,175-18 140,-69 0-140,-54 0 77,-35-18-61,0-35-17,0 36 1,0-19 0,0 19 15,0-1-16,-18 0 1,18-17 15,0 18-15,-17 17 78,17-36-32,-18 36-46,0 0-1</inkml:trace>
  <inkml:trace contextRef="#ctx0" brushRef="#br0" timeOffset="-118875.95">12665 3634 0,'-18'-18'62,"-35"18"-62,18 18 16,0-1-16,-177 142 31,124-88-15,-88 70 15,105-53 0,36 18-15,0 52 15,35-52 0,17 18 1,36-89-32,0 36 15,-18-1 1,18-35-1,-17-17 1,-19 0 0,18-18-1,18 35 1,18-35 0,17 0-1,141 0 1,-70-53-1,-53-18 1,-35 1 0,-36-1-1,18-52 1,-36-1 0,-17 1-1,0 35 1,0 53-1,0-36 1,0 36 0,-17 17-1,17 0 1,-18 1 0,-17-19-1,-18-16 1,18 34-1,-1-17 1,1-1 0,17 19-1,1-1 1,-18 18 0,-1-35-1,-17 35 16,0 0 1,0 0-17,18 0 17,18 17-17,-1-17 16</inkml:trace>
  <inkml:trace contextRef="#ctx0" brushRef="#br0" timeOffset="-114720.04">17710 6950 0,'17'0'32,"107"123"-1,-71-17-15,0-35-16,123 211 31,-105-229-31,17 35 15,-18 0-15,-34-35 32,-19-53 30,107-106-46,123-141-1,17-53 1,-52 53 0,-89 89-1,-87 87 17</inkml:trace>
  <inkml:trace contextRef="#ctx0" brushRef="#br0" timeOffset="-90939.81">14358 12294 0,'0'-17'47,"-17"17"-31,-71-18 0,-18-17-1,-265-71 1,160 88-1,87-17 1,71 35 0,-35 0 15,35 0-15,-106 18-1,106-18-15,1 35 16,-54 0-1,53 36 17,35-71-32,-17 53 31,17-18-15,1-17-16,17-1 15,0 36 1,-18-35-1,18-1 1,0 19 0,18 34-1,105 54 17,-52-54-17,70 18 1,0-35-1,53 36 1,123-1 0,-17-18-1,-18-17 1,-105-53 0,-18 0-1,158 0 16,-229-35-15,0 17-16,1 1 16,-54-19-16,18 36 15,0-35 1,-36 18 0,19-19-1,-19 1 1,-17 0-1,0-1 1,0 19 0,0-1-1,0-17 1,-35 17 0,0 1-16,-124-72 31,0 54-31,-176-71 31,123 53-15,18 36-1,124-1 1,17 18 0,18 0-1,-53-18 1,-18 18-1,-18 0 1,-17-17 15,106 17-15,-18 0 0,35 0-1,-17 0-15,17 0 16,1 0-1</inkml:trace>
  <inkml:trace contextRef="#ctx0" brushRef="#br0" timeOffset="-88700.19">20320 16845 0,'0'-17'31,"71"-1"-16,17 18 1,494-53 0,-70 53-1,52 0 1,-141 0 0,-264 0-1,18 0-15,-89 0 16,-18 0-16,1 0 15,141 0 17,-160 0-17</inkml:trace>
</inkml:ink>
</file>

<file path=ppt/ink/ink15.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5:16:29.855"/>
    </inkml:context>
    <inkml:brush xml:id="br0">
      <inkml:brushProperty name="width" value="0.05292" units="cm"/>
      <inkml:brushProperty name="height" value="0.05292" units="cm"/>
      <inkml:brushProperty name="color" value="#FF0000"/>
    </inkml:brush>
  </inkml:definitions>
  <inkml:trace contextRef="#ctx0" brushRef="#br0">10213 7761 0,'-17'0'31,"-107"-35"0,54 17-15,-160 1 15,-105 122 0,212-69-15,-1 34-1,54-52 1,-54 70 15,107-53-15,-19 18 0,36-17-1,0-1 1,0 53 31,71-35-32,35 17 1,35-52 0,-53 17-1,53-35 1,-17 0-1,34 0 1,-17 0 15,-105 0-31,-1 0 16,0 0-16,0-17 16,36-1-1,0-17 1,-36 0-1,0 17 1,-17-17 0,-18-18-1,53-53 1,-53 53 15</inkml:trace>
  <inkml:trace contextRef="#ctx0" brushRef="#br0" timeOffset="2438.19">23672 8714 0,'0'-18'63,"282"-53"-32,265 54 0,-371 17-31,318-106 31,-353 18-15,141-142 0,-246 142-1,52-265 1,-88 107 0,0 175-1,-71-158 1,-17 88-1,35 17 1,-70-70 15,-18-53 1,88 194-32,-106-141 31,106 124-31,-18-36 15,-123-18 1,18-17 0,53 71-1,-1 34 1,54 1 0,52 35-1,-35 0 1,0 18-1,-18-1 1,-140 124 0,70-17-1,70-36 1,-123 194 0,124-158-1,-72 70 1,107-71-16,-18-52 15,18 70 1,-18 176 0,35-175-1,18 228 1,0-211 0,36 0-1,17-36 1,-18-105-1,88 123 17,71-71-1,-105-17-15,-1-35-1,-18 17 1,36 0-1,-18-35 17,-52 0-17,-19 0 1,1 0 0</inkml:trace>
</inkml:ink>
</file>

<file path=ppt/ink/ink2.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39:14.109"/>
    </inkml:context>
    <inkml:brush xml:id="br0">
      <inkml:brushProperty name="width" value="0.05292" units="cm"/>
      <inkml:brushProperty name="height" value="0.05292" units="cm"/>
      <inkml:brushProperty name="color" value="#FF0000"/>
    </inkml:brush>
  </inkml:definitions>
  <inkml:trace contextRef="#ctx0" brushRef="#br0">12859 8819 0,'0'0'0,"18"-35"63,17 35-32,-17-17 0,17-1-15,-17 18 0,17-18-1,-18 18 1,36-17-1,-35 17 17,17 0 15,18 0-32,-18 0 1,36 0-1,0 0 1,-18 0 0,-18 0-16,0 0 15,-17 0 17,17-18-17</inkml:trace>
  <inkml:trace contextRef="#ctx0" brushRef="#br0" timeOffset="4043.74">11519 7814 0,'0'-18'46,"-18"18"-30,0-70 15,1 17-15,17 0 0,0-35-1,-18 17 16,18 36-15,0 17 0,0-35-1,0 18 1,0 17 15,0 1-15,0-1 31,0 1-47,0-1 15,-18 0 220,-35 36-95,18 17-124,35 0 0,-35 1-1,35-19 16</inkml:trace>
  <inkml:trace contextRef="#ctx0" brushRef="#br0" timeOffset="4810.43">11519 7144 0,'35'0'125,"0"0"-109,0 17 0,-17 19-1,0-19 1,17 19 0,-17-19-1,17 1 1,-18-1 109,-17 19-110</inkml:trace>
  <inkml:trace contextRef="#ctx0" brushRef="#br0" timeOffset="8699.76">11448 6191 0,'-18'0'94,"1"0"-94,-1 0 16,0 0-16,1 0 15,-19 0 1,1 0 0,-35 36 15,34-36-31,36 17 15,-35-17 1,17 0 0,1 18-1,-36 35 17,35-36-17,1-17 1,17 18-1,-18 53 17,18-36-1,0 18-15,0-36 15,18 19-16,-1-1 1,-17-17 0,18 17-1,17 18 17,-17-18-17,-1-35 1,1 35 15,0-17-31,-1 0 31,19-1-15,-36 1 0,17 0-1,36-1 1,-18 1-1,-17-1 17,35 36-17,0-53 1,18 0 0,-36 0-1,18 0 16,17 0-15,-17 0 0,18-17-1,-71-1 1,35 0-16,53-52 31,-35 17-15,-53 18-1,18-1 1,-18 19 0,0-1-1,0-17 17,35-18-17,-35 18 16,0 17-15,0-35 15,-18 35-15,1 1 0,-54-54-1,54 71 16,-36-17 1,17-1-1,-17 0-31,1 1 31,16 17-15,1 0-1,0-36 1,-36 36 15,36 0 1,0 0-17,17-17 1,0 17 140</inkml:trace>
  <inkml:trace contextRef="#ctx0" brushRef="#br0" timeOffset="35346.44">12647 7144 0,'-17'0'16,"17"17"15,0 107 0,0-18 0,0-36 1,0-34-1,0-19 0,0 18 63,0-17-79,0 17 17,0-17-1,-18 35 0,18-18 0,0-70 110,0 17-125</inkml:trace>
  <inkml:trace contextRef="#ctx0" brushRef="#br0" timeOffset="36411.66">12683 7161 0,'-36'0'78,"-52"53"-47,-18 53 0,36-35 0,87-71 157,19-18-172,-19 0-16</inkml:trace>
  <inkml:trace contextRef="#ctx0" brushRef="#br0" timeOffset="37106.67">12736 7091 0,'0'0'0,"17"0"16,1-18 62,0 18-62,176 141 15,-106-53-15,0-17 15,-35-36 156</inkml:trace>
  <inkml:trace contextRef="#ctx0" brushRef="#br0" timeOffset="42529.55">12647 6209 0,'0'0'0,"-53"-18"32,1 18-17,-19 0 1,53 0-1,-35 0 1,18 0 0,18 0-1,-19 0 1,19 18 15,-19 17-15,1 0-1,35-17 1,-35 17-16,35 18 16,-35 71 15,35-71-31,0 0 16,0-18-16,0 35 15,0 1 1,88 17 31,-35-53-32,17-17 1,36-18 0,35 0-1,-53 0 1,-52 0-1,17 0 17,-18-18-17,88-17 1,-52 0 15,-54-18-15,19-35-1,-36-71 17,0 106-17,-36 18 1,19 0 0,-36-18-1,0 35 1,-35-35-1,35 35 1,35 1 0,-35-18 15,18 35 0</inkml:trace>
  <inkml:trace contextRef="#ctx0" brushRef="#br0" timeOffset="50162.69">8732 10548 0,'35'0'78,"53"0"-62,106 35 15,18 1 0,-124-36-15,18 17-1,194-17 17,-36 18-17,-158-18 1,123 53 0,-35-18-1,-17-35 1,-71 0-1,299 53 1,-334-35 0,88-1-1,-106-17-15,17 0 16,71 0 0,36 0-1,264 0 16,-283 0-31,107 53 32,-247-53-1,-1 0 0,36 0-15,-35 0 78,-1 0-94,89-17 15</inkml:trace>
  <inkml:trace contextRef="#ctx0" brushRef="#br0" timeOffset="51304.68">13670 7108 0,'-17'0'93,"-1"159"-61,1 18 15,17-89-16,0-35-16,0 0 17,0-36-1</inkml:trace>
  <inkml:trace contextRef="#ctx0" brushRef="#br0" timeOffset="52058.83">13653 7038 0,'-18'-18'78,"-35"54"-62,0 52-1,53-71 1,-17 19-16,-19-1 15,19-17 1,17-1 0,-35 54 15,35-36-15,-18 0-1,0-17 1</inkml:trace>
  <inkml:trace contextRef="#ctx0" brushRef="#br0" timeOffset="52934.02">13618 7003 0,'17'0'94,"1"0"-79,35 35 1,0 71 15,-36-71-15,19 0 15,-19-17 0,-17 0-15,0-1 0,18 1 15</inkml:trace>
  <inkml:trace contextRef="#ctx0" brushRef="#br0" timeOffset="57130.64">9102 11254 0,'0'0'0,"18"0"47,52 0-32,1 17-15,35-17 16,193 71 0,-140-71 15,-35 0 0,-107 0 0</inkml:trace>
  <inkml:trace contextRef="#ctx0" brushRef="#br0" timeOffset="58483.57">14799 7302 0,'0'36'79,"-35"17"-64,35-18 1,0 18-16,0 0 15,0-36-15,0 89 32,0-53-17,0-35 1,0 17 0,0-17 30,18-54 126</inkml:trace>
  <inkml:trace contextRef="#ctx0" brushRef="#br0" timeOffset="59203.72">14817 7250 0,'-18'0'109,"1"35"-93,-71 53-1,52-17 1,19-18 15,34-53 172</inkml:trace>
  <inkml:trace contextRef="#ctx0" brushRef="#br0" timeOffset="59888.72">14799 7250 0,'36'0'78,"17"0"-62,52 105 15,-87-87-15,0 0 15</inkml:trace>
  <inkml:trace contextRef="#ctx0" brushRef="#br0" timeOffset="62319.62">13371 10495 0,'-36'0'16,"-140"35"15,35 89 0,53-36 0,52 53 1,36-53-1,0-52 0,0-19-15,0 1-16,18 0 15,158 123 17,-35-71-17,-52-34 1,-1-19 0,-18 1-1,-34-1 1,-19-17-1,19 0 1,52-52 0,-35-54-1,0-88 1,-36 141 0,-17-71-1,0 71 1,0-35-1,0 35-15,0 18 16,-35-36 0,0 19-1,17 16 1,0 36 31,-17 0-32,-88 0 1,105 0 0,-88 18-1,71-18 1,0 18 15,17-18 110,18 35-141</inkml:trace>
  <inkml:trace contextRef="#ctx0" brushRef="#br0" timeOffset="67713.67">14253 11448 0,'0'-18'31,"0"0"1,52 18-1,-34 0-16,123-17 1,71 17 0,-89 0-1,212-18 17,-158 18-17,-124 0 16,53 18-15,-89-18 0,1 0 31,70 0-32,71 0 1,88 35-1,-124 0 1,-105-35 0,35 0 46,0 0-46,-36 0-16,36 0 31</inkml:trace>
  <inkml:trace contextRef="#ctx0" brushRef="#br0" timeOffset="69738.69">19968 3616 0,'17'-18'31,"1"18"-15,35 0-16,229-17 31,318 17-15,-442 0 15</inkml:trace>
  <inkml:trace contextRef="#ctx0" brushRef="#br0" timeOffset="71264.75">14358 6350 0,'71'-18'62,"35"18"-46,-18 0 0,-53 0 15,-17 0-16,0 18 17,-18 0-17,0 17-15,0 18 32,-18-36-17,-17 1 16,-1 0-15,19-18 31,-1 17 31,53 36-62,89 0-1,-89-35 1,-17 0 15,-18-1-31,0 36 31,0-18-31,-88 18 32,35-35-17,17-18 17</inkml:trace>
  <inkml:trace contextRef="#ctx0" brushRef="#br0" timeOffset="73108.32">14993 6597 0,'0'-53'15,"0"18"1,0-18 0,36-35-1,-19 52 1,-17-34 0,0 17-1,0 18 1,0 17 15,-70 18 63,-36 106-79,71-71 1,-18 36 0,35-54-1,0 36 1,18 0 15,0-35-31,0 17 16,0-17-1,0 17-15,0-17 16,18 35-16,247 52 31,-142-34-15,-88-53 0,-70-18 171,0 0-171,0-36-1,17-34 1,0-18 0,18 52-1,0 19 1,0-1-1,0-17 1</inkml:trace>
  <inkml:trace contextRef="#ctx0" brushRef="#br0" timeOffset="87130.83">15981 2540 0,'0'-18'78,"35"18"-62,71 0 15,-53 0-15,229 0 15,-176 0-16,-70 0 1,69 0 0,-52 0-1,18 0-15,-18 0 16,211 0 15,-193 0-15,-36 0 46,212 0-30,-141 18-17,-71-18 1,18 0-16,18 18 15,-36-18-15,0 17 16,18-17 0,88 18 15,-17 0-15,52 17-1,106 0 16,-176-17-15,141 35 15,-88-53-15,-18 17 0,-53 19-1,-53-36 16</inkml:trace>
  <inkml:trace contextRef="#ctx0" brushRef="#br0" timeOffset="95422.27">12101 4957 0,'-18'-18'47,"-35"18"-31,0 0-1,-53 0 1,-35 0-1,18 18 1,105-1 0,-105 18-1,52-17 17,53 0-17,-35 17 16,1 18-15,34-35 0,-17 52 15,-1 71 0,36-123 0,0 0-31,0-1 16,0 54 0,0-36-1,0-17 1,0 35 0,71 70 15,-36-105-16,71 87 1,-88-69 0,70 17-1,-18-18 1,54 0 15,88 89 0,-124-107-31,-35 1 16,211 53 15,-140-36-15,-1-35 0,195 0 15,-177 0-16,-53 0 1,18 0 0,70-71 15,-123 71-15,0 0-16,159-17 31,-106-19-16,-36 19 1,-35-19 0,18 1-1,0 0 1,-35 17 0,17-70 15,-35 35-16,0 35 1,0-17-16,0 18 16,0-36-1,0-18 1,0 36 0,-35 0-1,-53-18 1,-89-18-1,-87-17 1,-19 17 0,37-17-1,-1 35 1,-124-70 15,230 105-15,0-17-1,-35 17 17,158 18-17,0 0 1</inkml:trace>
</inkml:ink>
</file>

<file path=ppt/ink/ink3.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42:48.303"/>
    </inkml:context>
    <inkml:brush xml:id="br0">
      <inkml:brushProperty name="width" value="0.05292" units="cm"/>
      <inkml:brushProperty name="height" value="0.05292" units="cm"/>
      <inkml:brushProperty name="color" value="#FF0000"/>
    </inkml:brush>
  </inkml:definitions>
  <inkml:trace contextRef="#ctx0" brushRef="#br0">9155 11307 0,'70'0'125,"54"0"-109,-18 0-1,35 0 17,-18 0-1,-87 0-31,17 0 15,-1 0-15,231 35 32,-213-35-32,36 17 15,70 19 1,54-19 0,-160 1-16,-34-18 15,17 0 1,-36 0 15,1 0-15,141 0 15,-124 0-15,35 0-16,-17 0 15,-17 0-15,-19 0 16,36 0-16,-35 0 31,17 0-15,0 0-1,54 0 1,105 0 0,17 0-1,-70 0 1,18-18-1,-35 18 17,281 0-17,-281 0 1,140 0 0,-246 0-1,35 0 1,-36 0-1,107 0 1,70 0 15,-141 0-15,35 0 15,88 18 0,-17-18 1,-88 0-32,88 0 31,-107 0-31,37 0 31,-72 0-31,36 0 31,-35 0-31,88 0 32,-89 0-17,107 0 1,-107 0 0,72 0-1,-72 0 1,107 18-1,-18-1 17</inkml:trace>
  <inkml:trace contextRef="#ctx0" brushRef="#br0" timeOffset="3037.01">20391 10672 0,'0'0'0,"-18"0"15,1-36 1,-1 1 0,-53-18-1,1 35 1,-36-34 0,35 52-1,1 0 1,52 0-1,-123 0 1,106 0 0,-142-18-1,36 18 17,106 0-17,-159 35 16,124 0-15,-1 18 0,36-35-1,17 17-15,-53 18 32,71-18-32,-17-17 15,-1 0-15,18-1 16,0 1-1,0 88 1,0 0 31,0-89-31,18 36-1,-18-35 1,53 35-1,-18 17 1,0-34 0,54 34-1,-37-35-15,37 1 16,122 17 0,19 0-1,-125-36 1,89-17-1,195-17 32,-284-72-31,-52 36 0,-17-35-1,-36 18 1,17-19-1,1 1 1,-18 0 0,0 53-16,0 17 15,0-88 1,0 71 0,0 17-1,-18 1 1,-17-1-1,-283-35 17,142 0-17,35 18 1</inkml:trace>
  <inkml:trace contextRef="#ctx0" brushRef="#br0" timeOffset="11485.18">3369 12488 0,'36'0'125,"-19"0"-125,19 0 16,-1 0-16,18 18 16,194-18 15,-36 0-15,177 18 15,-299-18-16,16 0 1,142 0 15,-53 17 1,-70-17-1,52 0 0,-17 18-15,53 17-1,-54-17 1,-52-18 15,53 0-15,106 0-1,-1 17 1,265 72 15,-70-54-15,176-35 15,-406 35 0,-193-35-15,34 0 15,-52 0-31,52 0 16,89 0 15,-35 0 0,-19 0 1,36 18-1,-88-1 0,18-17 0,17 0 1,-70 0-32,123 0 172,1499 0-141,-599 195 0,-970-160 0</inkml:trace>
  <inkml:trace contextRef="#ctx0" brushRef="#br0" timeOffset="20760.16">12700 12647 0,'0'-35'78,"300"17"-47,353 18 0,-159 0 1,-371 0-17,54 0 1,-89 0 0,71 0-1,-54 0 1,-87 0-1,53 0 1,-36 0 0,124 0-1,158 0 1,-246 0 0,-1 0-1,54 0 1,-36-35-1,35 17 1,-52 1 0,-18 17-1,-36 0 1</inkml:trace>
  <inkml:trace contextRef="#ctx0" brushRef="#br0" timeOffset="23043.22">12753 11236 0,'18'0'141,"52"0"-125,19 18-1,87 87 17,-70-69-17,-71-36 1,53 70-1,1-17 17,-72-35-17,71 17 1,-88-17 0,71 35-1,-36-36 1,53 36 15,-52 0-15,17-18-1,35 1 17,-53-19-17,-17 1-15,17 0 16</inkml:trace>
  <inkml:trace contextRef="#ctx0" brushRef="#br0" timeOffset="24087.12">13882 11606 0,'106'89'109,"-35"-19"-93,-36-35 0,-18 1-16,1-19 15,-18 1-15,18 0 32,-18-1 46,0 1 31,-18-18-109,0 0 16,-52 35-1,-1-35 1,-35 0 0,18 0-1,18 0 1,34 0-1,19 0 17</inkml:trace>
  <inkml:trace contextRef="#ctx0" brushRef="#br0" timeOffset="24944.99">12877 11183 0,'0'53'109,"0"18"-93,35 70 15,-35-53 0,0-71-31,0 1 16,18 0 15</inkml:trace>
  <inkml:trace contextRef="#ctx0" brushRef="#br0" timeOffset="25520.84">12877 11218 0,'35'-53'93,"230"53"-77,-213 0 15,-34 0-15</inkml:trace>
  <inkml:trace contextRef="#ctx0" brushRef="#br0" timeOffset="27036.67">11395 10372 0,'0'0'0,"-141"-71"31,0 18-15,-53 18-1,88 17 1,0 18-16,-53-35 16,-70 17-1,-124 1 17,230 34-17,-159 142 16,158-53-15,71-18 0,36-53-1,17 1 1,0 34 0,0 1-1,0-1 1,0 36-1,0 18 1,70 105 15,89-123-15,35 0 0,-18-36-1,1-35-15,-19 18 16,319-35 15,-336-71-15,-35-70-1,70-230 17,-158 229-17,17 1 1,-17 35 15,-18 52-15,0 19 15,0-1 0</inkml:trace>
  <inkml:trace contextRef="#ctx0" brushRef="#br0" timeOffset="28729.08">14605 11518 0,'-35'0'31,"17"0"-31,1 0 16,-19 0-16,1 18 15,18-1-15,-19 36 16,-17-17 0,18 105-1,0 53 1,17-18-1,18-35 1,0-35 0,0-18-1,106 53 17,-53-70-17,-18-53-15,106 70 31,-70-71-31,-36-17 16,89 36 0,-1-36-1,-35 0 1,-35 0 0,-35-36-1,52-69 1,-34-72-1,-1 36 1,-17-53 0,-18-159 15,-18 265-15,-17 35-1,-1 18 16,1 17-15,0 18-16,-18-17 16,-18-1-16,36 18 15,0 0-15,-18 0 16,0 0-16,18 0 16,-36-35-1,54 35 1,-19 53 109</inkml:trace>
  <inkml:trace contextRef="#ctx0" brushRef="#br0" timeOffset="38010.07">21449 12418 0,'53'0'94,"106"0"-79,53 0 1,158 0 15,-176 0-15,-176 0-1,17 0-15,0 0 16,53 0 0,1 0-1,-19 0-15,18 35 16,283 18 15,-248-53-31,54 35 16,-1-35-1,-70 18 1,176 35 15,-176-53 0,-88 0-31,34 0 16,-52 17-16,18-17 16,35 0-1,-18 18 1,-17-18 0,0 0 155</inkml:trace>
  <inkml:trace contextRef="#ctx0" brushRef="#br0" timeOffset="39569.96">1852 13776 0,'36'0'47,"70"0"-31,88 0-1,52 0 1,-16 0-1,17 0 1,-159 0 0,53 0-16,-35-35 15,106-1 1,-89 19 0,0-1-1,-70 18 1,0 0-1,18 0 1,17 0 15,-53 0-15,-17 0 0,0-18-1</inkml:trace>
  <inkml:trace contextRef="#ctx0" brushRef="#br0" timeOffset="42856.31">7709 14182 0,'0'0'0,"52"0"16,1-18 15,71 0 1,70 18-1,-88-17-31,282 17 31,-265 0-15,283 0-1,-247 0 1,105 0 0,124 0 15,-123 0-16,-1 0 1,-70 35 0,177 18 15,-195-18-15,-17-17-1,194 0 16,-230 17-31,-35-35 16,1 0-16,17 17 16,-36 1-16,18-18 15,53 0 1,53 0 0,-17 0-1,70 18 1,-53-18-1,-124 0 1,124 0 0,18 0-1,-141 0 1,17 0 0,-18 0-16,89 0 15,-53 0-15,229 0 31,-211-53-31,-36 35 16,35 18 0,1-35-1,-54 35 1,107-35 0,-19 17-1,54-17 1,-71 17-1,36 18 1,-72 0 0,-16 0-1,-37 0 1,1 0 0,18 0-1,35 0 1,-89-18-1,1 18 1,17 0 78,36 0-79,141 0 1,87 0 0,142 36-1,106-19 1,-35 36 0,-318-53-1,-18 0-15,-17 0 16,105 0-1,-70 0 1,-52 0 0,-37 0-1,-87 0 1,17 0 0,106 18 15,18 0-16,53 17 1,-53 0 0,-124-35-1,71 18 1,-18-18 0,53 0-1,88 17 1,-88 1-1,-70-18 1,-36 0 172,177 0-157,123 0 0,-211 0 0,-89 0 1,88-35-1,-70 17-31,53-35 31,-106 36 0,18 17 172,35 0-187,-36 0 0,19 0-16,52 0 31,-53 0-31,-17 0 31,35 0-15,35-36 15,-71 36-15,54-17-1,-53-1 1</inkml:trace>
</inkml:ink>
</file>

<file path=ppt/ink/ink4.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44:12.085"/>
    </inkml:context>
    <inkml:brush xml:id="br0">
      <inkml:brushProperty name="width" value="0.05292" units="cm"/>
      <inkml:brushProperty name="height" value="0.05292" units="cm"/>
      <inkml:brushProperty name="color" value="#FF0000"/>
    </inkml:brush>
  </inkml:definitions>
  <inkml:trace contextRef="#ctx0" brushRef="#br0">12453 10125 0,'-35'0'93,"-53"35"-77,-141 141 15,193-123-15,-17 0-16,0 53 31,18-35-15,18-54-1,17 36 79,17-18-78,283 89 15,-35-1-15,105 1-1,265-18 16,-353-89-15,-141-17 0,-88 0-1,18-35 1,-18-18 0,-18-17-1,0-19 1,-17 1-1,-18 35 1,0 0 0,0 0-1,0 36-15,-18-18 16,-17-1-16,-106-52 31,53 70-31,-177-105 31,54 70-15,-107-35 0,177 88-1,-212-88 1,230 52 0,105 36-1</inkml:trace>
  <inkml:trace contextRef="#ctx0" brushRef="#br0" timeOffset="1291.3">9137 8343 0,'-35'0'31,"0"88"-15,-212 424 15,0-53-15,18 17 0,-142 124-1,177-177 1,124-194-1,-19 18 1,89-176 0,0-18-16,0-1 15,0-16-15,0 17 16,0 17 0,0-34-16,0 16 31,0-34 0,53 35-15,-35-35-1,141 158 1,-18-70 0,17-36-1,460-34 16,-124-36-15,-89-36 0,-211-69-1,-17-37-15,193-263 32,-193 105-17,-72-53 1,-87 36-1,-18-19 1,0 54 0,0 35-1,0 71 1,0 17 0,-35-17-1,-53-1 1,-18-17-1,-18 53 1,54 71 0,-18-19-16,-300-87 31,229 123-31,0 0 16,18-17-16,35-1 15,-106 18 1,195 53-1,-1 106 48,-70 335-47</inkml:trace>
  <inkml:trace contextRef="#ctx0" brushRef="#br0" timeOffset="2098.34">9173 9560 0,'0'18'62,"0"35"-62,0-18 16,17 0-16,36 18 16,-18-17-1,36-1 1,52-35 15,-52-18-15,-53-70-1,35-124 17,-53 159-17,0 18 1,-36-18-16,36 18 15,-35 17-15,17-17 16,-35 0-16,-52 17 31,52 18-15,17 0 0,-34 18-16,-71 229 31,-36 141-16,107 88-15</inkml:trace>
  <inkml:trace contextRef="#ctx0" brushRef="#br0" timeOffset="2714.95">8890 11130 0,'0'18'16,"0"17"15,36 18-15,-1-18 0,106-17 15,-53-53-16,-17-36 1,-18-105 15,-53 70-15,0 35 0,-106-17-1,-71 70 16,19 18 1,105 53-1,35 0 0,18 0 0</inkml:trace>
  <inkml:trace contextRef="#ctx0" brushRef="#br0" timeOffset="3362.47">9367 10918 0,'70'18'32,"1"123"-17,-1-70-15,124-1 32,-70-17-17,211-53 1,-265 0-1,72-88 1,-125-18 0,-17-70 15,-70 88 0,-54 35-15,-334 53 15,246 0-15,141 35-1,-35 53 17,106-53 14,0 1-30,0-1-16</inkml:trace>
  <inkml:trace contextRef="#ctx0" brushRef="#br0" timeOffset="4714.43">12736 10724 0,'-18'-17'31,"36"-18"-15,123-1-1,88 19 16,-88 17-15,-35 0 0,-35 0-1,-54 17 1,36-17 125,35 18-126,-70-18 126,0 0-126</inkml:trace>
  <inkml:trace contextRef="#ctx0" brushRef="#br0" timeOffset="5825.95">17075 9472 0,'0'35'46,"0"71"-30,0-18 0,0 36-1,-18 35 1,0 105 0,1 71-1,17-282 16,0-141 79</inkml:trace>
  <inkml:trace contextRef="#ctx0" brushRef="#br0" timeOffset="7130.14">17128 9701 0,'0'0'0,"70"-35"31,-52 17-16,70 1 1,71-18 0,-18 35-1,53-36 1,123 36 0,142 0-1,247 0 16,-477 0-15,-35 0-16,406 0 31,-424 0-31,53 0 16,-35 0-16,-17 0 16,34 0-16,283 0 31,-141 0-16,-88 0 1,-71 0 0,-36 0-1,19 0 1,-18 0 0,-18 0-1,88 0 1,-105 0-1,-54 0 1,71 0 0,71 0-1,-18 18 1,53 35 0,-88-36-1,-124 1 1,0-18-1,18 0 1,0 0 0,-18 0-16,-17 0 15,0 0-15,-1 0 16,18 0 46,-17 0-46,0 71 78,-1 123-79,-17 17 1,0 54 0,0-36-1,0-123 1,0 18-16,0-54 16,0 36-1,0-18 1,0-17-1,0-18 1,0 0 0,0-18-1,0-18 1,0 1 15,0 0 32</inkml:trace>
  <inkml:trace contextRef="#ctx0" brushRef="#br0" timeOffset="8413.12">16987 10813 0,'0'-18'62,"17"18"-46,18-18-1,71 1 1,124-19 0,52 36-1,141 0 1,71 0-1,-35 71 1,17-18 0,0-18-1,194 89 1,-193-19 0,-72-69-1,-105 17 1,-35-53-1,-1 35 1,-87-35 0,-36 0-1,-71 0 1,19 0-16,17 35 16,70-17-1,265 52 16,-300-70-15,-18 18 0,-52-18-1,123 0 17,71 0-17,-1 18 1,-123-18-1,-123 0 1</inkml:trace>
  <inkml:trace contextRef="#ctx0" brushRef="#br0" timeOffset="11108.18">9561 12753 0,'-53'-18'31,"-388"18"16,229 53-32,212 0 17,0 53-1,159 88 0,264 35 0,-299-193-31,-54-1 32,-70-18 15,0 19-32,-123 34 1,87-52-16,-34-18 15,-124 0 1,123 0 0,54 0 62,-1 0 78</inkml:trace>
  <inkml:trace contextRef="#ctx0" brushRef="#br0" timeOffset="13147.48">18027 9772 0,'0'70'93,"0"54"-77,0 141 15,0-177-15,0-53-1,0-17 48,18-18-47,-18 35-1,18-17 1,-18 17-1</inkml:trace>
  <inkml:trace contextRef="#ctx0" brushRef="#br0" timeOffset="13895.18">19262 9842 0,'0'53'94,"0"106"-79,-18-35 1,1-54 0,17 1-1,-18-18 1,18-36 62,0 1-62,53 0 62</inkml:trace>
  <inkml:trace contextRef="#ctx0" brushRef="#br0" timeOffset="14482.85">20726 9754 0,'0'71'78,"0"88"-63,0-36 1,0 18 0,0-35-1,18-71 16,-18-17 1,0 17-17,17-17-15,-17 0 47,18-1 0</inkml:trace>
  <inkml:trace contextRef="#ctx0" brushRef="#br0" timeOffset="15050.01">22155 9772 0,'0'70'63,"0"319"-32,17-178 0,-17-193 1,18 52-1,-18 54 0,35-36 0</inkml:trace>
  <inkml:trace contextRef="#ctx0" brushRef="#br0" timeOffset="15730.24">23248 9860 0,'36'53'78,"-36"18"-62,35 193 0,-17-105-1,-18-53 1,0-71 0,0-17 77</inkml:trace>
  <inkml:trace contextRef="#ctx0" brushRef="#br0" timeOffset="18645.38">10725 11236 0,'53'-18'78,"282"18"-62,-53 0 0,265-35 15,-424 35-15,-70-18-1,-35 1-15,52-1 31,-17 18-15</inkml:trace>
  <inkml:trace contextRef="#ctx0" brushRef="#br0" timeOffset="20307.29">14499 11077 0,'0'-35'47,"0"0"-16,36-54 0,70-52 0,-53 106-15,-1-18-16,37-53 31,-72 89-31,19-36 16,16 35-16,19-70 31,-36 53-31,1-1 31,-1 19-15,71-71 0,-71 52-1,36-52 1,-19 53-1,-16 17 1,-19-17-16,19 17 16,52-52-1,-18 17 1,71-53 0,-105 71-16,158-54 31,-106 37-16,-53 34 1,124-88 0,17 18-1,-87 53 1,-19-18-16,54 0 16,70-35-1,17-1 1,-52 19-1,0-1 1,-106 54 0,70-36-1,-35 53 1,1-18 0,-19-17-1,1 17 1,-36 18-16,36-17 15,140 17 1,1 0 0,88 52-1,88 54 17,35 0-1,-335-71-16,1-17 1,-1 53 0,53-1-1,0 18 1,-53-35 0,-70-35-1,-1-18 32</inkml:trace>
  <inkml:trace contextRef="#ctx0" brushRef="#br0" timeOffset="21258.34">20126 9049 0,'0'-18'110,"36"36"-95,-19 17 1,-17 18 47,0 18-48,0-19 1,0-16 46,-17-19-46,-19 1 0,19-18-1,-36 53 1,35-53 15</inkml:trace>
  <inkml:trace contextRef="#ctx0" brushRef="#br0" timeOffset="22379.31">17375 9543 0,'35'-53'32,"35"0"-17,124 0 1,89-35-1,-107 35 1,-35 35 0,-53 1-1,-17 17 17,-53 0 30,35 35-46,17 53-1,-35-17 1,-17-71 0</inkml:trace>
  <inkml:trace contextRef="#ctx0" brushRef="#br0" timeOffset="24186.3">19826 9613 0,'0'-17'31,"0"-1"-16,18 0 1,0 1 0,-1 17-16,54-18 31,-18 18-31,-18-18 16,18 18-1,-18 0 48,-17 18-32,35 35 0,-53-35 63,0 52-63</inkml:trace>
  <inkml:trace contextRef="#ctx0" brushRef="#br0" timeOffset="24882.39">21820 9384 0,'17'-18'31,"142"18"0,-53 0 1,-89 0 14,1 0-30,0 0 15</inkml:trace>
  <inkml:trace contextRef="#ctx0" brushRef="#br0" timeOffset="25458.08">23090 9578 0,'17'-18'47,"19"-17"-31,34 17-1,159-35 1,-52 53 0,-124 0 15</inkml:trace>
  <inkml:trace contextRef="#ctx0" brushRef="#br0" timeOffset="29474.3">19774 9560 0,'0'-17'78,"0"-1"-62,0-35 15,0 35-15,0-17 15,17 0 0,1 17-15,17 18 93,18 0-93,88 36 15,-35 16-15,-88-52 15,-1 0-15,1 0-1,-1 18 1,1 0 0,0-1 93,-18 1-62,17 0-31</inkml:trace>
  <inkml:trace contextRef="#ctx0" brushRef="#br0" timeOffset="38275.01">7726 6773 0,'35'0'157,"36"0"-142,52 0 1,-70 0-1,106 0 1,-53-17 0,159-1-1,-177 0 1,159-17 0,35 35-1,18 0 16,-265 0-15,53 0 0,71 18-1,106 35 1,-54-36 0,-52 1-1,-88 17 1,-54-35-1,18 0 1,54 0 0,87 18-1,-70-18 1,70 0 0,-35 18-1,-70-18 1,35 0-1,17 0 1,36 35 0,35 0-1,-18-17 1,-52-18 0,-71 17-1,0-17 1,0 0-1,0 0 1,70 0 0,-52 0-16,-1 0 15,36 0-15,35 0 16,-17 0 31,-36 0-32,-35 0 1,0 0-16,35 0 16,-35 0-16,17 0 15,-17 0-15,0 0 16,53 0 0,-53 0-1,53 0 1,-18 0-1,53 0 1,-18 0 0,1-17-1,52 17 1,-17-53 0,0 53-1,70-35 1,-17 35-1,70 0 1,-141 0 0,0 0-16,-17 0 15,-54 0-15,-17 0 16,53 0-16,17 0 16,1 0-16,17 0 15,0 0-15,-35 0 16,-18 0-16,-53 0 15,18 0-15</inkml:trace>
  <inkml:trace contextRef="#ctx0" brushRef="#br0" timeOffset="50554.14">20056 9419 0,'0'-17'78,"0"-1"-31,0 0 94,17 18-141,36 18 16,18 17-16,-18 0 15,53 36 16,-159-71 407,35 0-422,0 0 15,-70-18-16,53 1 1,-71-1 0,71 0 15,17 18-15,-17 0-1,17 0 1,-35-17 15,18 34 313,17 1-329,18 17 17,0-52 436,0-1-452,18 0 47,0 1-48,17 17 1,18 0-1,-35 0 17,-1 0 15,54 0-32,-54 0 1,1 0-1,17 0 17,-17 0-17,0 0-15,-1 0 32,18 0-17,-17 17 1,0-17 15</inkml:trace>
  <inkml:trace contextRef="#ctx0" brushRef="#br0" timeOffset="55489.79">17022 9613 0,'17'0'46,"-17"18"-30,0 158 15,0-17 1,-17-53-1,-1-53-16,-35 88 17,18-71-17,-18 54 1,18-71 15,35-18 0,-18-17-15,18 35 0,0-36-1,0 19 1,0-19 78,0 18-79,18-17 95,-1 0-110,36 17 31,-17-35-31,69 18 31,-34-18-15,229 35-1,-71-35 1,-17 0 0,-36 0 15,89 0 0,105 0 0,-264 0-15,0 0 0,194 18 15,53 52 0,-177-70-15,18 18-1,-35-1 1,17 36 0,53-17-1,18-1 1,36 0 0,-107-17-1,-105-18 1,-19 0-1,1 0 1,0 0 0,18 0-1,-18 0 1,-18 0-16,36 0 16,34 0-16,1 0 15,-18 0-15,1 0 16,140 0-1,18 35 1,-71 0 0,1-17-1,-19-18 1,107 35 0,-124-35-1,53 0 1,-88 0-1,-53 0 1,0 0 0,-18 0-1,36 0 1,17 18 0,-53-18-1,36 0 1,35 18 15,-71-18-15,0 0-1,-17 0 1,35 0 0,-18 0-1,-17 0 1,-1 0-1,54 0 1,17 0 0,-35 0 15,-36 0-31,1 0 16,17 0 15,1 0-16,-19 0 1,1 0 15,0 17 63,-1-17 125</inkml:trace>
  <inkml:trace contextRef="#ctx0" brushRef="#br0" timeOffset="-204990.98">5080 11730 0,'-17'0'32,"387"35"-1,-70 0-15,35 36-1,0-36 1,-105-35 15</inkml:trace>
  <inkml:trace contextRef="#ctx0" brushRef="#br0" timeOffset="-204280.64">5786 13970 0,'0'-35'31,"18"35"-31,334-36 32,36 36-17,-53 0 1,-211 0-1</inkml:trace>
</inkml:ink>
</file>

<file path=ppt/ink/ink5.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47:27.591"/>
    </inkml:context>
    <inkml:brush xml:id="br0">
      <inkml:brushProperty name="width" value="0.05292" units="cm"/>
      <inkml:brushProperty name="height" value="0.05292" units="cm"/>
      <inkml:brushProperty name="color" value="#FF0000"/>
    </inkml:brush>
  </inkml:definitions>
  <inkml:trace contextRef="#ctx0" brushRef="#br0">9631 11307 0,'18'0'32,"17"-18"-17,89 18 16,228 35 1,89 142-1,124 52 0,-107-123 0,-299-53-15,264 17 0,-299-52-1,176-1 1,-106 1 0,53 17 15,-159-17 0,-35-18-31,-18 0 16,0 0-16,18 0 15,-35 0-15,35 0 16,70 0 0,-52 0-16,-18 0 15,17 0-15,-34 0 16,17 0-16,-18 0 15,53 0 1,-35 0 0,35-18-1,-35 18 1,18-17 0,-36-1-1,-17 0 1,34 1-1,-16-1 282,175-246-281,-52 17 0,-35-18-1,-71 106 1,17-70-1,-70 70 1,0 36 0,0 35-1,0 35 1,-18 17 0,18 19-1,0-1 1,-17 18-16,-18-18 15,17-17-15,-17 18 16,-54-1-16,37-17 16,-107-18-1,18 17 1,-53-34 0,53 52-1,70 18 1,-17 0-1,0 0 1,-54 0 0,-16 0-1,-125 36 1,-87 16 15,335-52-15,0 0-1,17 18 1,0 0 0,-17 17-1,35 0 1,-18 1-16,-17 16 16,35 19-1,0 0 1,0 34-1,18-34 1,-1-53 0,1-1-1,17 19 1,53 16 0,71 37-1,-18-19 1,-35 1-1,123-1 1,-211-52 0,194 52-1,-142-52 1,1-18 0,35 0-1,70-18 1,89-52 15,-160 17 0,-69-70 1,-19-1-1,-17 54 0,0 52-31,0 0 31</inkml:trace>
  <inkml:trace contextRef="#ctx0" brushRef="#br0" timeOffset="8172.83">21749 11307 0,'71'-36'94,"34"19"-79,54 17 1,441 0 15,-353 0-15,-35 0-16,-71 0 15,106 0 1,-18 17 0,-141-17-1,0 18 1,-17 0-1,-1-18 1,19 35 0,175 0 15,-193-35-15,87 18-1</inkml:trace>
  <inkml:trace contextRef="#ctx0" brushRef="#br0" timeOffset="9411.82">1411 12118 0,'159'-18'46,"-18"18"-30,53 0-16,406 0 31,-300 0-15,-159 0 0,-106 0-16,18 0 31</inkml:trace>
  <inkml:trace contextRef="#ctx0" brushRef="#br0" timeOffset="19568.09">6809 14340 0,'35'0'109,"89"0"-93,17 18-1,35 35 1,-35-35 0,106 70 15,-70-35-16,317 53 17,-159-71-17,-247-35-15,18 0 16,35 0 0,-71 0-1,248 0 1,-212 0-1,211 0 1,-176 0-16,36 0 16,-1 0-1,336 0 1,52 0 15,-246 0-15,87 0-1,-34 0 1,-1 0 0,-17 0-1,0 0 1,17-71 0,-52 71-1,17 0 1,0 0-1,-88 0 1,17 0 0,-70 0-1,-53 0 1,159 18 0,-106 0-1,36-18 1,17 17-1,-53 18 1,194-35 31,-300 18-31</inkml:trace>
  <inkml:trace contextRef="#ctx0" brushRef="#br0" timeOffset="26534.14">8643 2540 0,'0'53'156,"18"-35"-156,0-1 15,-18 18 1,0-17 0,17 0 15,19-18 141,158-36-157,229-193 17,-300 176-32,36-35 31,-124 70-15</inkml:trace>
  <inkml:trace contextRef="#ctx0" brushRef="#br0" timeOffset="32143.5">6950 4427 0,'0'0'0,"35"36"32,-17-19 14,17 1 64,53-18-95,406 0 1,53 0 15,-476-18 1,-54 18-1</inkml:trace>
  <inkml:trace contextRef="#ctx0" brushRef="#br0" timeOffset="32920.33">8361 7479 0,'18'18'63,"35"140"-32,-18-140-15,247 158-1,71-123 17,-282-70-1,-36-1 0,-176 0 79</inkml:trace>
  <inkml:trace contextRef="#ctx0" brushRef="#br0" timeOffset="35424.87">2858 7179 0,'0'-18'16,"-71"18"15,-229 36 0,36 175 1,105-70-1,141-70 0,18-53-31,0 17 31,0-17-15,0-1 0,0 18 15,18-17-16,176 141 17,-35-71-17,17-17 1,-52-36 0,264 35 15,229 1 0,-105 17 0,-407-88-31,-34 35 16,-18-35 0,88 18-1,-70 0 1,176 35-1,-124-53 1,106 0 0,-193 0-1,122 0 1,-122 0 0,281-18-1,-229 18 1,106-18-1,106-17 1,-229 35 0,193-18-1,89 1 1,106 17 0,-265 0-1,70 0 1,-228 0-1,17 0 1,52-18 0,19 18-1,17 0 1,-35 0 0,-18 0-1,0-35 1,-35 35-1,18-35 1,-54 35 0,19-36-1,-1 19 1,0-19 0,-17 1-16,17 18 15,18-107 1,-35 71-1,-18 18 1,0 0 0,0 17-1,0-17 1,0 17 0,0 0-1,-36-70 1,-140-18-1,-194-52 1,-124-1 0,229 35-16,-264-17 31,405 106-15,-475 35 15,246 0-16,-35 0 1,-141 0 15,229 0-15,-35 0 0,70-35-1,1 17 1,87-17-1,-17 0 1,-18 35 0,-52-18-1,87-17 1,125 35 0,34 0-1</inkml:trace>
</inkml:ink>
</file>

<file path=ppt/ink/ink6.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48:16.055"/>
    </inkml:context>
    <inkml:brush xml:id="br0">
      <inkml:brushProperty name="width" value="0.05292" units="cm"/>
      <inkml:brushProperty name="height" value="0.05292" units="cm"/>
      <inkml:brushProperty name="color" value="#FF0000"/>
    </inkml:brush>
  </inkml:definitions>
  <inkml:trace contextRef="#ctx0" brushRef="#br0">4145 9066 0,'-17'0'79,"17"-35"-64,70 35 16,1-18-15,141-17 15,-107 35-15,160-35 15,-53 35-15,317 0 15,-300 0-15,18 0-1,141 0 17,-229 0-17,35 0 16,229 0 1,-17 0-1,-300 0 0,-89 0-31,19 0 16,34 18-16,-34-18 15,140 0 1,-53 0-16,318 0 31,-264 17-15,105 18 0,-17 36-1,140-36 1,-246 1-1,-18-19-15,-17 1 16,140 35 0,406 35 15,-511-70-31,53-1 16,0 1-16,370 88 31,-283-53-16,-34-53 1,0 35 0,-36 0-1,-35 0 1,18-17 0,17 17 15,-158-17-31,17-18 15,-53 18-15,36 17 16,-36-35 0,-18 0-1,19 0 1,34 18 0,-17-1-1,0-17 1,-18 18-1,-17-18 1,0 0 125,-1 0-141,19 0 15,17 0 1,35-88 0,-18 35-1,36-53 1,-18 18-1,-17 35 1,-36 0 0,-17 35 15</inkml:trace>
  <inkml:trace contextRef="#ctx0" brushRef="#br0" timeOffset="20519.89">8432 11501 0,'17'0'31,"1"0"0,17 0-15,1 0-1,158 0 1,-53 0 0,300 0-1,-336 0 1,-16 0 0,-54 0-16,71 0 31,-18 0-16,177 0 17,140 0-1,-140 0-15,-230 0 15</inkml:trace>
  <inkml:trace contextRef="#ctx0" brushRef="#br0" timeOffset="29821.19">18168 11430 0,'0'0'0,"18"0"16,0 0-16,-1 0 31,1 0-15,35 0 0,35 0-1,53 53 1,71-35-1,-142-18 1,54 0 0,70 0 15,-141 0-15,53 0-1,70 0 1,-35 52-1,-123-52 1,88 18 0,35 17-1,-35-35 17,-71 0-17,35 0 1,-17 36-1,53-36 1,-18 17 0,-17 1-1,-18-18 1</inkml:trace>
  <inkml:trace contextRef="#ctx0" brushRef="#br0" timeOffset="49400.47">4851 11501 0,'0'-18'32,"53"18"46,17 0-63,-17 0 1,18 0 0,-53 0-1,70 0 17,-71 0-17,36 0 16,-17 0 79,52 0-95,-35 0 1,-36 0 0,72 0-1,-54 0 1,-18 0-16,1 0 31,0 0 0,17 0-15,0 0 0,36-18 15,-53 18-15,17 0-1,35 0 1,36 0 15,-71 0-15,-17 0-1,106 0 454,17 0-453,35 18-1,-52 0 1,-1-18 0,-52 17 15,-54-17-31,1 0 15,-1 0-15,19 0 32,-1 0-17,18 0 1,-18 0 0,-17 0 15,35 0 47,-36 0-62,1 0-1,0 0 1,-1 0 265</inkml:trace>
  <inkml:trace contextRef="#ctx0" brushRef="#br0" timeOffset="51753.31">9931 10266 0,'0'-18'31,"-18"1"-16,-52-1 1,17 18 0,-106-18-1,106 18 1,-70 0 0,52 0-16,-105 18 31,-36 70 0,89-17-15,34-18-1,54 0 1,-53 17 0,53-35-1,35-17 1,-71 123 15,71-106-31,0 1 16,0-1-1,0 0 1,0-17 0,0 17-1,0 36 1,0-18-1,0 17 1,0-35 0,0 71 15,0-70-15,0-19-1,0 36 1,18-35 15,35 17 0,0 0-15,17 1 0,1-19-1,52 18 1,-17-35-1,-18 0-15,18 0 16,53 0 0,-53 0-1,-18 0 1,212-88 15,-124 18-15,1-1-1,-72 54 1,-52-36 0,-17 35-1,34-17 1,18-36 15,-70 53-15,0 1-16,-18-1 15,35-17-15,-35 17 16,17-35-16,-17 36 16,36-71 15,-36 52-15,0-34-1,0-36 16,0 35-15,-53-17 0,-194-53-1,-106 0 17,247 123-17,-176-70 1,141 53 15</inkml:trace>
  <inkml:trace contextRef="#ctx0" brushRef="#br0" timeOffset="55183.97">14358 11395 0,'18'-18'32,"17"18"46,177 0-47,35 35 0,-177-35-31,89 0 31,-106 0-31,88 0 32,-70 0-17,193 0 17,-158 0-32,124 36 15,-178-19 1,90 1 15,16-18-15,19 18 15,-36-1 0,-88 1 16,53-18-31,-18-35 15</inkml:trace>
  <inkml:trace contextRef="#ctx0" brushRef="#br0" timeOffset="58143.96">18856 10301 0,'-17'18'78,"-54"17"-63,53-17 1,-123 52 0,53-17-1,53-18 1,-18 1-1,18-1 1,-36 18 15,18-35-31,0 34 16,53-34 0,-35 53-1,17-36 1,18 0-1,0 0 1,0 1 0,0 17-1,0-18 1,0 0 0,0 0-1,0 18 1,18-35-1,17 70 17,36-35-17,-18-18 1,88 18 0,-71-35-1,19 17-15,-36-17 16,-1 0-16,37 17 15,52-18 1,53 1 0,-18-18-1,-35 0 1,-17 0 0,-18 0-1,105-53 16,-140 53-15,-1-53 0,1 0-1,-1 0 1,-34 1 0,-19 34-16,36-70 31,-35 35-16,0 17 1,-18-16 0,0 34-1,17-17 1,-17 17 0,0-53-1,0 36 1,0-18-1,-17 0 1,-19 18 0,-17-18-1,-17 36-15,-18-36 16,-247-88 0,140 88-16,-298-89 15,210 72 1,125 17-1,34 18 1,71 35 0,-17 0-1,52 0 1,-17 0 0,17 0-1</inkml:trace>
</inkml:ink>
</file>

<file path=ppt/ink/ink7.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50:08.488"/>
    </inkml:context>
    <inkml:brush xml:id="br0">
      <inkml:brushProperty name="width" value="0.05292" units="cm"/>
      <inkml:brushProperty name="height" value="0.05292" units="cm"/>
      <inkml:brushProperty name="color" value="#FF0000"/>
    </inkml:brush>
  </inkml:definitions>
  <inkml:trace contextRef="#ctx0" brushRef="#br0">13653 4216 0,'-18'-18'47,"18"36"-31,-17-18 62</inkml:trace>
  <inkml:trace contextRef="#ctx0" brushRef="#br0" timeOffset="1039.23">13618 4180 0,'0'53'78,"0"53"-62,-53 176 15,0-176-15,35 18 15,-17-89-31,35-17 16,0 87-1,-18 19 17,18-89-17,0 0 1,0-17 0,0 70 15,0-52-16,0 52 1,0-71 0,0 1-1,0 0 1,0 17 0,0 0-1,0-17 1,0 35-1,0-36 17,-17 1 46</inkml:trace>
  <inkml:trace contextRef="#ctx0" brushRef="#br0" timeOffset="2055.29">14958 4322 0,'0'105'93,"0"-52"-77,0 194 0,0-159-1,0 142 1,0 34 15,0-70 0,0-123 1,0-36-1,18 0 0,-18-17 0,17-18 79,1-53-95</inkml:trace>
  <inkml:trace contextRef="#ctx0" brushRef="#br0" timeOffset="3024.54">16352 4427 0,'0'71'109,"17"158"-93,-17 18-1,0 106 1,0-177 0,18-70-1,-18-35 1,0-54-1,0 19 17,35-19-32</inkml:trace>
  <inkml:trace contextRef="#ctx0" brushRef="#br0" timeOffset="6095.33">6615 7990 0,'18'0'94,"158"0"-78,459 0 15,18 0 0,-512 0-31,106 53 31</inkml:trace>
  <inkml:trace contextRef="#ctx0" brushRef="#br0" timeOffset="6871.42">9367 8061 0,'17'-18'47,"1"1"-31,-1-1-16,19 18 31,17 0-16,176 0 1,-123 0-16,0 0 16,229 0-1,-212 0 1,-52 0-16,88 0 31,-124 0-15,18 0 15</inkml:trace>
  <inkml:trace contextRef="#ctx0" brushRef="#br0" timeOffset="8334.95">12242 8043 0,'0'-17'94,"53"17"-78,0 0-1,17 0-15,177 0 32,-88 0-17,-53 53-15,52-36 32,-52-17-17,-71 0 1,36 0-1,-53 0 1,17 0 0,-17 0-1,-1 0 1,1 0 0</inkml:trace>
  <inkml:trace contextRef="#ctx0" brushRef="#br0" timeOffset="9439.95">15240 8043 0,'0'-35'140,"106"35"-124,-53 0 0,53-35 15,-88 35-16,17 0 1,-18 0 47,1-18-48,0 18 16,-1 0-15,1-17 15,17 17-15,142 0 0,246 17-1,265 71 16,-670-88-15</inkml:trace>
  <inkml:trace contextRef="#ctx0" brushRef="#br0" timeOffset="17287.06">7320 6597 0,'53'-18'79,"36"1"-64,16-1 1,-87 18-1,141 0 1,-89 0 0,1 0-16,35 0 15,52 0 1,1 0 0,-18 0-1,-35 0 1,53 0-1,264 0 17,-176 0-17,-70 0 1,-1 0 0,-123 0-1,70 18 1,-52-18-16,35 17 15,0-17 1,-53 0 0,-18 0-1,-18 0 1,19 0 0,-1 0-1,0 0 1,-17-17 31,17-1-16,18 18 0,35 0-15,36-18 15,-71 1-31</inkml:trace>
  <inkml:trace contextRef="#ctx0" brushRef="#br0" timeOffset="18647.64">22649 5697 0,'17'-53'31,"71"36"-16,159-1 1,159 18 15,-300 0-15,-88 0 0,-89 0 359,-899 0-375</inkml:trace>
  <inkml:trace contextRef="#ctx0" brushRef="#br0" timeOffset="19920.89">1217 6579 0,'0'-17'63,"18"-1"-63,17 0 15,18 1-15,-35 17 16,70 0 0,-35 0-1,264-18 17,-34 18-1,-54 0-16,-123-18 17,-89 18-17</inkml:trace>
  <inkml:trace contextRef="#ctx0" brushRef="#br0" timeOffset="25412.3">2240 12435 0,'-17'18'78,"-36"88"-63,-71 211 17,89-140-17,-53 140 17,70-246-17,18-1-15,-17 248 31,17-195-31,0 18 16,0 18-16,0-35 16,0 176-1,35-106 17,-35-124-17,18 54 1,35-54-1,123 159 17,-123-140-17,17-1 1,-34-35-16,-19 0 16,36-18-16,-35 0 15,-1-17 1,-17 0-16,18 17 15,0 0 1,-1-17 0,1-18 15,0 0 16,52 0-47,18 0 15,-70 0-15,35 0 16,-18 17 0,89-17 15,34-123-15,37-36-1,16-105 1,-52-89-1,-53-35 1,-89-18 0,-52-123 15,-53 300-15,0 35-1,0 17 1,52 124-1,1 18-15,-36-106 32,19 53-17,34 35 1,-35 0 0,35-18-1,1-17 1,-19 70-1,1-35 1,0 53 15,0 0-15,-124-17 15,88 17-31,54 0 16,-36-18-16,0 18 15,-35 0 17,35 0-17,0 0 1,17 0 0,19 0 15,-1 0-16,-17 18 17,17-18-17,-17 35 17,35 0-32</inkml:trace>
  <inkml:trace contextRef="#ctx0" brushRef="#br0" timeOffset="27539.08">22472 12577 0,'-53'0'16,"-17"52"0,35-34-16,-71 53 31,0-18-16,53-36 1,-88 71 0,70-52-1,54-1 1,-89 106 15,35-35-15,-52 194 15,70-194-15,35 17 15,1-52-31,17-54 16,0 177-1,17-35 1,36 88-1,-35-53 1,88 265 15,-71-301-15,0 1 0,-17-35-1,-1-71 1,-17-36-16,36 89 31,-36-88-15,35 35-1,-17-53 1,70 35 0,18 18-1,52 0 1,36-36-1,-35-17 1,317-35 15,-246-71-15,87-158 15,-70-89-15,-123 35-1,-54 18 1,-52 36 0,-1 52-1,-17 53 1,0-70 15,-52 106-15,-1 52-1,35 1 1,-88-36 0,71 70-1,-18 1-15,0-18 16,35 53-16,1-17 16,17-1-16,-35 18 15,-36-18 16,18 1-31,0 17 16,-88-36 0,-35 19-1,35-36 1,52 53 0,-17-18-1,54 1 1,-37-36-1,19 35 1,52 0 0,1 1 15</inkml:trace>
  <inkml:trace contextRef="#ctx0" brushRef="#br0" timeOffset="43383">3352 15275 0,'35'-17'31,"18"-1"-15,123-53 15,-70 19-15,0 16 15,-88 36-31,17 0 31,-17 0-15,17-17-1,-18-1 1</inkml:trace>
  <inkml:trace contextRef="#ctx0" brushRef="#br0" timeOffset="43815.85">3740 14834 0,'-18'88'31,"-17"54"-15,0 193 15,35-141-15,0 106 15,0-247 0</inkml:trace>
  <inkml:trace contextRef="#ctx0" brushRef="#br0" timeOffset="58655.6">4516 17039 0,'0'18'110,"0"176"-79,0-106-15,0 124 15,18-106-15,-18-54-1,17 54 16,-17-70-31,0-1 32,0 0-17,0-17 1,0-1 0,35-34 124</inkml:trace>
  <inkml:trace contextRef="#ctx0" brushRef="#br0" timeOffset="59526.89">4869 17039 0,'-18'71'62,"-105"87"-46,-89 142 15,124-176-15,17-18 0,18-18-1,36-35 1,-36 17 15,35-34-15,-17-1-1,17 18 17,18-18 93</inkml:trace>
  <inkml:trace contextRef="#ctx0" brushRef="#br0" timeOffset="61312.15">5274 18009 0,'18'0'203,"-18"-17"-187,35 17-1,124-18 16,-71 0-15,-35 18 0,35 0-1,-35 0 17,18 0-17,52 0 16,-70 0-31,53 0 32,-18 0-17,-17 0 1,-1 0 0,-17 0-1,0 0 1,88 0-1,-88 0 1,159 0 0,-71 0 15,-35 0 0,70 0 0,53 0 1,-140 0-1,-19-35 0,-34 35-31,122 0 31,-122 0-15,69 0 0,-87 0-1,70 0 1,-35 0 0,106 18-1,35-1 1,-124 19-16,-17-36 15</inkml:trace>
</inkml:ink>
</file>

<file path=ppt/ink/ink8.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51:26.400"/>
    </inkml:context>
    <inkml:brush xml:id="br0">
      <inkml:brushProperty name="width" value="0.05292" units="cm"/>
      <inkml:brushProperty name="height" value="0.05292" units="cm"/>
      <inkml:brushProperty name="color" value="#FF0000"/>
    </inkml:brush>
  </inkml:definitions>
  <inkml:trace contextRef="#ctx0" brushRef="#br0">16599 5874 0,'88'-18'62,"-35"18"-46,88-18 0,106-34 15,53 52 16,-195 0-32,89 0 17,124 0-17,35 0 32,-247 0-16</inkml:trace>
  <inkml:trace contextRef="#ctx0" brushRef="#br0" timeOffset="1393.31">16528 7056 0,'18'-18'15,"-1"18"32,36-18-16,35 18 1,71 0-1,106-53 0,-89 53 0,-123 0-31,194 0 32,-141 0-32,299 0 31,-158 0-15,-141 0-1,-4039-17 1,8007-1-1,-3985 18 1,-19 0 0,-17 0-1,18 0 17,-36 0-17,0 0 1</inkml:trace>
  <inkml:trace contextRef="#ctx0" brushRef="#br0" timeOffset="2916.05">16793 8414 0,'0'-18'172,"17"18"-156,1 0-1,17 0 1,0 0 0,54 0-1,175 0 17,-140-18-17,-36 18 1,-18 0-1,36 0 1,-35 0 0,17 0-16,0 0 15,0 0-15,53 0 16,-35 0-16,18 0 16,-18 0-16,17 0 15,142 0 1,-54 0-1,-122 0 1,-72 0 0</inkml:trace>
  <inkml:trace contextRef="#ctx0" brushRef="#br0" timeOffset="4160.99">17745 9666 0,'53'-18'140,"106"1"-124,88 17 0,70 0-1,-105 0 1,-89 0 0,-52 0-1,-1 17 1,-52-17-1,17 0-15,89 0 32,-107 36-32,1-36 15,17 0 1,-17 0-16</inkml:trace>
  <inkml:trace contextRef="#ctx0" brushRef="#br0" timeOffset="27669.18">18380 5768 0,'18'0'15,"-1"0"17,1 0-17,0 0 1,105-18 15,-52 18-15,-36 0-1,0 0 1,-17 0 0,70 0-1,-53 0 1,-17 0 0,17 0-1,0 0 1,18-17 15,-35 17-31,53-18 31,-1 18-15,-17 0 0,-35 0-16,17-18 15,-35 1 1,18 17-1,17 0 1,-17 0 0,34 0-1,-16 0 1,34 0 0,-34 17-1,-19-17 1,1 0-1,17 0 1,0 0 0,1 0-1,17 36-15,0-36 32,-1 17-1,-34-17-16,35 0 1,18 0 15,-36 18-15,-18-18 0,19 0-1,-19 0 32,19 0-31,-19 0-1,19 0 1,-19 0 0,18 0 15,-17 0-16,17 0 1,-17 0 0,17 0 15,-17 0-15,0 0-1,-1 0 1,1 0-1,0 0 1,-1 0 0,18 0 31,36 0-32,-36 0 1,1 18-1,-19-18 17,18 0-17,1 0 1,-19 17 0,19-17-1,-19 0 1,19 0-1,-19 0 1,1 0 0,17 18-1,-17-18 17,-1 0-1,19 0 47,-1 17-62,0 1-1,-17-18 1,0 0 156,17 35-172,-18-35 15,-17 18 1,18 17 0,-18-17 15,18 17-16,-18-17 17,0-1-17,17 19 1,-17-1 0,0 18 15,0-35 0,0 17-15,0-17-1,0 34 17,0-34-17,-17 0 1,17-1-1,-18 54 17,-35-36-1,18-17 0,-18 17 0,-18-35-15,18 0 0,-88 0-1,-17 0 17,69 0-1,-34 0 0,35 0 0,0 0 1,52 0-17,19 0 1,-36 0-1,35 0-15,-70-18 32,17 1-17,1-1 1,35 18 0,-18 0-1,-18-17 1,0 17-1,1-18 1,-36-17 0,88 35-1,-34 0-15,-54-18 32,35 0-17,54 1-15,-36 17 16,-36-18-1,19 0 1,17 18 0,-18 0-1,18 0-15,-17-35 16,-36 35 0,18-17-1,35 17 1,-88 0 15,106 0-31,-36 0 31,0-18-15,-34-17 0,16 35-1,1 0 1,0-18-1,0 18 1,-18 0 0,18 0-1,-53 0 1,0 0 0,70 0-1,-35 0-15,-141 0 31,141 0-15,1 0 0,-1 0-1,18 0 1,-36 0 0,-17 18-1,-18 17 1,18 0-1,18-17 1,-18-1 0,52-17-1,19 18 1,17-18-16,-35 35 16,35-35-16,0 0 15,-18 18-15,-17 0 16,70-18-16,-123 53 31,-17 17 0,69-35-15,-105 107 15,18-1 0,70-36 1,53-87-32,36 17 31,-1 18-15,0-35-1,1 17 1,17 0-1,-18 18 1,18 36 15,-18-1 1,18-18-1,0 36 0,106 53 0,0-36 1,-71-105-32,54 53 31,-37-54-31,160 36 31,-141-35-15,105 52-1,124-52 17,88-18-1,-282 0 0,-89 0-15,89 0 15,-18-53-15,54 35 15,-89 18-16,-1-35 1,-16 35 0,34 0-1,18-17 1,-35 17 0,88-18-1,-88 0 1,36 1-1,34 17 1,18 0 0,-17 0-1,-19 0 1,1 0 0,-53 0-1,0 0-15,0 17 16,88-17-1,-70 18-15,-1 0 16,54-18-16,-18 17 16,-36 1-16,36-1 15,-53-17 1,17 0 0,1 18-1,70-18 1,0 0-1,53 35 1,-35-35 0,-88 0-1,-36 0 1,0 0 0,0 0-1,107 0 1,-1 0-1,-36 0 1,-34 0 0,-53 0-1,70 0 1,247 0 31,-247 0-32,-53 0 1,-17 0 0,70 0-1,-35 18 1,0-18-16,88 53 16,-105-53-1,69 18 1,-69-1-1,34 18 17,-17-17-32,141 53 31,-88-18-15,-71-36-1,-35 1 16,53 17-15,-35 0 0,17 36-1,-17-53 1,-18-1 0,0 18-1,0 1 1,0 105 15,0-88-15,0-18-1,0 0 1,-36 18 0,1-35-1,18 0 1,-19-1-1,-17 18 1,-17-17 0,34 0-1,19-18-15,-142 35 32,106-35-32,0 0 15,-158 0 16,140 0-31,-141 0 16,-193 0 15,211 0 1,105 0-1,1-18 0,-18 18 0,89 0-15,-54 0 0,18-17 15,0 17 0,-70 0-15,-36 0-1,0-18 1,36 0 0,35 1-1,52 17 1,1 0-1,18 0 1,-1 0 125,-88-18-110,-158-35 0,122 36-15,125 17-1</inkml:trace>
  <inkml:trace contextRef="#ctx0" brushRef="#br0" timeOffset="36416.12">16740 11501 0,'105'0'109,"-69"0"-93,105 0-1,-71 0 1,142 0 15,141 35-15,-159 18 15,18-36 0,-18-17-15,-71 0-1,18 18 1,88 17 0,-140-35-1,-1 0 1,-53 0 0,142 0-1,-89 18 1,-35 0-1,17-18 17,-35 0-17</inkml:trace>
  <inkml:trace contextRef="#ctx0" brushRef="#br0" timeOffset="37704.96">15646 10319 0,'0'106'78,"18"105"-62,87 36-1,-87-18 1,0-87-1,35-1 1,-36-88 0,-17-36-1,18-17 95,17 0-110,18 0 15,0-70-15,0-18 0</inkml:trace>
  <inkml:trace contextRef="#ctx0" brushRef="#br0" timeOffset="38204.83">16158 10495 0,'0'35'47,"-142"248"-32,19-89 16,-1 0-15,1-18 0,70-52-1,18-89 1</inkml:trace>
</inkml:ink>
</file>

<file path=ppt/ink/ink9.xml><?xml version="1.0" encoding="utf-8"?>
<inkml:ink xmlns:inkml="http://www.w3.org/2003/InkML">
  <inkml:definitions>
    <inkml:context xml:id="ctx0">
      <inkml:inkSource xml:id="inkSrc0">
        <inkml:traceFormat>
          <inkml:channel name="X" type="integer" max="4480" units="cm"/>
          <inkml:channel name="Y" type="integer" max="1600" units="cm"/>
          <inkml:channel name="T" type="integer" max="2.14748E9" units="dev"/>
        </inkml:traceFormat>
        <inkml:channelProperties>
          <inkml:channelProperty channel="X" name="resolution" value="129.85507" units="1/cm"/>
          <inkml:channelProperty channel="Y" name="resolution" value="74.4186" units="1/cm"/>
          <inkml:channelProperty channel="T" name="resolution" value="1" units="1/dev"/>
        </inkml:channelProperties>
      </inkml:inkSource>
      <inkml:timestamp xml:id="ts0" timeString="2024-06-01T14:54:57.904"/>
    </inkml:context>
    <inkml:brush xml:id="br0">
      <inkml:brushProperty name="width" value="0.05292" units="cm"/>
      <inkml:brushProperty name="height" value="0.05292" units="cm"/>
      <inkml:brushProperty name="color" value="#FF0000"/>
    </inkml:brush>
  </inkml:definitions>
  <inkml:trace contextRef="#ctx0" brushRef="#br0">7850 4180 0,'0'18'125,"0"17"-110,0 89 16,-36 52 1,36-158-17,0 35-15,0-18 16,0-17 0,0 17-16,-17 53 31,17-53-16,0 54 1,0-54-16,0 35 31,0 1-15,0-36 0,17-35 109,107-141-94</inkml:trace>
  <inkml:trace contextRef="#ctx0" brushRef="#br0" timeOffset="1562.83">7991 4269 0,'70'0'94,"318"0"-78,-70 0-1,-71 0 1,-88 0-1,17 0 1,-88 0 0,53 0-16,-17 0 15,34 0-15,19 17 16,-89-17-16,18 18 16,-36 0-1,-34-18 1,-1 0-1,53 0 1,124 0 0,35 0-1,-53 17 1,-71 1 0,-17-18-1,88 0 1,-106 0-1,36 0-15,17 0 16,0 0-16,0 0 16,194 17-1,-194-17-15,177 53 32,-159-53-17,176 0 1,212 0-1,193 124 1,-299-124 0,-194 0-1,-88 0 1,53 0 0,123 0-1,159 0 1,-71 0-1,-211 0 1,-106 0 0,-36 0-1,248 0 17,-107 0-32,1 0 15,158 0 1,-264 0-16,0 0 15,0 0 1,-71 0 0,18 0-1,18-18 1,-18 18 0,-36 0 62,1 18-63,-18 105 1,-18 1 0,1 17-1,-1 18 1,0-1-1,1-87 1,17-36 0,0-17 46,-18 0 1</inkml:trace>
  <inkml:trace contextRef="#ctx0" brushRef="#br0" timeOffset="3193.27">7920 5186 0,'106'0'109,"123"0"-93,71 0-1,71 0 1,581 70 15,-564-70-15,124 0 0,458 0-1,88 0 1,-352 71-1,-107-18 17,-387-35-32,35-18 15,35 0-15,-17 0 16,17 0-16,-70 0 16,-18 35-16,-35-35 15,387 0 16,-246 0-15,-88 0 0,88 0 15,-194 0-15,-18 0-1,18-35 1,158-18-1,-193 53 1,158-36 0,-141 36 15,318 0 0,-71 18 0,-335 0 1,-18-18 108</inkml:trace>
  <inkml:trace contextRef="#ctx0" brushRef="#br0" timeOffset="4014.81">9949 4374 0,'0'18'47,"0"17"-47,-53 159 31,53-105-15,0-1-1,-18-18 1,18-34 0,0-1-1,0-17 17,0 34-1</inkml:trace>
  <inkml:trace contextRef="#ctx0" brushRef="#br0" timeOffset="4734.95">10654 4304 0,'0'18'47,"0"246"-32,0-35 16,0-140 1,0 34-17,0-88 1,0 36 0,0-36-1,0-17 1,0-1 15</inkml:trace>
  <inkml:trace contextRef="#ctx0" brushRef="#br0" timeOffset="5399.06">11713 4322 0,'17'0'46,"-17"17"-46,0 36 16,0 35 0,0 53-1,0-17 1,0-71 0,0 35-1,0-53 1,0 1-1,0-19 1,0 1 0</inkml:trace>
  <inkml:trace contextRef="#ctx0" brushRef="#br0" timeOffset="6031.55">12736 4586 0,'17'0'94,"-17"53"-79,0 88 1,0 18-1,0 17 1,0-52 0,18-18-1,0-71 1,-1 0 15</inkml:trace>
  <inkml:trace contextRef="#ctx0" brushRef="#br0" timeOffset="6654.77">13494 4533 0,'18'0'32,"-36"0"-32,36 88 15,-18-17 1,0 141 15,0-142-31,0 1 16,0 35-16,0-54 15,0 19-15,0-36 16,0-17-16,0 0 16,0-1 15,17-17-15</inkml:trace>
  <inkml:trace contextRef="#ctx0" brushRef="#br0" timeOffset="8998.77">10372 3722 0,'0'53'78,"-18"0"-62,-35-18 0,53 18-1,-35 17 1,18-34 0,17-19 15,-18 19 0,36-19 110,105 1-126,-52-18 1,-54 0 15,1 0 63,-18-18-78,0-17-1,-35-18 1,17 0-1,0 0 1,1 0 0,-1-17 15,18 52-15,0 0-1,0 54 126</inkml:trace>
  <inkml:trace contextRef="#ctx0" brushRef="#br0" timeOffset="10577.42">10178 4657 0,'0'-18'31,"0"0"-15,35 18 46,1 18-31,-19 17-15,36 1 15,-35-19 125,-18 18-140,0 18 0,-53 18 15,35-53 0,1-1 94,-1 1-109,53-36 109,-17 18-94,-1 0 63,19 0-79,34-53 17,-52 36 93</inkml:trace>
  <inkml:trace contextRef="#ctx0" brushRef="#br0" timeOffset="11483.02">10954 4692 0,'0'-18'63,"18"18"-48,35 0 1,-36 0 15,1 0 0,-18 18-15,0 17 0,-35 0-1,-18 1 17,35-19 46,18 19-63,0 17 1,35 0 0,1-18-1,-36-18 16,17 1 16,-17 17-31,-17 1 0</inkml:trace>
  <inkml:trace contextRef="#ctx0" brushRef="#br0" timeOffset="12263.16">12312 4692 0,'-88'0'31,"35"18"1,-17 52-17,52-52 17,18-1 30,53 36-31,106 0 1,-106-53-17,17 0 16,-17 0 1,-35 0 46</inkml:trace>
  <inkml:trace contextRef="#ctx0" brushRef="#br0" timeOffset="12742.78">12400 4780 0,'0'-18'31,"-52"160"1,52-107-17,0 35 1</inkml:trace>
  <inkml:trace contextRef="#ctx0" brushRef="#br0" timeOffset="13919.83">12841 4692 0,'18'0'16,"0"18"15,-1 87-16,-17-69 1,0-1 15,18-35 32,35 0-1,-35 0-46,17 18 0,0-18-1,-17 17 1,-1 1-1,-17 0 1,0 17 15,0-18-15,0 19 15,-17-36 32,-1 0 30,0 0-61,-17 0-1,18 0-15,-19 0-1,1 0 1,17 0-1,1 0 142</inkml:trace>
  <inkml:trace contextRef="#ctx0" brushRef="#br0" timeOffset="14528.86">12859 4798 0,'0'-18'15,"18"18"17,-1 0-32,19-18 15,17 1 16,-36 17-15,36-18 15,-35 18-15</inkml:trace>
  <inkml:trace contextRef="#ctx0" brushRef="#br0" timeOffset="15655.14">10231 5362 0,'18'0'47,"-18"18"-16,17 0-15,18 123-1,-35-88 1,0-18-1,0 53 1,0-17 0,0-19-1,18 1 1,-18 0 0,18-35-1</inkml:trace>
  <inkml:trace contextRef="#ctx0" brushRef="#br0" timeOffset="16473.83">10266 5415 0,'-35'0'47,"17"0"-31,-35 18-1,53 17 1,-17-17 0,-1-1-1,0 19 1,18-19-1,-17 1 1</inkml:trace>
  <inkml:trace contextRef="#ctx0" brushRef="#br0" timeOffset="17142.21">10319 5345 0,'35'0'47,"-17"0"-16,17 35-15,53 53 15,-52-53-15,-36-17-1,17 0 1,1-18 0</inkml:trace>
  <inkml:trace contextRef="#ctx0" brushRef="#br0" timeOffset="19591.5">10972 5450 0,'0'89'125,"0"-19"-110,0 107 16,0-125-15,0-16 15,0-19 1,17-17 77,1 0-109</inkml:trace>
  <inkml:trace contextRef="#ctx0" brushRef="#br0" timeOffset="20319.72">11042 5398 0,'-35'0'16,"0"52"15,17-34 1,0 0-17,1-1-15,17 19 16,-35-1-1,35 0 1,0-17-16,-18-1 31,18 1-15</inkml:trace>
  <inkml:trace contextRef="#ctx0" brushRef="#br0" timeOffset="20966.72">11007 5468 0,'0'0'0,"18"0"31,35 0 47,-18 18-62,18 35 0,-18 0-1,-17-1 1,17-16 0,-17-36 109</inkml:trace>
  <inkml:trace contextRef="#ctx0" brushRef="#br0" timeOffset="21702.79">12224 5450 0,'0'-17'31,"18"105"0,-1 35-15,-17-17-1,0 18 1,18-54 0,0-17-1,-18-35 1,0-1-1</inkml:trace>
  <inkml:trace contextRef="#ctx0" brushRef="#br0" timeOffset="22214.84">12206 5539 0,'-52'17'47,"-1"71"-31,35-35-1,0-35 1,18 0 0</inkml:trace>
  <inkml:trace contextRef="#ctx0" brushRef="#br0" timeOffset="22747.65">12224 5521 0,'0'0'0,"35"0"16,36 0 31,-18 53-32,35 17 17,-70-52 46</inkml:trace>
  <inkml:trace contextRef="#ctx0" brushRef="#br0" timeOffset="23343.06">13106 5539 0,'0'123'78,"0"-88"-78,0 36 16,0-18-16,-18 123 31,18-158-31,0 17 32,0-53 93</inkml:trace>
  <inkml:trace contextRef="#ctx0" brushRef="#br0" timeOffset="23864.59">13088 5521 0,'-53'18'62,"36"17"-46,-1 0-1,1-17 1</inkml:trace>
  <inkml:trace contextRef="#ctx0" brushRef="#br0" timeOffset="24396.12">13088 5521 0,'18'0'47,"17"0"-16,-17 0 1,17 18-17,0-1 1,1 19 15</inkml:trace>
  <inkml:trace contextRef="#ctx0" brushRef="#br0" timeOffset="25356.08">10231 5874 0,'18'0'16,"17"0"-1,265 0 16,-71 0-15,0 0 15,-123 0-15,88 0 0,35 0-1,-52 0 1,-36 0-1,-18 0 1,-52 0 0,0 0-16,105 0 15,-106 0-15,19 0 16,52 0 0,-18 0-1,-105 0 1,52 0 31,54 0-32,-54 0 1,-52 0 0,88 0 62,-36 0-63,-34 0 1,-19 0-16</inkml:trace>
  <inkml:trace contextRef="#ctx0" brushRef="#br0" timeOffset="26366.3">14517 4551 0,'18'0'125,"-18"106"-94,0-18-15,0 71 15,0-106-15,0 52 15,0-69-31,0-1 15,0 35-15,17-34 16,-17-19-16,18 72 31</inkml:trace>
  <inkml:trace contextRef="#ctx0" brushRef="#br0" timeOffset="27190.12">14111 5045 0,'0'53'31,"0"-18"-31,0 0 16,0 18-16,0 18 15,0-1-15,0 1 16,0 52 0,0 1-1,0-54 1,0-52-1,0 52 1,0 1 15,0-53 1,0-71 46,0-35-63</inkml:trace>
  <inkml:trace contextRef="#ctx0" brushRef="#br0" timeOffset="27997.16">14094 5045 0,'0'70'94,"-35"107"-63,17-107-15,0-52 0,1 17-1,17-52 157,0-19-172,0 19 0</inkml:trace>
  <inkml:trace contextRef="#ctx0" brushRef="#br0" timeOffset="28684.6">14076 4992 0,'0'17'109,"18"19"-109,17 17 16,-17 0 0,-18-18-16,17 35 15,36 36 17,-35-88 46</inkml:trace>
  <inkml:trace contextRef="#ctx0" brushRef="#br0" timeOffset="31390.78">13953 4710 0,'0'52'94,"0"-16"-78,0-1-1,0-17-15,0 52 32,0-52 14,17-18-14,19 0 15,34 0-16,-52 0 0,-1 0 0,1 0-15,-18-18 0,18 1-1,-18-1 16,0 0-15,0-17 15,0-18 407,-36 18-391,19 17 15,17 1 173,-35 17-220,17 0 563,0 0-546,-17 0-17,35 17 16,-35-17-31,35 71 250</inkml:trace>
  <inkml:trace contextRef="#ctx0" brushRef="#br0" timeOffset="39777.1">7991 10195 0,'17'0'78,"-34"53"-62,17 106 15,-18-36-15,0 36 15,18-106-31,0-18 16,0 1-16,0-19 47,0 1 46,0 0-61</inkml:trace>
  <inkml:trace contextRef="#ctx0" brushRef="#br0" timeOffset="41878.26">8061 10107 0,'18'0'94,"141"0"-63,193 0 0,-228 0-15,-36 0-16,71 0 15,70 0 1,-194 0-16,18 0 16,-35 0-1,17 0-15,36 0 31,211 0 1,-88 0-17,-70 0 1,-36 0 0,-53 0-1,159 0 1,88 0-1,159 0 1,-264 0 0,-54 0-1,-52 0 1,105 0 0,124 18 15,-194-1-31,88 19 31,-106-19-15,18-17-1,88 0 1,106 0 0,-18 0-1,247 0 16,-353 0-15,19 0 0,69 0-1,-70 0 1,18 0 0,-89 0-1,-52-17-15,35 17 16,105-36-1,-34 36 1,-1-35 0,-35 35-1,-17 0 1,-1 0 0,54 0-1,34 0 1,-52 0-1,88 0 1,0 0 0,53 0-1,-18 0 1,106 0 15,-282 0-31,-36 0 16,1 0-16,-18 0 15,-18 0-15,18 0 16,53 0 0,-71 0-16,18 0 15,71 0 1,-36 0 0,53 0-1,0 0 1,-70 0-1,-54 0 1,1 0 125,-1 0-126,1 35 1,-18 1-16,18-1 16,17 53-1,-17 36 1,17 52-1,-35-35 1,35 35 0,0-52-1,-35-36 1,18-17 15</inkml:trace>
  <inkml:trace contextRef="#ctx0" brushRef="#br0" timeOffset="44001.59">8008 11007 0,'36'-18'109,"52"0"-93,53 1-1,35-19 1,54 36 0,-36 0-1,-71 0 1,-70 0 0,71 0-1,405 0 16,-106 0-15,18 0 0,-71 0-1,177-17 17,-265-1-17,36 18 1,-1-17-1,19 17 1,-178 0 0,-34 0-16,-1 0 15,1-36-15,-54 36 16,1 0-16,-1 0 16,107 0-1,87 0 1,72 0-1,299 0 1,0 0 15,-247 0 1,352 0-17,-299 0 16,89 0 1,34 0-1,-423 0-15,247 0-1,-300 0 1,36 0-1,-71 0-15,53 0 16,-36 0-16,1 0 16,105 0-1,-52 0 1,-107 0 265,-17 53-281</inkml:trace>
  <inkml:trace contextRef="#ctx0" brushRef="#br0" timeOffset="45231.73">12841 10283 0,'-35'71'125,"18"0"-110,17 17 1,-18-53 0,18-17-1,0 17 1,0-17 109,0-1-110,0 1 1,-35 35 0,35 123 15,0-158-15,0-1 15,0-34 63</inkml:trace>
  <inkml:trace contextRef="#ctx0" brushRef="#br0" timeOffset="46095.55">13547 10283 0,'18'0'94,"-1"0"-48,-17 36-30,0 175 15,0-52 1,0-88-1,0-36-16,0-17 1,18-1 0,-18 1-1</inkml:trace>
  <inkml:trace contextRef="#ctx0" brushRef="#br0" timeOffset="48172.36">13406 9878 0,'0'-18'15,"0"36"64,-18 17-48,1-17 0,-1 17 32,0-17-32,-52 35 0,17-36 0,53 1 157,35-18-141,0 0-32,1 0 1,-19 17 15,19-17 16,-19 0-31,19 0-1,-1 0 1,0 0 0,-17 0 62,-18-17-47,17 17-15,-17-18 62,0 1-63,0-1 1,0 0 0,0 1-1,0-1 16,-17 0 32,17 1 78,0-1-126,0-17 63,-18 35 157</inkml:trace>
  <inkml:trace contextRef="#ctx0" brushRef="#br0" timeOffset="49073.34">11836 10213 0,'0'35'94,"-18"106"-78,18 18-1,-17 53 16,17-159-15</inkml:trace>
  <inkml:trace contextRef="#ctx0" brushRef="#br0" timeOffset="49879.01">10760 10142 0,'-53'89'47,"0"105"-16,36-124 1,17-35-17,-53 89 1,35-36 15,0 36 0,18-89 1</inkml:trace>
  <inkml:trace contextRef="#ctx0" brushRef="#br0" timeOffset="51140.84">14905 10266 0,'0'53'94,"0"0"-79,0 53 1,0-36 0,-17 36 15,17-88-16,0 17 1,0-18 15,0 19-15</inkml:trace>
  <inkml:trace contextRef="#ctx0" brushRef="#br0" timeOffset="52013.67">16105 10213 0,'0'18'94,"0"-1"-78,0 18-1,0 1 1,0-19-16,0 19 16,0-1-16,0 53 31,0-70-31,0 17 15,0 0-15,0 1 32,0-19-17,0 19 1,0-19 0,0 1-1,0-1 1,0 1-1,-18-18 95</inkml:trace>
  <inkml:trace contextRef="#ctx0" brushRef="#br0" timeOffset="53839.44">13159 10425 0,'0'-18'78,"18"0"-63,-1 18 126,1 18-110,-18 17 0,0-17 1,0 17-32,0-17 31,0 17 0,-18 0 0,1-17-15,-1 17 0,-17-17 15,17-18 0,0 0 32,-17 18-32,53-1 78,105-17-77,-88 0-17,-17 0 141,35 0-93</inkml:trace>
  <inkml:trace contextRef="#ctx0" brushRef="#br0" timeOffset="54967.96">13953 10407 0,'0'0'0,"35"0"62,53 0-46,-35 0-1,-35 0 17,-18 35 77,-18 1-78,18-19-15,-18-17 15,1 0-15,-1 18-1,1-18 1,-1 0 15,18 17-15,0 36 15,0-35-15,0 0-1,0 17 1,0-17 47,0-1-32,0 1 16</inkml:trace>
  <inkml:trace contextRef="#ctx0" brushRef="#br0" timeOffset="56516.9">14129 10724 0,'-53'18'156,"18"0"-78,17-18-31,-17 17-31</inkml:trace>
  <inkml:trace contextRef="#ctx0" brushRef="#br0" timeOffset="57507.89">12348 10389 0,'70'18'47,"1"-18"-32,-36 18 17,-35-1 93,0 36-110,0-35 1,-18 70-1,1-17 1,-19-1 0,19-17 15,17-35 47</inkml:trace>
  <inkml:trace contextRef="#ctx0" brushRef="#br0" timeOffset="59112.97">11219 10478 0,'17'0'31,"19"-36"0,-19 1 0,-17 17-15,53-17 15,-53 17 94,-53 36-94,36-18-15,17 18 0,-36-1-1,19 1 17,17 0-17,0 70 16,35 0 1,-17-53-17,-54-35 157,19 0-141,-1 0-15,18-17 0,-18-1-1,18-17 126,0 17-125,18-17-1,17 0 1,53 17-1,36-17 1,-71 35 0,-18 0-1,-17 0 1</inkml:trace>
  <inkml:trace contextRef="#ctx0" brushRef="#br0" timeOffset="61111.13">15664 10442 0,'17'-35'15,"-17"-18"48,-53 53-1,36 0-46,-36 0 0,53 18-16,-18-18 15,1 0 16,-19 53-15,1-18 0,35-17 46,0-1 32,35-17-63,-17 0 32,-18-17-32,18 17-15,17-36-1,0 36 1,0 0 46,-35-17-46,18 17 15,0-18 0,17 18 110,-17 0-78,-18 18-48,0 52 1,0 18-1,0 1 1,0-37 0,0-34-16,0 17 15,0 1 17</inkml:trace>
  <inkml:trace contextRef="#ctx0" brushRef="#br0" timeOffset="63112.52">13106 11148 0,'18'0'78,"-1"0"-46,1 35-17,-18 53 17,0-35-17,18 18 16,-18-36-31,0-17 16,0 17-16,17 88 31,-17-105-31,0 35 16,18-18 0,-18 1-16,17-1 15,-17 18 16,0 17 1,0 18-17,0-52 1,0-19-16,0 36 16,0-35-1,0 17 1,18-17 31,-18-71 140</inkml:trace>
  <inkml:trace contextRef="#ctx0" brushRef="#br0" timeOffset="64038.82">13212 11236 0,'0'0'0,"-18"0"32,1 0-1,-1 0-15,18 18-1,-35 17 1,17 0-1,-17 36 17,17-54-17,18 19 1</inkml:trace>
  <inkml:trace contextRef="#ctx0" brushRef="#br0" timeOffset="64937.74">13071 11201 0,'17'0'32,"-17"-18"-1,18 18 0,0 0 16,-1 0-31,1 0-16,17 35 31,0-17-31,-35 0 15,18-18-15,0 17 32,17 1-17,0 17 1,-17 0 0,0-17-1,17 17 1,-17-17 15,17 17 0,-35-17 1,17 0-1</inkml:trace>
  <inkml:trace contextRef="#ctx0" brushRef="#br0" timeOffset="68543.28">13177 12382 0,'-18'0'47,"0"0"-32,1 0 1,-19 18 0,36 53-1,-17-1 1,17-52 0,0 17-1,0-17 1,0-1-1,0 1 17,0 0-1,35-1-15,212 1-1,-124-18 1,177 18 15,-282-18 157,-53-36-173,-54-34 1,-16-1-1,16 1 1,19 52 0,52 0 15,-17 1 0,17 17 297,-17 0-312,17 0 15</inkml:trace>
  <inkml:trace contextRef="#ctx0" brushRef="#br0" timeOffset="75492.61">14235 11042 0,'0'88'93,"0"106"-61,0-106-32,-18 89 31,18-124-31,-17 35 31,17-53-15,0 0-1,0-17 1,0 0 15,0-1-15,0-34 109,0-36-109</inkml:trace>
  <inkml:trace contextRef="#ctx0" brushRef="#br0" timeOffset="76610.8">14253 11060 0,'0'35'110,"-18"35"-110,18-52 15,-18 35 1,-17 0 0,17-18-1,18-17 1,0-1-1,-35 1 189,17 17-189,-17-17 1,35 0-1,-17-18 1</inkml:trace>
  <inkml:trace contextRef="#ctx0" brushRef="#br0" timeOffset="77341.94">14323 11060 0,'18'0'31,"-36"0"-31,53-18 47,-17 18-32,17 70 1,18-17 0,-18 53-1,-17-70 1,0-19-16,-18 18 16,17-35-16,-17 18 15,0 0-15,0-54 235,0 1-235</inkml:trace>
  <inkml:trace contextRef="#ctx0" brushRef="#br0" timeOffset="84254.94">6985 8749 0,'-35'0'63,"17"0"-47,1 18-1,-71 87 16,35-52-15,53-35 0,-18-18-1,0 35 1,1-17 0,-54 35-1,54-36 1,-19 36 15,-34 36-15,70-19 31,0-17-32,0 0 1,0-18-1,0 0 1,0 1 0,0 17-1,0-36 1,0 19 0,0-1-1,0-18 1,0 1-1,17 0 1,1-1 62,17 1-62,1-18-1,34 35 1,1 1 0,17-19-1,0 1 1,-17-1 0,-54-17-1,71 18 1,-17-18-1,17 0 1,-17-35 0,-18 17-1,35-35 17,-71 36-17,36-36 16,0 17-31,18-16 16,35-72 15,-53 54 1,-53 52-32,53-53 31,-53 54-16,52-71 1,-52 70 0,18 0-1,-18 1 1,0-1 0,0 0 15,0-17-16,0 17 1,0-17 0,0-18 15,-18 18 0,-52 0-15,-18-1-1,-18 1 1,71 17 0,-36 1-1,0 17 1,1-18 0,-18 18-1,-36 0 1,1 0-1,88 0 1,17 0 0</inkml:trace>
  <inkml:trace contextRef="#ctx0" brushRef="#br0" timeOffset="90512.56">12365 11095 0,'0'35'235,"0"53"-220,0-70 1,0 17-16,0 18 31,0 0-15,0-18-16,18-17 31,-18 17-15,0-17 15,0 70-15,0-35 15,0 18 0,0-54-15,0 36-1,0-35 1,0-1 0,0 19-1,0-19 17,0 1 77,0-36-78,0-52-15</inkml:trace>
  <inkml:trace contextRef="#ctx0" brushRef="#br0" timeOffset="91364.79">12383 11130 0,'0'18'94,"-18"17"-79,1 0 1,-19 18-1,36-17 1,-35 16 15,35-34-15,-18 0-16,18-1 16,-17 1-1,17 35 1,-18-18 15,0-17-15</inkml:trace>
  <inkml:trace contextRef="#ctx0" brushRef="#br0" timeOffset="92223.79">12418 11183 0,'18'0'141,"17"35"-126,-17 36 17,-1-36-32,1-17 15,0-1-15,-18 1 16,17 0-1,1-1 1,-1 1 15</inkml:trace>
  <inkml:trace contextRef="#ctx0" brushRef="#br0" timeOffset="96731.85">8326 9807 0,'35'0'188,"-17"0"-173,52 0 1,89-17 15,-141-1-15,17 18-16,0 0 15,-17-18 17,0 18 14,-1 0-14</inkml:trace>
  <inkml:trace contextRef="#ctx0" brushRef="#br0" timeOffset="98095.84">15558 11024 0,'0'-17'94,"-18"52"-63,18 18-15,0 17-1,0-17 1,0-17-1,0-1 1,0-17-16,0 17 16,0-18-1,0 19-15,-17 34 32,17-52-17,0 0 1,0-1 15,-18 1-15,18 17 15,0-17-15,0 17-1,-18 0 1,18-17-1,0 17 1,-17-17 0,17 0 15,0-1-15,0 1 15,0-71 47,0-18-62</inkml:trace>
  <inkml:trace contextRef="#ctx0" brushRef="#br0" timeOffset="98829.08">15505 10971 0,'0'18'78,"0"17"-63,-35 89 17,17-89-17,18-17-15,-35 70 16,-18 53 15,35-35-15,18-71-1,-35 18 1,35-18 0,0-70 124</inkml:trace>
  <inkml:trace contextRef="#ctx0" brushRef="#br0" timeOffset="99606.82">15434 11042 0,'18'-18'63,"0"18"-48,35 0 16,-18 36-15,0-1 0,0 0-1,1 18 1,17 18 15,-53-54-15,17 1-1,1-18 1,-1 35 15</inkml:trace>
  <inkml:trace contextRef="#ctx0" brushRef="#br0" timeOffset="104473.69">11272 11148 0,'0'-18'109,"0"106"-78,0-52-15,0-19-1,0 89 17,0-35-17,0-1 1,0-17 0,0 0-1,0 0 1,0 18-1,0-1 1,0-35 0,0-70 124</inkml:trace>
  <inkml:trace contextRef="#ctx0" brushRef="#br0" timeOffset="105606.82">11272 11254 0,'-18'17'250,"18"1"-218,0 17 171,0 0-188,-18-17 1,-35 35 0,36-35-1,-19 35 1,19-18-1,-1 0 1,1-35 0,34-35 156,18 17-157</inkml:trace>
  <inkml:trace contextRef="#ctx0" brushRef="#br0" timeOffset="106816.04">11324 11218 0,'0'18'32,"0"0"-17,0-1 1,0 1-1,0 0 1,0 52 0,18-70-1,17 53 1,-17-35-16,0-1 16,-18 1-1,0 0 16,17-18 1,1 52-32,0-34 15,-1-18 1,-17 18 0</inkml:trace>
  <inkml:trace contextRef="#ctx0" brushRef="#br0" timeOffset="108157.26">11183 12118 0,'0'-18'422,"18"18"-376,0 0-30,-1 0 31</inkml:trace>
  <inkml:trace contextRef="#ctx0" brushRef="#br0" timeOffset="109893.59">17322 10231 0,'-18'0'94,"0"17"-63,18 18-31,-17 18 15,17 0-15,0-17 16,-18 69 0,18-52-16,0 0 15,0 18 1,0-18 0,0-18-1,0-17 16,0 17 1,0-17-17,0 17 32</inkml:trace>
  <inkml:trace contextRef="#ctx0" brushRef="#br0" timeOffset="115423.16">14746 10636 0</inkml:trace>
  <inkml:trace contextRef="#ctx0" brushRef="#br0" timeOffset="115999.04">14852 10478 0,'18'17'31,"0"1"78,-1-1-77,18 19-1</inkml:trace>
  <inkml:trace contextRef="#ctx0" brushRef="#br0" timeOffset="116677.1">15099 10495 0,'18'18'125,"-18"-1"-94,35 19-15,-17-19-1,17 36 16</inkml:trace>
  <inkml:trace contextRef="#ctx0" brushRef="#br0" timeOffset="131674.54">15787 10389 0,'-18'0'15,"-34"36"1,16-19-1,1 1-15,17 17 16,1 0 0</inkml:trace>
  <inkml:trace contextRef="#ctx0" brushRef="#br0" timeOffset="132638.73">16828 10301 0,'-124'141'94,"-52"0"-63,105-70 0</inkml:trace>
  <inkml:trace contextRef="#ctx0" brushRef="#br0" timeOffset="133454.12">16651 10971 0,'0'18'16,"0"17"46,0 1-46,0-1-1,0 18 1,0 35 0,0-17-1,0 211 16,0-247-15,-17 18 0,-1-35-1</inkml:trace>
  <inkml:trace contextRef="#ctx0" brushRef="#br0" timeOffset="133923.76">16687 11289 0</inkml:trace>
  <inkml:trace contextRef="#ctx0" brushRef="#br0" timeOffset="135990.7">18309 10213 0,'0'18'62,"-35"105"-31,-18 71 1,36-53-1,-1-35 0,18-53 0,0 0 1,0-36-17</inkml:trace>
  <inkml:trace contextRef="#ctx0" brushRef="#br0" timeOffset="137247.45">17674 11060 0,'0'52'62,"0"72"-46,0 299 15,0-193-15,0-1 0,0-35-1,0-88 1,0-36 15,0-34-15,18-72 46</inkml:trace>
  <inkml:trace contextRef="#ctx0" brushRef="#br0" timeOffset="138207.15">17692 11077 0,'-88'88'94,"-18"54"-78,53-37-1,18-52 1,17-17-1,1-19-15,-1 54 16,0-36 15,18-17-31,18-18 94,0 0-78,176-89 15</inkml:trace>
  <inkml:trace contextRef="#ctx0" brushRef="#br0" timeOffset="139103.16">17745 11218 0,'35'0'78,"-17"0"-63,35 0 1,-35 18 15,17-18 32,-18 18-48,1-1 1,0-17 15,-1 0 0,1 18-15,0-18 0,-1 0-1</inkml:trace>
  <inkml:trace contextRef="#ctx0" brushRef="#br0" timeOffset="141414.1">8749 8643 0,'0'-18'47,"-35"18"-32,0 0 1,-36 0 0,-17 36-1,0 17 1,-18 17-1,106-52 1,-35-18-16,-54 70 31,72-17-15,-1-17 0,0-19-1,1 18 1,17 18-1,-35-17 1,35 87 15,0-70-15,0 18 0,0-54-1,0 1-15,0 52 31,0-17-31,0-17 16,17-19 0,-17 1-16,18 17 15,52 53 17,-17-35-1,18-53-16,70 36 1,35-19 0,89-17 15,-212 0-31,-18 0 16,36 0-16,-54 0 15,36-17-15,53-72 31,-71 19-15,18-18 0,-35-1 15,-18 19-15,0-1 15,0 18-16,-18 18 1,18-18 0,-35-17-1,17 34 1,1-17 0,-1 36-1,-17-36 1,0 0-1,-18 35 1,17 1 0,36-1-16,-17 18 15,-1-18-15,0 1 16,-17-1 15,-35 1-15,-1 17-1,-35-36 17,71 36-17,-18 0 1</inkml:trace>
  <inkml:trace contextRef="#ctx0" brushRef="#br0" timeOffset="-208756.62">5627 11659 0,'35'0'140,"-17"0"-124,247 36 15,-18 34-15,88-52 0,-159 35-1,195-18 1,140-35-1,-387 0 1,-54 0-16,1 0 16,-18 0-1,17 35 17,-35-35-32,18 0 15,18 0 1,-1 0-1,-17 0 1,36 0 0,52 0-1,53 0 1,-36 0 0,-34 0-1,-71 0 1,0-17-1,-18 17 1,88-36 0,-34 1-1,-54 35 17,106 0 61,53 0-77,-53 0 0,0 0-1,-53 0 1,-70-18-1</inkml:trace>
  <inkml:trace contextRef="#ctx0" brushRef="#br0" timeOffset="-189896.99">1905 12735 0,'-17'36'78,"-19"16"-63,19 54 17,17-88-32,-36 88 31,36-18-16,0-35 1,0 0 0,0 0-1,0-18 1,0 0 0,36-35 62,17 0-63,-18 0-15,159-35 32,-176 0-32,52-1 15,18-87 16,-35-71 1,-53 123-17,0 18 1,0 36 0,-17-1 30,-19 1-30,-34 17 0,-1 0-1,1 0 1,-54 0 15,107 0-31,-19 0 16,19 0-16,-1 0 15,0 0 1,1 0 0</inkml:trace>
  <inkml:trace contextRef="#ctx0" brushRef="#br0" timeOffset="-189089.76">2293 11942 0,'-35'105'79,"17"19"-64,-17-18 1,0-18-1,35-35 1,-18-18 0</inkml:trace>
  <inkml:trace contextRef="#ctx0" brushRef="#br0" timeOffset="-187851.97">2046 12312 0,'-17'0'94,"17"18"-79,0-1 1,17 1 0,1 17 77,0-17-77,17 52 0,-17-52 15,-18 0 109,70-36-124,54-70 0,17-36-1,-71 54 1,-52 34 0,17 1-1,-17 18 32</inkml:trace>
  <inkml:trace contextRef="#ctx0" brushRef="#br0" timeOffset="-186857.27">1976 13282 0,'0'35'188,"0"36"-173,0-1 1,0-34 15,0-19-15,0 1-1,0 0 1,0-1 15,0 1 1</inkml:trace>
  <inkml:trace contextRef="#ctx0" brushRef="#br0" timeOffset="-183186.86">8185 6773 0,'35'0'94,"71"0"-79,0 0 1,-36-17 15,-17 17 16,88 0-16,-88 0-15,-18 0-16,36 0 16,0 0 15,-54 0-15,1 0-1,35 0 1,-18 17-1,-17-17 1</inkml:trace>
  <inkml:trace contextRef="#ctx0" brushRef="#br0" timeOffset="-180491.95">3069 6826 0,'0'-17'47,"18"-1"-32,35 18-15,18 0 16,-1 0-16,248-18 31,-107 18-15,54 0-1,-36 0 1,18 0 0,-88 0-1,17 0 1,1 0 0,-1 0-1,71 0 1,71 0-1,87 0 1,177 0 15,-335 0-31,441-17 32,-441 17-32,547 0 31,-388 0-16,-36 0 1,106 35 0,-52-17-1,-54 35 1,-282-36 0,53 1-1</inkml:trace>
  <inkml:trace contextRef="#ctx0" brushRef="#br0" timeOffset="-178208.87">8467 5838 0,'0'53'140,"0"0"-124,0-17-16,0 16 15,0 1-15,0 0 16,0-35-16,0 0 16,0-1-1,0 19 32,18-36-16,-1 35-15,1-35 0,0 17 15,-1 19-15,1-19-1,-1 1-15,1 17 16,-18 18-1,35-18 1,-35-17 0,0 17-1,0-17 1,0 17 0,0-17-1,18 0 63,-18-1-62,35 1 0,-17 0-1,0-18-15,17 0 31,18 0-15,17 0 0,1-89-1,-1 19 1,36-18 15,-106-1-15,0 72-1,0-71 1,0 52 15,-35 19 16,35-1-31,-18 0-1,-17-35 17,0 18-32,35 17 15,-18 18-15,1-35 16,-1 18-16,0-19 16,-17 19-16,0-54 15,17 36 16,0 35-15,1-35 0,-19 35-1,1-18 17,0 18-1,17 0 0,1 0-15,-1 0-1,0 0 1,-17 0 0,17 35 15,1-35-16,-18 18 1,-1-1 0,-70 54 15,71-53-15,18-1-1</inkml:trace>
  <inkml:trace contextRef="#ctx0" brushRef="#br0" timeOffset="-158794.1">12771 13776 0,'53'0'141,"158"18"-110,125 52 0,34-17 0,-194-18 1,-17 1-1,-71-36 0,-70 0-15,17 0-1</inkml:trace>
  <inkml:trace contextRef="#ctx0" brushRef="#br0" timeOffset="-157014.58">4251 13864 0,'71'0'109,"-1"0"-93,54-35-1,17 35 1,53-35 0,0 17-1,-18 18 1,-70 0-1,-35 0 1,-1 0 0,71 0-1,106 0 1,71 0 0,-177 0-1,18 18-15,-53-18 16,193 17-1,-228-17 1,352 0 15,-158 0-15,70 0 0,53 0-1,-70 0 1,-1 0-1,-70 18 1,-18-18 0,-17 0-1,106 0 1,-230 0 0,53 0-16,582 70 46,-88-17-14,-441-53-17,-106 0 1,-17 0 0,-54 0-1,19 0 1,17 0-1,0 0 1,-18 0 0,18 0 15</inkml:trace>
  <inkml:trace contextRef="#ctx0" brushRef="#br0" timeOffset="-154108.73">20620 13847 0,'18'0'47,"-1"0"0,-17-18-1,18 18-30,17 0 15,18 0-15,18 0 0,-1 0-1,36 0 1,35 0-1,18 0 1,53-35 15,-124 17-15,-35 18 0,70-18 15,-70 18-31,-35 0 15,35 0 1,0 0 0,0 0-1,-18 0 1,18 0 0,0 0-1,35 0 1,-17 0-1,-54 0 1,18 0 31</inkml:trace>
  <inkml:trace contextRef="#ctx0" brushRef="#br0" timeOffset="-151232.64">22261 13794 0,'53'-36'63,"17"36"-47,106 0-1,177 0 16,-71 0 1,-176 0-1,-70 0 0,-1 0 0,-18 0 32,1 0-32</inkml:trace>
  <inkml:trace contextRef="#ctx0" brushRef="#br0" timeOffset="-114369.97">14270 4498 0,'0'-18'94,"-17"18"-79,-54 0 16,0 18-15,-17 35 15,35-18-15,-17 18 15,34-53-31,19 35 16,-1-35-16,-17 36 47,-18 16-32,35-52 1,1 18 0,-19 17-1,19-17 16,-1 17-15,-17 18 0,17-17-1,1 34 1,-1-52 0,18 17-1,0-17 1,0 17 109,35-17-125,1-18 15,16 0-15,-16 0 16,70 17 0,-1-17-1,1 53 1,-18-35 0,-17-18-1,-53 17 1,-1 1-1,1-18 1,0 0 15,17 0 47,18 0-62,17-53 0,-17-35-1,-18-53 1,1 17 0,-19 18-1,-17-17 1,0 35-1,0 53 17,0 17-17,-70-17 173,17 35-188,-88 0 31,106 0-31,-36 0 31,36 0 1</inkml:trace>
  <inkml:trace contextRef="#ctx0" brushRef="#br0" timeOffset="-110162.2">14923 5062 0,'53'0'31,"282"0"1,123 0-1,-299 0-15,-88 0-1,70 0 1,-123 0-1,17 0-15,-18 0 16,36 0 0,53 18-1,106 17 17,-124-35-1,-53 0-16,18 0 17,35 0-17,-88 18 1,18 0 0,17-18 30,18 0-30,0 0-16,18 0 16,17 0-16,88 0 15,195 0 1,-18 0 0,-212 0-1,-124 0 1</inkml:trace>
  <inkml:trace contextRef="#ctx0" brushRef="#br0" timeOffset="-109385.53">17957 5080 0,'53'-18'109,"88"54"-93,-53-19 0,-53 1-1,-35 0 1,0-1 109,-53 1-109,-53 17-1,1-35 1,69 0-1,19 0 1,-1 0 62</inkml:trace>
  <inkml:trace contextRef="#ctx0" brushRef="#br0" timeOffset="-108137.97">7726 4745 0,'71'0'93,"-1"0"-77,18 0 0,1 0-1,34 0 1,106 0 15,-158 0-15,-36 0-1,1 0 1,-19 0 15,1 0-31,17 0 63,89 0-48,-19 0 1,-16 17 0,-54-17-1</inkml:trace>
  <inkml:trace contextRef="#ctx0" brushRef="#br0" timeOffset="-107033.9">8732 4674 0,'17'-35'31,"1"17"16,52 18-16,1 0-15,-18 0-1,0 0 1,-36 0 15,1 0-15,0 18 15,17 17 0,-17-35-15,-18 18 93,0 17-93,-71 18 0,18-18 15,36-35-15,-36 18-1,35-18-15,-17 18 31,-1-1 1,-17 1-1,1 0 0</inkml:trace>
  <inkml:trace contextRef="#ctx0" brushRef="#br0" timeOffset="-96273.3">15434 4586 0,'0'71'63,"0"17"-48,-17 0 1,17-35 0,-18 88-1,0-88 1,18 35 0,0-35-16,-17-35 15,17 35 1,0-18-1,0-17 1,0 17 0,0-17-1,0 17 1</inkml:trace>
  <inkml:trace contextRef="#ctx0" brushRef="#br0" timeOffset="-93513.5">14799 4145 0,'159'0'94,"264"35"-78,-193 1-1,17-19-15,-36 36 16,-17-35-16,-17 0 16,17 34-16,-53-34 15,0-18-15,-18 0 16,72 18-1,-1-18 1,-36-18 0,-70 0-1,18 1 1,-35-18 0,35-1-1,-71 19 1,53-19-1,-17 1 1,-18 17 0,0-34-1,-18 34 1,0-17 0,0 17-1,18-17 1,-53 17-1,36 0-15,-1-17 32,0 17-1,-35 1-15,18-1-1,-18-17 1,0 17-1,0-17 1,0-18 0,0-35-1,0 17 1,-35-35 0,-89-70-1,-123-88 16,106 175-31,18 1 16,-36-35-16,35 87 16,-17-52-16,-53 18 15,35-19-15,-493-105 32,246 89-17,-35 16 1,35 36-1,54 1 1,-54-54 0,-53 88-1,-334-70 17,405 17-17,-371-17 16,547 71-15,1 17-16,-1-18 16,-17 18-16,35 0 15,-18 0-15,-17-18 16,-177-17 0,89 35-1,-19 0 1,54 0-1,141 18-15,-53-1 16,88-17-16,18 36 16,-35-19-1,-336 160 1,353-142 0,-158 88-1,158-70-15,-88 53 16,88-18-1,-18 18 1,-87 123 31,122-123-31,54-71-1,18 1-15,-19 17 16,19-18-16,-19 18 15,19-18-15,-1 0 16,0 71 0,1-35-1,17 70 17,0-106-1,0-17 0,106 52-15,88-17-1,158 18 1,-34 35 0,-18-53-1,-159-36 1,0 19-16,-17-36 15,34 17-15,-17-17 16,-17 0-16,-54 0 16,36 0-16,-53 0 15</inkml:trace>
  <inkml:trace contextRef="#ctx0" brushRef="#br0" timeOffset="-92664.58">8908 3528 0,'0'-18'62,"106"71"-46,-18 0 0,-17-18-1,-54-17 1,-17 17 62,0 0-62,-70 18-1,-54-17 1,36-1-1,0-17 1,70-18 0</inkml:trace>
  <inkml:trace contextRef="#ctx0" brushRef="#br0" timeOffset="-86931.96">19562 14958 0,'35'-18'31,"89"18"-15,-36 0 0,35 0-16,-17 0 15,141 0 1,88 0 15,-229 0-31,335 18 31,88-1-15,-335 1-16,0 35 16,230-18-1,-319-35 1,89 36-1,-52-36 1,-90 0-16,-16 0 47,-19 0 0,1 0 0,17 0-32,36 0 1,-1 0 0,54 0-1,-54 0 1,-52 0 62</inkml:trace>
  <inkml:trace contextRef="#ctx0" brushRef="#br0" timeOffset="-84401.87">2523 15628 0,'17'0'141,"142"0"-125,-35 0-1,-54 0 1,-17 0-1,18-18 1,52 18 0,1 0-1,-1 0 1,-70 0 0,17 0-1,1 0 1,-18 0-1,-18 0-15,71 0 16,-35 0-16,34 0 16,-34 0-16,0 0 15,-19 0-15,-16 0 16,70 0-16,-54 0 16,19 0-16,0 0 15,34 0-15,1 0 16,-35 0-16,17 0 15,35 0-15,-17 0 16,-17 0-16,-1 0 16,70 0-1,-87 0-15,-18 0 16,53 0 0,-18 0-1,0 0 1,53 0-1,18 0 1,-36 0 0,89 0-1,-53 0 1,-36 0 0,-52 0-1,-18 0 1,17 0-1,19 0 1,52 0 0,17 0-1,195 0 17,-317 0-17,16 0-15,37 0 16,-19 0-16,212 0 31,-158 0-15,-36 0-1,0 0 1,36 0 0,34 0-1,37 0 1,-54 0-1,35 0 17,-123 0-17,17 0 1,72 0 0,-37 0-1,1 0-15,-35 0 16,52 0-1,-52 0 1,-18 0 0,0 0-1,70 0 17,-52 0-17,17 0 1,-53 0-1,18 0 1,0 0 0,-18 0-1,18 0 17,-35 0-1,-1 0-16,19 0 64,52 0-64,53 0 1,18 0-1,-53 0 1,-89 0 15</inkml:trace>
  <inkml:trace contextRef="#ctx0" brushRef="#br0" timeOffset="7622.46">2734 5345 0,'53'-36'94,"247"36"-79,-88 0 1,52 0-16,689 0 31,-653 0-31,317 18 31,-458 0-15,-89-18 0,-17 0-1,18 17 1,-18-17 0,35 18-1,-53-18 1,-17 0-1</inkml:trace>
  <inkml:trace contextRef="#ctx0" brushRef="#br0" timeOffset="11533.93">14552 12012 0,'106'0'78,"141"0"-78,-18 0 16,177 53-1,-18-18 1,0 53 0,-17-70-1,-142 17 1,-211-35-1,35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8463"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1750" y="0"/>
            <a:ext cx="2938463" cy="496888"/>
          </a:xfrm>
          <a:prstGeom prst="rect">
            <a:avLst/>
          </a:prstGeom>
        </p:spPr>
        <p:txBody>
          <a:bodyPr vert="horz" lIns="91440" tIns="45720" rIns="91440" bIns="45720" rtlCol="0"/>
          <a:lstStyle>
            <a:lvl1pPr algn="r">
              <a:defRPr sz="1200"/>
            </a:lvl1pPr>
          </a:lstStyle>
          <a:p>
            <a:fld id="{2AF51BB5-9282-4280-A593-729805BAAE91}"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909638"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7863" y="4716463"/>
            <a:ext cx="5426075" cy="446722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9750"/>
            <a:ext cx="2938463" cy="49688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1750" y="9429750"/>
            <a:ext cx="2938463" cy="496888"/>
          </a:xfrm>
          <a:prstGeom prst="rect">
            <a:avLst/>
          </a:prstGeom>
        </p:spPr>
        <p:txBody>
          <a:bodyPr vert="horz" lIns="91440" tIns="45720" rIns="91440" bIns="45720" rtlCol="0" anchor="b"/>
          <a:lstStyle>
            <a:lvl1pPr algn="r">
              <a:defRPr sz="1200"/>
            </a:lvl1pPr>
          </a:lstStyle>
          <a:p>
            <a:fld id="{279E4F37-784C-47E3-88E7-9455E51665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a:t>
            </a:r>
            <a:r>
              <a:rPr lang="zh-CN" altLang="en-US" dirty="0"/>
              <a:t>的右子树为空？</a:t>
            </a:r>
          </a:p>
          <a:p>
            <a:r>
              <a:rPr lang="en-US" altLang="zh-CN" dirty="0"/>
              <a:t>s</a:t>
            </a:r>
            <a:r>
              <a:rPr lang="zh-CN" altLang="en-US" dirty="0"/>
              <a:t>为最右下的节点，所以其右子树一定为空</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112</a:t>
            </a:fld>
            <a:endParaRPr lang="zh-CN" altLang="en-US"/>
          </a:p>
        </p:txBody>
      </p:sp>
    </p:spTree>
    <p:extLst>
      <p:ext uri="{BB962C8B-B14F-4D97-AF65-F5344CB8AC3E}">
        <p14:creationId xmlns:p14="http://schemas.microsoft.com/office/powerpoint/2010/main" val="3789314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113</a:t>
            </a:fld>
            <a:endParaRPr lang="zh-CN" altLang="en-US"/>
          </a:p>
        </p:txBody>
      </p:sp>
    </p:spTree>
    <p:extLst>
      <p:ext uri="{BB962C8B-B14F-4D97-AF65-F5344CB8AC3E}">
        <p14:creationId xmlns:p14="http://schemas.microsoft.com/office/powerpoint/2010/main" val="319844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116</a:t>
            </a:fld>
            <a:endParaRPr lang="zh-CN" altLang="en-US"/>
          </a:p>
        </p:txBody>
      </p:sp>
    </p:spTree>
    <p:extLst>
      <p:ext uri="{BB962C8B-B14F-4D97-AF65-F5344CB8AC3E}">
        <p14:creationId xmlns:p14="http://schemas.microsoft.com/office/powerpoint/2010/main" val="52937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why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9E4F37-784C-47E3-88E7-9455E516655E}" type="slidenum">
              <a:rPr lang="zh-CN" altLang="en-US" smtClean="0"/>
              <a:t>144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线性探测二次聚集：例如，当前表</a:t>
            </a:r>
            <a:r>
              <a:rPr lang="en-US" altLang="zh-CN" dirty="0"/>
              <a:t>1</a:t>
            </a:r>
            <a:r>
              <a:rPr lang="zh-CN" altLang="en-US" dirty="0"/>
              <a:t>和</a:t>
            </a:r>
            <a:r>
              <a:rPr lang="en-US" altLang="zh-CN" dirty="0"/>
              <a:t>2</a:t>
            </a:r>
            <a:r>
              <a:rPr lang="zh-CN" altLang="en-US" dirty="0"/>
              <a:t>号位置均已占用，</a:t>
            </a:r>
            <a:r>
              <a:rPr lang="en-US" altLang="zh-CN" dirty="0"/>
              <a:t>3</a:t>
            </a:r>
            <a:r>
              <a:rPr lang="zh-CN" altLang="en-US" dirty="0"/>
              <a:t>号为空，第</a:t>
            </a:r>
            <a:r>
              <a:rPr lang="en-US" altLang="zh-CN" dirty="0"/>
              <a:t>i</a:t>
            </a:r>
            <a:r>
              <a:rPr lang="zh-CN" altLang="en-US" dirty="0"/>
              <a:t>和第</a:t>
            </a:r>
            <a:r>
              <a:rPr lang="en-US" altLang="zh-CN" dirty="0"/>
              <a:t>i+1</a:t>
            </a:r>
            <a:r>
              <a:rPr lang="zh-CN" altLang="en-US" dirty="0"/>
              <a:t>个元素的初始映射分别是</a:t>
            </a:r>
            <a:r>
              <a:rPr lang="en-US" altLang="zh-CN" dirty="0"/>
              <a:t>1</a:t>
            </a:r>
            <a:r>
              <a:rPr lang="zh-CN" altLang="en-US" dirty="0"/>
              <a:t>和</a:t>
            </a:r>
            <a:r>
              <a:rPr lang="en-US" altLang="zh-CN" dirty="0"/>
              <a:t>2</a:t>
            </a:r>
            <a:r>
              <a:rPr lang="zh-CN" altLang="en-US" dirty="0"/>
              <a:t>，则</a:t>
            </a:r>
            <a:r>
              <a:rPr lang="en-US" altLang="zh-CN" dirty="0"/>
              <a:t>3</a:t>
            </a:r>
            <a:r>
              <a:rPr lang="zh-CN" altLang="en-US" dirty="0"/>
              <a:t>号空位则成为两者的竞争目标</a:t>
            </a:r>
          </a:p>
          <a:p>
            <a:r>
              <a:rPr kumimoji="1" lang="zh-CN" altLang="en-US" dirty="0">
                <a:ea typeface="幼圆" panose="02010509060101010101" pitchFamily="49" charset="-122"/>
                <a:cs typeface="Times New Roman" panose="02020603050405020304" pitchFamily="18" charset="0"/>
                <a:sym typeface="+mn-ea"/>
              </a:rPr>
              <a:t>二次探测再散列，</a:t>
            </a:r>
            <a:r>
              <a:rPr kumimoji="1" lang="en-US" altLang="zh-CN" dirty="0">
                <a:ea typeface="幼圆" panose="02010509060101010101" pitchFamily="49" charset="-122"/>
                <a:cs typeface="Times New Roman" panose="02020603050405020304" pitchFamily="18" charset="0"/>
                <a:sym typeface="+mn-ea"/>
              </a:rPr>
              <a:t>m=4*</a:t>
            </a:r>
            <a:r>
              <a:rPr kumimoji="1" lang="en-US" altLang="zh-CN" dirty="0" err="1">
                <a:ea typeface="幼圆" panose="02010509060101010101" pitchFamily="49" charset="-122"/>
                <a:cs typeface="Times New Roman" panose="02020603050405020304" pitchFamily="18" charset="0"/>
                <a:sym typeface="+mn-ea"/>
              </a:rPr>
              <a:t>j+3</a:t>
            </a:r>
            <a:r>
              <a:rPr kumimoji="1" lang="zh-CN" altLang="en-US" dirty="0" err="1">
                <a:ea typeface="幼圆" panose="02010509060101010101" pitchFamily="49" charset="-122"/>
                <a:cs typeface="Times New Roman" panose="02020603050405020304" pitchFamily="18" charset="0"/>
                <a:sym typeface="+mn-ea"/>
              </a:rPr>
              <a:t>：只有这样才能覆盖到全部格子，否则几次后就会开始踩原来踩过的格子</a:t>
            </a:r>
            <a:endParaRPr kumimoji="1" lang="en-US" altLang="zh-CN" dirty="0" err="1">
              <a:ea typeface="幼圆" panose="02010509060101010101" pitchFamily="49" charset="-122"/>
              <a:cs typeface="Times New Roman" panose="02020603050405020304" pitchFamily="18" charset="0"/>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不成功情况下</a:t>
            </a:r>
            <a:r>
              <a:rPr lang="en-US" altLang="zh-CN"/>
              <a:t>ppt</a:t>
            </a:r>
            <a:r>
              <a:rPr lang="zh-CN" altLang="en-US"/>
              <a:t>有误，应为：</a:t>
            </a:r>
          </a:p>
          <a:p>
            <a:r>
              <a:rPr lang="en-US" altLang="zh-CN"/>
              <a:t>A - 6</a:t>
            </a:r>
          </a:p>
          <a:p>
            <a:r>
              <a:rPr lang="en-US" altLang="zh-CN"/>
              <a:t>B - 5</a:t>
            </a:r>
          </a:p>
          <a:p>
            <a:r>
              <a:rPr lang="en-US" altLang="zh-CN"/>
              <a:t>C - 3</a:t>
            </a:r>
          </a:p>
          <a:p>
            <a:r>
              <a:rPr lang="en-US" altLang="zh-CN"/>
              <a:t>D - 1</a:t>
            </a:r>
          </a:p>
          <a:p>
            <a:r>
              <a:rPr lang="en-US" altLang="zh-CN"/>
              <a:t>E - 3</a:t>
            </a:r>
          </a:p>
          <a:p>
            <a:r>
              <a:rPr lang="en-US" altLang="zh-CN"/>
              <a:t>F - 2</a:t>
            </a:r>
          </a:p>
          <a:p>
            <a:r>
              <a:rPr lang="en-US" altLang="zh-CN"/>
              <a:t>G - 1</a:t>
            </a:r>
          </a:p>
          <a:p>
            <a:r>
              <a:rPr lang="en-US" altLang="zh-CN"/>
              <a:t>H = 2</a:t>
            </a:r>
          </a:p>
          <a:p>
            <a:r>
              <a:rPr lang="en-US" altLang="zh-CN"/>
              <a:t>I-Z - 1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9E4F37-784C-47E3-88E7-9455E516655E}" type="slidenum">
              <a:rPr lang="zh-CN" altLang="en-US" smtClean="0"/>
              <a:t>206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70</a:t>
            </a:fld>
            <a:endParaRPr lang="zh-CN" altLang="en-US"/>
          </a:p>
        </p:txBody>
      </p:sp>
    </p:spTree>
    <p:extLst>
      <p:ext uri="{BB962C8B-B14F-4D97-AF65-F5344CB8AC3E}">
        <p14:creationId xmlns:p14="http://schemas.microsoft.com/office/powerpoint/2010/main" val="3051313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71</a:t>
            </a:fld>
            <a:endParaRPr lang="zh-CN" altLang="en-US"/>
          </a:p>
        </p:txBody>
      </p:sp>
    </p:spTree>
    <p:extLst>
      <p:ext uri="{BB962C8B-B14F-4D97-AF65-F5344CB8AC3E}">
        <p14:creationId xmlns:p14="http://schemas.microsoft.com/office/powerpoint/2010/main" val="38887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73</a:t>
            </a:fld>
            <a:endParaRPr lang="zh-CN" altLang="en-US"/>
          </a:p>
        </p:txBody>
      </p:sp>
    </p:spTree>
    <p:extLst>
      <p:ext uri="{BB962C8B-B14F-4D97-AF65-F5344CB8AC3E}">
        <p14:creationId xmlns:p14="http://schemas.microsoft.com/office/powerpoint/2010/main" val="232413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76</a:t>
            </a:fld>
            <a:endParaRPr lang="zh-CN" altLang="en-US"/>
          </a:p>
        </p:txBody>
      </p:sp>
    </p:spTree>
    <p:extLst>
      <p:ext uri="{BB962C8B-B14F-4D97-AF65-F5344CB8AC3E}">
        <p14:creationId xmlns:p14="http://schemas.microsoft.com/office/powerpoint/2010/main" val="227662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109</a:t>
            </a:fld>
            <a:endParaRPr lang="zh-CN" altLang="en-US"/>
          </a:p>
        </p:txBody>
      </p:sp>
    </p:spTree>
    <p:extLst>
      <p:ext uri="{BB962C8B-B14F-4D97-AF65-F5344CB8AC3E}">
        <p14:creationId xmlns:p14="http://schemas.microsoft.com/office/powerpoint/2010/main" val="1424490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110</a:t>
            </a:fld>
            <a:endParaRPr lang="zh-CN" altLang="en-US"/>
          </a:p>
        </p:txBody>
      </p:sp>
    </p:spTree>
    <p:extLst>
      <p:ext uri="{BB962C8B-B14F-4D97-AF65-F5344CB8AC3E}">
        <p14:creationId xmlns:p14="http://schemas.microsoft.com/office/powerpoint/2010/main" val="429150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79E4F37-784C-47E3-88E7-9455E516655E}" type="slidenum">
              <a:rPr lang="zh-CN" altLang="en-US" smtClean="0"/>
              <a:t>111</a:t>
            </a:fld>
            <a:endParaRPr lang="zh-CN" altLang="en-US"/>
          </a:p>
        </p:txBody>
      </p:sp>
    </p:spTree>
    <p:extLst>
      <p:ext uri="{BB962C8B-B14F-4D97-AF65-F5344CB8AC3E}">
        <p14:creationId xmlns:p14="http://schemas.microsoft.com/office/powerpoint/2010/main" val="1352102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21858" name="Group 2"/>
          <p:cNvGrpSpPr/>
          <p:nvPr/>
        </p:nvGrpSpPr>
        <p:grpSpPr bwMode="auto">
          <a:xfrm>
            <a:off x="0" y="3902075"/>
            <a:ext cx="3400425" cy="2949575"/>
            <a:chOff x="0" y="2458"/>
            <a:chExt cx="2142" cy="1858"/>
          </a:xfrm>
        </p:grpSpPr>
        <p:sp>
          <p:nvSpPr>
            <p:cNvPr id="121859"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860"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861"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862"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863"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864"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865"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1866" name="Rectangle 10"/>
          <p:cNvSpPr>
            <a:spLocks noGrp="1" noChangeArrowheads="1"/>
          </p:cNvSpPr>
          <p:nvPr>
            <p:ph type="ctrTitle" sz="quarter"/>
          </p:nvPr>
        </p:nvSpPr>
        <p:spPr>
          <a:xfrm>
            <a:off x="685800" y="1873250"/>
            <a:ext cx="7772400" cy="1555750"/>
          </a:xfrm>
        </p:spPr>
        <p:txBody>
          <a:bodyPr/>
          <a:lstStyle>
            <a:lvl1pPr>
              <a:defRPr sz="4800"/>
            </a:lvl1pPr>
          </a:lstStyle>
          <a:p>
            <a:pPr lvl="0"/>
            <a:r>
              <a:rPr lang="zh-CN" altLang="en-US" noProof="0"/>
              <a:t>单击此处编辑母版标题样式</a:t>
            </a:r>
          </a:p>
        </p:txBody>
      </p:sp>
      <p:sp>
        <p:nvSpPr>
          <p:cNvPr id="121867"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21868" name="Rectangle 12"/>
          <p:cNvSpPr>
            <a:spLocks noGrp="1" noChangeArrowheads="1"/>
          </p:cNvSpPr>
          <p:nvPr>
            <p:ph type="dt" sz="quarter" idx="2"/>
          </p:nvPr>
        </p:nvSpPr>
        <p:spPr/>
        <p:txBody>
          <a:bodyPr/>
          <a:lstStyle>
            <a:lvl1pPr>
              <a:defRPr/>
            </a:lvl1pPr>
          </a:lstStyle>
          <a:p>
            <a:endParaRPr lang="en-US" altLang="zh-CN"/>
          </a:p>
        </p:txBody>
      </p:sp>
      <p:sp>
        <p:nvSpPr>
          <p:cNvPr id="121869" name="Rectangle 13"/>
          <p:cNvSpPr>
            <a:spLocks noGrp="1" noChangeArrowheads="1"/>
          </p:cNvSpPr>
          <p:nvPr>
            <p:ph type="ftr" sz="quarter" idx="3"/>
          </p:nvPr>
        </p:nvSpPr>
        <p:spPr>
          <a:xfrm>
            <a:off x="3124200" y="6248400"/>
            <a:ext cx="2895600" cy="457200"/>
          </a:xfrm>
        </p:spPr>
        <p:txBody>
          <a:bodyPr bIns="45720" anchor="t"/>
          <a:lstStyle>
            <a:lvl1pPr>
              <a:defRPr/>
            </a:lvl1pPr>
          </a:lstStyle>
          <a:p>
            <a:endParaRPr lang="en-US" altLang="zh-CN"/>
          </a:p>
        </p:txBody>
      </p:sp>
      <p:sp>
        <p:nvSpPr>
          <p:cNvPr id="121870" name="Rectangle 14"/>
          <p:cNvSpPr>
            <a:spLocks noGrp="1" noChangeArrowheads="1"/>
          </p:cNvSpPr>
          <p:nvPr>
            <p:ph type="sldNum" sz="quarter" idx="4"/>
          </p:nvPr>
        </p:nvSpPr>
        <p:spPr/>
        <p:txBody>
          <a:bodyPr/>
          <a:lstStyle>
            <a:lvl1pPr>
              <a:defRPr/>
            </a:lvl1pPr>
          </a:lstStyle>
          <a:p>
            <a:fld id="{8BCB8FB4-5661-48FF-8EE0-0235188E4DC0}" type="slidenum">
              <a:rPr lang="en-US" altLang="zh-CN"/>
              <a:t>‹#›</a:t>
            </a:fld>
            <a:endParaRPr lang="en-US" altLang="zh-CN"/>
          </a:p>
        </p:txBody>
      </p:sp>
      <p:grpSp>
        <p:nvGrpSpPr>
          <p:cNvPr id="21" name="组合 20"/>
          <p:cNvGrpSpPr/>
          <p:nvPr userDrawn="1"/>
        </p:nvGrpSpPr>
        <p:grpSpPr>
          <a:xfrm>
            <a:off x="-6351" y="0"/>
            <a:ext cx="9156701" cy="847825"/>
            <a:chOff x="-7938" y="-11113"/>
            <a:chExt cx="9156701" cy="847825"/>
          </a:xfrm>
        </p:grpSpPr>
        <p:grpSp>
          <p:nvGrpSpPr>
            <p:cNvPr id="22" name="Group 16"/>
            <p:cNvGrpSpPr/>
            <p:nvPr userDrawn="1"/>
          </p:nvGrpSpPr>
          <p:grpSpPr bwMode="auto">
            <a:xfrm>
              <a:off x="-7938" y="-11113"/>
              <a:ext cx="9156701" cy="836613"/>
              <a:chOff x="1" y="0"/>
              <a:chExt cx="5768" cy="527"/>
            </a:xfrm>
          </p:grpSpPr>
          <p:sp>
            <p:nvSpPr>
              <p:cNvPr id="25" name="Rectangle 17"/>
              <p:cNvSpPr>
                <a:spLocks noChangeArrowheads="1"/>
              </p:cNvSpPr>
              <p:nvPr userDrawn="1"/>
            </p:nvSpPr>
            <p:spPr bwMode="auto">
              <a:xfrm>
                <a:off x="9" y="0"/>
                <a:ext cx="5760" cy="52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endParaRPr lang="zh-CN" altLang="en-US"/>
              </a:p>
            </p:txBody>
          </p:sp>
          <p:pic>
            <p:nvPicPr>
              <p:cNvPr id="26" name="Picture 18" descr="titl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2"/>
                <a:ext cx="1974"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 Box 19"/>
            <p:cNvSpPr txBox="1">
              <a:spLocks noChangeArrowheads="1"/>
            </p:cNvSpPr>
            <p:nvPr userDrawn="1"/>
          </p:nvSpPr>
          <p:spPr bwMode="auto">
            <a:xfrm>
              <a:off x="6460268" y="0"/>
              <a:ext cx="26821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pPr algn="r" eaLnBrk="1" hangingPunct="1"/>
              <a:r>
                <a:rPr lang="en-US" altLang="zh-CN" sz="2800" dirty="0">
                  <a:solidFill>
                    <a:srgbClr val="0000FF"/>
                  </a:solidFill>
                  <a:ea typeface="华文新魏" panose="02010800040101010101" pitchFamily="2" charset="-122"/>
                </a:rPr>
                <a:t>Data Structures</a:t>
              </a:r>
            </a:p>
          </p:txBody>
        </p:sp>
        <p:sp>
          <p:nvSpPr>
            <p:cNvPr id="24" name="Text Box 21"/>
            <p:cNvSpPr txBox="1">
              <a:spLocks noChangeArrowheads="1"/>
            </p:cNvSpPr>
            <p:nvPr userDrawn="1"/>
          </p:nvSpPr>
          <p:spPr bwMode="auto">
            <a:xfrm>
              <a:off x="6596508" y="498158"/>
              <a:ext cx="25474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anose="02010509060101010101" pitchFamily="49" charset="-122"/>
                  <a:cs typeface="+mn-cs"/>
                </a:defRPr>
              </a:lvl9pPr>
            </a:lstStyle>
            <a:p>
              <a:pPr algn="r" eaLnBrk="1" hangingPunct="1"/>
              <a:r>
                <a:rPr lang="en-US" altLang="zh-CN" sz="1600" dirty="0">
                  <a:solidFill>
                    <a:srgbClr val="CC0000"/>
                  </a:solidFill>
                  <a:latin typeface="Impact" panose="020B0806030902050204" pitchFamily="34" charset="0"/>
                  <a:ea typeface="华文行楷" panose="02010800040101010101" pitchFamily="2" charset="-122"/>
                </a:rPr>
                <a:t>School of Computer Science</a:t>
              </a:r>
            </a:p>
          </p:txBody>
        </p:sp>
      </p:gr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91DA06CB-492E-410F-86A5-B9982F03BD18}" type="slidenum">
              <a:rPr lang="en-US" altLang="zh-CN"/>
              <a:t>‹#›</a:t>
            </a:fld>
            <a:endParaRPr lang="en-US" altLang="zh-CN"/>
          </a:p>
        </p:txBody>
      </p:sp>
      <p:sp>
        <p:nvSpPr>
          <p:cNvPr id="6" name="页脚占位符 5"/>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A912783A-C936-4112-BFE7-D84E323B90F6}" type="slidenum">
              <a:rPr lang="en-US" altLang="zh-CN"/>
              <a:t>‹#›</a:t>
            </a:fld>
            <a:endParaRPr lang="en-US" altLang="zh-CN"/>
          </a:p>
        </p:txBody>
      </p:sp>
      <p:sp>
        <p:nvSpPr>
          <p:cNvPr id="6" name="页脚占位符 5"/>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553200" y="6248400"/>
            <a:ext cx="2133600" cy="457200"/>
          </a:xfrm>
        </p:spPr>
        <p:txBody>
          <a:bodyPr/>
          <a:lstStyle>
            <a:lvl1pPr>
              <a:defRPr/>
            </a:lvl1pPr>
          </a:lstStyle>
          <a:p>
            <a:fld id="{4B8AB00C-BC51-49F0-AFD2-845F7FF64C4C}" type="slidenum">
              <a:rPr lang="en-US" altLang="zh-CN"/>
              <a:t>‹#›</a:t>
            </a:fld>
            <a:endParaRPr lang="en-US" altLang="zh-CN"/>
          </a:p>
        </p:txBody>
      </p:sp>
      <p:sp>
        <p:nvSpPr>
          <p:cNvPr id="7" name="页脚占位符 6"/>
          <p:cNvSpPr>
            <a:spLocks noGrp="1"/>
          </p:cNvSpPr>
          <p:nvPr>
            <p:ph type="ftr" sz="quarter" idx="12"/>
          </p:nvPr>
        </p:nvSpPr>
        <p:spPr>
          <a:xfrm>
            <a:off x="3124200" y="6407150"/>
            <a:ext cx="2895600" cy="457200"/>
          </a:xfrm>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8795493-7443-F395-5283-3B796A354A80}"/>
              </a:ext>
            </a:extLst>
          </p:cNvPr>
          <p:cNvSpPr>
            <a:spLocks noGrp="1" noRot="1" noChangeArrowheads="1"/>
          </p:cNvSpPr>
          <p:nvPr>
            <p:ph type="ctrTitle"/>
          </p:nvPr>
        </p:nvSpPr>
        <p:spPr>
          <a:xfrm>
            <a:off x="685800" y="2286000"/>
            <a:ext cx="7772400" cy="1143000"/>
          </a:xfrm>
        </p:spPr>
        <p:txBody>
          <a:bodyPr/>
          <a:lstStyle>
            <a:lvl1pPr>
              <a:defRPr/>
            </a:lvl1pPr>
          </a:lstStyle>
          <a:p>
            <a:pPr lvl="0"/>
            <a:r>
              <a:rPr lang="zh-CN" altLang="en-US" noProof="0"/>
              <a:t>单击此处编辑母版标题样式</a:t>
            </a:r>
          </a:p>
        </p:txBody>
      </p:sp>
      <p:sp>
        <p:nvSpPr>
          <p:cNvPr id="39939" name="Rectangle 3">
            <a:extLst>
              <a:ext uri="{FF2B5EF4-FFF2-40B4-BE49-F238E27FC236}">
                <a16:creationId xmlns:a16="http://schemas.microsoft.com/office/drawing/2014/main" id="{8DD90EC8-7229-A18D-08A0-2443741546A3}"/>
              </a:ext>
            </a:extLst>
          </p:cNvPr>
          <p:cNvSpPr>
            <a:spLocks noGrp="1" noRot="1" noChangeArrowheads="1"/>
          </p:cNvSpPr>
          <p:nvPr>
            <p:ph type="subTitle" idx="1"/>
          </p:nvPr>
        </p:nvSpPr>
        <p:spPr>
          <a:xfrm>
            <a:off x="1371600" y="3886200"/>
            <a:ext cx="6400800" cy="1752600"/>
          </a:xfrm>
        </p:spPr>
        <p:txBody>
          <a:bodyPr/>
          <a:lstStyle>
            <a:lvl1pPr marL="0" indent="0" algn="ctr">
              <a:buFont typeface="Wingdings 2" panose="05020102010507070707" pitchFamily="18" charset="2"/>
              <a:buNone/>
              <a:defRPr/>
            </a:lvl1pPr>
          </a:lstStyle>
          <a:p>
            <a:pPr lvl="0"/>
            <a:r>
              <a:rPr lang="zh-CN" altLang="en-US" noProof="0"/>
              <a:t>单击此处编辑母版副标题样式</a:t>
            </a:r>
          </a:p>
        </p:txBody>
      </p:sp>
      <p:sp>
        <p:nvSpPr>
          <p:cNvPr id="39940" name="Rectangle 4">
            <a:extLst>
              <a:ext uri="{FF2B5EF4-FFF2-40B4-BE49-F238E27FC236}">
                <a16:creationId xmlns:a16="http://schemas.microsoft.com/office/drawing/2014/main" id="{8E51EA71-86F2-5C32-56C5-0AE733CBF25E}"/>
              </a:ext>
            </a:extLst>
          </p:cNvPr>
          <p:cNvSpPr>
            <a:spLocks noGrp="1" noChangeArrowheads="1"/>
          </p:cNvSpPr>
          <p:nvPr>
            <p:ph type="dt" sz="half" idx="2"/>
          </p:nvPr>
        </p:nvSpPr>
        <p:spPr/>
        <p:txBody>
          <a:bodyPr/>
          <a:lstStyle>
            <a:lvl1pPr>
              <a:defRPr/>
            </a:lvl1pPr>
          </a:lstStyle>
          <a:p>
            <a:endParaRPr lang="en-US" altLang="zh-CN"/>
          </a:p>
        </p:txBody>
      </p:sp>
      <p:sp>
        <p:nvSpPr>
          <p:cNvPr id="39941" name="Rectangle 5">
            <a:extLst>
              <a:ext uri="{FF2B5EF4-FFF2-40B4-BE49-F238E27FC236}">
                <a16:creationId xmlns:a16="http://schemas.microsoft.com/office/drawing/2014/main" id="{FB069A09-D4F1-96DA-511B-87C8D93F8C97}"/>
              </a:ext>
            </a:extLst>
          </p:cNvPr>
          <p:cNvSpPr>
            <a:spLocks noGrp="1" noChangeArrowheads="1"/>
          </p:cNvSpPr>
          <p:nvPr>
            <p:ph type="ftr" sz="quarter" idx="3"/>
          </p:nvPr>
        </p:nvSpPr>
        <p:spPr/>
        <p:txBody>
          <a:bodyPr/>
          <a:lstStyle>
            <a:lvl1pPr>
              <a:defRPr/>
            </a:lvl1pPr>
          </a:lstStyle>
          <a:p>
            <a:endParaRPr lang="en-US" altLang="zh-CN"/>
          </a:p>
        </p:txBody>
      </p:sp>
      <p:sp>
        <p:nvSpPr>
          <p:cNvPr id="39942" name="Rectangle 6">
            <a:extLst>
              <a:ext uri="{FF2B5EF4-FFF2-40B4-BE49-F238E27FC236}">
                <a16:creationId xmlns:a16="http://schemas.microsoft.com/office/drawing/2014/main" id="{57EFE1DC-77CA-84E0-357B-A43BF479419E}"/>
              </a:ext>
            </a:extLst>
          </p:cNvPr>
          <p:cNvSpPr>
            <a:spLocks noGrp="1" noChangeArrowheads="1"/>
          </p:cNvSpPr>
          <p:nvPr>
            <p:ph type="sldNum" sz="quarter" idx="4"/>
          </p:nvPr>
        </p:nvSpPr>
        <p:spPr/>
        <p:txBody>
          <a:bodyPr/>
          <a:lstStyle>
            <a:lvl1pPr>
              <a:defRPr/>
            </a:lvl1pPr>
          </a:lstStyle>
          <a:p>
            <a:fld id="{6941ABBD-94DF-4818-B1F7-EF5A4E82E278}" type="slidenum">
              <a:rPr lang="en-US" altLang="zh-CN"/>
              <a:pPr/>
              <a:t>‹#›</a:t>
            </a:fld>
            <a:endParaRPr lang="en-US" altLang="zh-CN"/>
          </a:p>
        </p:txBody>
      </p:sp>
    </p:spTree>
    <p:extLst>
      <p:ext uri="{BB962C8B-B14F-4D97-AF65-F5344CB8AC3E}">
        <p14:creationId xmlns:p14="http://schemas.microsoft.com/office/powerpoint/2010/main" val="3490529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D499D-3426-598E-A8D5-A27279A54C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AA0754-A143-B196-FD03-168348FA6A8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159A6C-E3AD-863E-4531-82236CC1412B}"/>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D26A982-1025-5157-C4CA-52C74CA0FC7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0703F70-7F4F-46E1-1FDE-D50992609538}"/>
              </a:ext>
            </a:extLst>
          </p:cNvPr>
          <p:cNvSpPr>
            <a:spLocks noGrp="1"/>
          </p:cNvSpPr>
          <p:nvPr>
            <p:ph type="sldNum" sz="quarter" idx="12"/>
          </p:nvPr>
        </p:nvSpPr>
        <p:spPr/>
        <p:txBody>
          <a:bodyPr/>
          <a:lstStyle>
            <a:lvl1pPr>
              <a:defRPr/>
            </a:lvl1pPr>
          </a:lstStyle>
          <a:p>
            <a:fld id="{25D2AEE6-B742-4C3A-A462-769D218B6963}" type="slidenum">
              <a:rPr lang="en-US" altLang="zh-CN"/>
              <a:pPr/>
              <a:t>‹#›</a:t>
            </a:fld>
            <a:endParaRPr lang="en-US" altLang="zh-CN"/>
          </a:p>
        </p:txBody>
      </p:sp>
    </p:spTree>
    <p:extLst>
      <p:ext uri="{BB962C8B-B14F-4D97-AF65-F5344CB8AC3E}">
        <p14:creationId xmlns:p14="http://schemas.microsoft.com/office/powerpoint/2010/main" val="1603574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05340-63A0-75D4-4293-9A3332F54A14}"/>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44AB00B-8830-4718-01B0-F82EAEFAEC4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F20460C-85A9-10D1-5B45-2A45006DDEC1}"/>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58884B2-7C41-5D2F-5C94-031AE26AF08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C664838-AB3B-A8A2-8236-6AE6E519987D}"/>
              </a:ext>
            </a:extLst>
          </p:cNvPr>
          <p:cNvSpPr>
            <a:spLocks noGrp="1"/>
          </p:cNvSpPr>
          <p:nvPr>
            <p:ph type="sldNum" sz="quarter" idx="12"/>
          </p:nvPr>
        </p:nvSpPr>
        <p:spPr/>
        <p:txBody>
          <a:bodyPr/>
          <a:lstStyle>
            <a:lvl1pPr>
              <a:defRPr/>
            </a:lvl1pPr>
          </a:lstStyle>
          <a:p>
            <a:fld id="{3AD93747-C404-4BD8-9B40-81FA2713314A}" type="slidenum">
              <a:rPr lang="en-US" altLang="zh-CN"/>
              <a:pPr/>
              <a:t>‹#›</a:t>
            </a:fld>
            <a:endParaRPr lang="en-US" altLang="zh-CN"/>
          </a:p>
        </p:txBody>
      </p:sp>
    </p:spTree>
    <p:extLst>
      <p:ext uri="{BB962C8B-B14F-4D97-AF65-F5344CB8AC3E}">
        <p14:creationId xmlns:p14="http://schemas.microsoft.com/office/powerpoint/2010/main" val="1168577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D950F-158B-CDAC-B7DD-EC563C2A86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BA5CA4-7A5C-6451-78A4-70E4ECFD1164}"/>
              </a:ext>
            </a:extLst>
          </p:cNvPr>
          <p:cNvSpPr>
            <a:spLocks noGrp="1"/>
          </p:cNvSpPr>
          <p:nvPr>
            <p:ph sz="half" idx="1"/>
          </p:nvPr>
        </p:nvSpPr>
        <p:spPr>
          <a:xfrm>
            <a:off x="301625" y="1600200"/>
            <a:ext cx="4194175" cy="4498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D8F354-A6F5-8CD6-5601-7A42ED2F956E}"/>
              </a:ext>
            </a:extLst>
          </p:cNvPr>
          <p:cNvSpPr>
            <a:spLocks noGrp="1"/>
          </p:cNvSpPr>
          <p:nvPr>
            <p:ph sz="half" idx="2"/>
          </p:nvPr>
        </p:nvSpPr>
        <p:spPr>
          <a:xfrm>
            <a:off x="4648200" y="1600200"/>
            <a:ext cx="4194175" cy="4498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4EDDA39-4873-F5B1-0CA3-C72C3C7E2860}"/>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5AE87DA3-507F-DE85-7246-52D66D261D2F}"/>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DB67AE85-1EAB-D985-4BE7-314F7A04FFA0}"/>
              </a:ext>
            </a:extLst>
          </p:cNvPr>
          <p:cNvSpPr>
            <a:spLocks noGrp="1"/>
          </p:cNvSpPr>
          <p:nvPr>
            <p:ph type="sldNum" sz="quarter" idx="12"/>
          </p:nvPr>
        </p:nvSpPr>
        <p:spPr/>
        <p:txBody>
          <a:bodyPr/>
          <a:lstStyle>
            <a:lvl1pPr>
              <a:defRPr/>
            </a:lvl1pPr>
          </a:lstStyle>
          <a:p>
            <a:fld id="{DC639AA5-4679-4852-89F1-F86215593B71}" type="slidenum">
              <a:rPr lang="en-US" altLang="zh-CN"/>
              <a:pPr/>
              <a:t>‹#›</a:t>
            </a:fld>
            <a:endParaRPr lang="en-US" altLang="zh-CN"/>
          </a:p>
        </p:txBody>
      </p:sp>
    </p:spTree>
    <p:extLst>
      <p:ext uri="{BB962C8B-B14F-4D97-AF65-F5344CB8AC3E}">
        <p14:creationId xmlns:p14="http://schemas.microsoft.com/office/powerpoint/2010/main" val="143306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169FF-D0E8-B9C9-F8D3-C0EE93A53F7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BCAA64-F6F2-76A5-99CB-A415196F7ED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D06071A-F896-B8A1-A045-3DC3C849D658}"/>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9DEB2E1-5625-73F2-25BB-84FA6FDE2C9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905287-4BFB-9F80-AA22-608EB1F49F25}"/>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83D8124-5993-48C0-AF9C-27573047176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07885A8B-62DC-1373-008A-5EA733A04A16}"/>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753BD49-1FB2-207F-CC4F-CDD640E1D3C5}"/>
              </a:ext>
            </a:extLst>
          </p:cNvPr>
          <p:cNvSpPr>
            <a:spLocks noGrp="1"/>
          </p:cNvSpPr>
          <p:nvPr>
            <p:ph type="sldNum" sz="quarter" idx="12"/>
          </p:nvPr>
        </p:nvSpPr>
        <p:spPr/>
        <p:txBody>
          <a:bodyPr/>
          <a:lstStyle>
            <a:lvl1pPr>
              <a:defRPr/>
            </a:lvl1pPr>
          </a:lstStyle>
          <a:p>
            <a:fld id="{863DF1C1-DEDE-4D4D-A36E-678376022162}" type="slidenum">
              <a:rPr lang="en-US" altLang="zh-CN"/>
              <a:pPr/>
              <a:t>‹#›</a:t>
            </a:fld>
            <a:endParaRPr lang="en-US" altLang="zh-CN"/>
          </a:p>
        </p:txBody>
      </p:sp>
    </p:spTree>
    <p:extLst>
      <p:ext uri="{BB962C8B-B14F-4D97-AF65-F5344CB8AC3E}">
        <p14:creationId xmlns:p14="http://schemas.microsoft.com/office/powerpoint/2010/main" val="423434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F31242-3492-C725-40D1-C6CB23ECC19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52E1F6-5A9D-4E5C-3BD6-CB97C191D633}"/>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7253D323-34C7-BB94-3849-54D0593CFA8B}"/>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570E312C-C885-0F7D-A4E0-55570B9EB40F}"/>
              </a:ext>
            </a:extLst>
          </p:cNvPr>
          <p:cNvSpPr>
            <a:spLocks noGrp="1"/>
          </p:cNvSpPr>
          <p:nvPr>
            <p:ph type="sldNum" sz="quarter" idx="12"/>
          </p:nvPr>
        </p:nvSpPr>
        <p:spPr/>
        <p:txBody>
          <a:bodyPr/>
          <a:lstStyle>
            <a:lvl1pPr>
              <a:defRPr/>
            </a:lvl1pPr>
          </a:lstStyle>
          <a:p>
            <a:fld id="{A6707CBB-2A24-434E-A3C7-B3550238A5DB}" type="slidenum">
              <a:rPr lang="en-US" altLang="zh-CN"/>
              <a:pPr/>
              <a:t>‹#›</a:t>
            </a:fld>
            <a:endParaRPr lang="en-US" altLang="zh-CN"/>
          </a:p>
        </p:txBody>
      </p:sp>
    </p:spTree>
    <p:extLst>
      <p:ext uri="{BB962C8B-B14F-4D97-AF65-F5344CB8AC3E}">
        <p14:creationId xmlns:p14="http://schemas.microsoft.com/office/powerpoint/2010/main" val="498929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BE4A22-40D3-8ADE-5CD3-9DE335590B3F}"/>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6EA5ADD1-3F78-DD39-985D-AE0B06F575B9}"/>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76DCD9F9-BF3B-9FB8-B9C8-E2F066337204}"/>
              </a:ext>
            </a:extLst>
          </p:cNvPr>
          <p:cNvSpPr>
            <a:spLocks noGrp="1"/>
          </p:cNvSpPr>
          <p:nvPr>
            <p:ph type="sldNum" sz="quarter" idx="12"/>
          </p:nvPr>
        </p:nvSpPr>
        <p:spPr/>
        <p:txBody>
          <a:bodyPr/>
          <a:lstStyle>
            <a:lvl1pPr>
              <a:defRPr/>
            </a:lvl1pPr>
          </a:lstStyle>
          <a:p>
            <a:fld id="{C675902D-2FF5-4544-9307-530360DB193D}" type="slidenum">
              <a:rPr lang="en-US" altLang="zh-CN"/>
              <a:pPr/>
              <a:t>‹#›</a:t>
            </a:fld>
            <a:endParaRPr lang="en-US" altLang="zh-CN"/>
          </a:p>
        </p:txBody>
      </p:sp>
    </p:spTree>
    <p:extLst>
      <p:ext uri="{BB962C8B-B14F-4D97-AF65-F5344CB8AC3E}">
        <p14:creationId xmlns:p14="http://schemas.microsoft.com/office/powerpoint/2010/main" val="1205607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137B89A7-FFAD-4090-9B53-D8F19391BAE9}" type="slidenum">
              <a:rPr lang="en-US" altLang="zh-CN"/>
              <a:t>‹#›</a:t>
            </a:fld>
            <a:endParaRPr lang="en-US" altLang="zh-CN"/>
          </a:p>
        </p:txBody>
      </p:sp>
      <p:sp>
        <p:nvSpPr>
          <p:cNvPr id="6" name="页脚占位符 5"/>
          <p:cNvSpPr>
            <a:spLocks noGrp="1"/>
          </p:cNvSpPr>
          <p:nvPr>
            <p:ph type="ftr" sz="quarter" idx="12"/>
          </p:nvPr>
        </p:nvSpPr>
        <p:spPr>
          <a:xfrm>
            <a:off x="3124200" y="6309320"/>
            <a:ext cx="2895600" cy="457200"/>
          </a:xfrm>
        </p:spPr>
        <p:txBody>
          <a:bodyPr/>
          <a:lstStyle>
            <a:lvl1pPr>
              <a:defRPr>
                <a:effectLst/>
              </a:defRPr>
            </a:lvl1pPr>
          </a:lstStyle>
          <a:p>
            <a:endParaRPr lang="en-US" altLang="zh-CN"/>
          </a:p>
          <a:p>
            <a:r>
              <a:rPr lang="en-US" altLang="zh-CN"/>
              <a:t>Prof. Q. Wang</a:t>
            </a: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D4E33-CDF8-203C-0049-78BA87EF949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A002C4-3F30-093B-B1C4-594CC3E43B7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4D3C15B-7FE6-3DA7-3D78-5CDDC17502B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7FB7DFC-2C5E-6ABC-C099-96CD1C18D0FA}"/>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0D4ED61C-53FF-70B8-665D-681B73AFCA1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4CE95D3-9538-39B0-EA9A-2A47604A23BC}"/>
              </a:ext>
            </a:extLst>
          </p:cNvPr>
          <p:cNvSpPr>
            <a:spLocks noGrp="1"/>
          </p:cNvSpPr>
          <p:nvPr>
            <p:ph type="sldNum" sz="quarter" idx="12"/>
          </p:nvPr>
        </p:nvSpPr>
        <p:spPr/>
        <p:txBody>
          <a:bodyPr/>
          <a:lstStyle>
            <a:lvl1pPr>
              <a:defRPr/>
            </a:lvl1pPr>
          </a:lstStyle>
          <a:p>
            <a:fld id="{178782BE-A7F7-49C4-B764-D5CD44432174}" type="slidenum">
              <a:rPr lang="en-US" altLang="zh-CN"/>
              <a:pPr/>
              <a:t>‹#›</a:t>
            </a:fld>
            <a:endParaRPr lang="en-US" altLang="zh-CN"/>
          </a:p>
        </p:txBody>
      </p:sp>
    </p:spTree>
    <p:extLst>
      <p:ext uri="{BB962C8B-B14F-4D97-AF65-F5344CB8AC3E}">
        <p14:creationId xmlns:p14="http://schemas.microsoft.com/office/powerpoint/2010/main" val="3019195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CB6C5-F113-28A6-B33D-805876EDDDC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5DA0E8-7686-84E8-263C-CBC9079ECDD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6021446-0A53-6D65-C02F-6E208DB936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7F2F3D-0825-E2E0-E2E4-813A43C34EB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5A007EB-AADB-E7EC-8E26-38B51538D7BE}"/>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D1ED283-E5F7-CD05-CFD9-2A5A2076DA3E}"/>
              </a:ext>
            </a:extLst>
          </p:cNvPr>
          <p:cNvSpPr>
            <a:spLocks noGrp="1"/>
          </p:cNvSpPr>
          <p:nvPr>
            <p:ph type="sldNum" sz="quarter" idx="12"/>
          </p:nvPr>
        </p:nvSpPr>
        <p:spPr/>
        <p:txBody>
          <a:bodyPr/>
          <a:lstStyle>
            <a:lvl1pPr>
              <a:defRPr/>
            </a:lvl1pPr>
          </a:lstStyle>
          <a:p>
            <a:fld id="{C7438AEE-018B-4654-9F34-4100D50A0EBE}" type="slidenum">
              <a:rPr lang="en-US" altLang="zh-CN"/>
              <a:pPr/>
              <a:t>‹#›</a:t>
            </a:fld>
            <a:endParaRPr lang="en-US" altLang="zh-CN"/>
          </a:p>
        </p:txBody>
      </p:sp>
    </p:spTree>
    <p:extLst>
      <p:ext uri="{BB962C8B-B14F-4D97-AF65-F5344CB8AC3E}">
        <p14:creationId xmlns:p14="http://schemas.microsoft.com/office/powerpoint/2010/main" val="529159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DE846-AD49-9DED-8DE8-72D9CE4BC5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9F2DD11-B13D-B25C-27D1-85534E17CA4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38DBBE-AAC8-B90E-40B7-850450A7A37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C54C42E5-7D2B-023E-1743-8773224EE139}"/>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7A42FAD1-7016-5418-E812-0E9D8E83BDDF}"/>
              </a:ext>
            </a:extLst>
          </p:cNvPr>
          <p:cNvSpPr>
            <a:spLocks noGrp="1"/>
          </p:cNvSpPr>
          <p:nvPr>
            <p:ph type="sldNum" sz="quarter" idx="12"/>
          </p:nvPr>
        </p:nvSpPr>
        <p:spPr/>
        <p:txBody>
          <a:bodyPr/>
          <a:lstStyle>
            <a:lvl1pPr>
              <a:defRPr/>
            </a:lvl1pPr>
          </a:lstStyle>
          <a:p>
            <a:fld id="{CBA4584E-3377-4C0D-9513-20868ED99D0C}" type="slidenum">
              <a:rPr lang="en-US" altLang="zh-CN"/>
              <a:pPr/>
              <a:t>‹#›</a:t>
            </a:fld>
            <a:endParaRPr lang="en-US" altLang="zh-CN"/>
          </a:p>
        </p:txBody>
      </p:sp>
    </p:spTree>
    <p:extLst>
      <p:ext uri="{BB962C8B-B14F-4D97-AF65-F5344CB8AC3E}">
        <p14:creationId xmlns:p14="http://schemas.microsoft.com/office/powerpoint/2010/main" val="109855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CDF0E6E-C504-E272-284A-ABC8A9724685}"/>
              </a:ext>
            </a:extLst>
          </p:cNvPr>
          <p:cNvSpPr>
            <a:spLocks noGrp="1"/>
          </p:cNvSpPr>
          <p:nvPr>
            <p:ph type="title" orient="vert"/>
          </p:nvPr>
        </p:nvSpPr>
        <p:spPr>
          <a:xfrm>
            <a:off x="6707188" y="228600"/>
            <a:ext cx="2135187" cy="587057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27FA19-CA50-174E-1C44-E7559B50A14D}"/>
              </a:ext>
            </a:extLst>
          </p:cNvPr>
          <p:cNvSpPr>
            <a:spLocks noGrp="1"/>
          </p:cNvSpPr>
          <p:nvPr>
            <p:ph type="body" orient="vert" idx="1"/>
          </p:nvPr>
        </p:nvSpPr>
        <p:spPr>
          <a:xfrm>
            <a:off x="301625" y="228600"/>
            <a:ext cx="6253163" cy="5870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046F83A-4758-2666-6941-DD13F2186E03}"/>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31482D49-4BC4-19FC-2542-533DBA373ED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196BBA2-7F80-217D-0E14-AC61D8A0C254}"/>
              </a:ext>
            </a:extLst>
          </p:cNvPr>
          <p:cNvSpPr>
            <a:spLocks noGrp="1"/>
          </p:cNvSpPr>
          <p:nvPr>
            <p:ph type="sldNum" sz="quarter" idx="12"/>
          </p:nvPr>
        </p:nvSpPr>
        <p:spPr/>
        <p:txBody>
          <a:bodyPr/>
          <a:lstStyle>
            <a:lvl1pPr>
              <a:defRPr/>
            </a:lvl1pPr>
          </a:lstStyle>
          <a:p>
            <a:fld id="{F25FB7E8-BCFB-4BBD-B523-F7CEAE5320A6}" type="slidenum">
              <a:rPr lang="en-US" altLang="zh-CN"/>
              <a:pPr/>
              <a:t>‹#›</a:t>
            </a:fld>
            <a:endParaRPr lang="en-US" altLang="zh-CN"/>
          </a:p>
        </p:txBody>
      </p:sp>
    </p:spTree>
    <p:extLst>
      <p:ext uri="{BB962C8B-B14F-4D97-AF65-F5344CB8AC3E}">
        <p14:creationId xmlns:p14="http://schemas.microsoft.com/office/powerpoint/2010/main" val="4086630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28B15D5-E358-43C3-A477-1D8F21213279}" type="slidenum">
              <a:rPr lang="en-US" altLang="zh-CN"/>
              <a:t>‹#›</a:t>
            </a:fld>
            <a:endParaRPr lang="en-US" altLang="zh-CN"/>
          </a:p>
        </p:txBody>
      </p:sp>
      <p:sp>
        <p:nvSpPr>
          <p:cNvPr id="6" name="页脚占位符 5"/>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BB902FD8-C38F-463E-8D22-BB6572220DF4}" type="slidenum">
              <a:rPr lang="en-US" altLang="zh-CN"/>
              <a:t>‹#›</a:t>
            </a:fld>
            <a:endParaRPr lang="en-US" altLang="zh-CN"/>
          </a:p>
        </p:txBody>
      </p:sp>
      <p:sp>
        <p:nvSpPr>
          <p:cNvPr id="7" name="页脚占位符 6"/>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7B2B666C-682F-467F-B31F-3DCCDF38F56D}" type="slidenum">
              <a:rPr lang="en-US" altLang="zh-CN"/>
              <a:t>‹#›</a:t>
            </a:fld>
            <a:endParaRPr lang="en-US" altLang="zh-CN"/>
          </a:p>
        </p:txBody>
      </p:sp>
      <p:sp>
        <p:nvSpPr>
          <p:cNvPr id="9" name="页脚占位符 8"/>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4260B831-A452-4A38-857F-322E102A6A4A}" type="slidenum">
              <a:rPr lang="en-US" altLang="zh-CN"/>
              <a:t>‹#›</a:t>
            </a:fld>
            <a:endParaRPr lang="en-US" altLang="zh-CN"/>
          </a:p>
        </p:txBody>
      </p:sp>
      <p:sp>
        <p:nvSpPr>
          <p:cNvPr id="5" name="页脚占位符 4"/>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D76C53F9-1FD1-4E3D-818B-3982E0F75D6D}" type="slidenum">
              <a:rPr lang="en-US" altLang="zh-CN"/>
              <a:t>‹#›</a:t>
            </a:fld>
            <a:endParaRPr lang="en-US" altLang="zh-CN"/>
          </a:p>
        </p:txBody>
      </p:sp>
      <p:sp>
        <p:nvSpPr>
          <p:cNvPr id="4" name="页脚占位符 3"/>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AF1B4AAC-8BF7-44C0-82C1-45892CA1FD88}" type="slidenum">
              <a:rPr lang="en-US" altLang="zh-CN"/>
              <a:t>‹#›</a:t>
            </a:fld>
            <a:endParaRPr lang="en-US" altLang="zh-CN"/>
          </a:p>
        </p:txBody>
      </p:sp>
      <p:sp>
        <p:nvSpPr>
          <p:cNvPr id="7" name="页脚占位符 6"/>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07FD0226-01C7-42D2-9B3D-1F106E369F0B}" type="slidenum">
              <a:rPr lang="en-US" altLang="zh-CN"/>
              <a:t>‹#›</a:t>
            </a:fld>
            <a:endParaRPr lang="en-US" altLang="zh-CN"/>
          </a:p>
        </p:txBody>
      </p:sp>
      <p:sp>
        <p:nvSpPr>
          <p:cNvPr id="7" name="页脚占位符 6"/>
          <p:cNvSpPr>
            <a:spLocks noGrp="1"/>
          </p:cNvSpPr>
          <p:nvPr>
            <p:ph type="ftr" sz="quarter" idx="12"/>
          </p:nvPr>
        </p:nvSpPr>
        <p:spPr/>
        <p:txBody>
          <a:bodyPr/>
          <a:lstStyle>
            <a:lvl1pPr>
              <a:defRPr/>
            </a:lvl1pPr>
          </a:lstStyle>
          <a:p>
            <a:endParaRPr lang="en-US" altLang="zh-CN"/>
          </a:p>
          <a:p>
            <a:r>
              <a:rPr lang="en-US" altLang="zh-CN"/>
              <a:t>Prof. Q. Wang</a:t>
            </a: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0834" name="Group 2"/>
          <p:cNvGrpSpPr/>
          <p:nvPr/>
        </p:nvGrpSpPr>
        <p:grpSpPr bwMode="auto">
          <a:xfrm>
            <a:off x="0" y="3902075"/>
            <a:ext cx="3400425" cy="2949575"/>
            <a:chOff x="0" y="2458"/>
            <a:chExt cx="2142" cy="1858"/>
          </a:xfrm>
        </p:grpSpPr>
        <p:sp>
          <p:nvSpPr>
            <p:cNvPr id="120835"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836"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837"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838"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839"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40"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841"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0842" name="Rectangle 10"/>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lvl="0"/>
            <a:r>
              <a:rPr lang="zh-CN" altLang="en-US"/>
              <a:t>单击此处编辑母版标题样式</a:t>
            </a:r>
          </a:p>
        </p:txBody>
      </p:sp>
      <p:sp>
        <p:nvSpPr>
          <p:cNvPr id="120843" name="Rectangle 11"/>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0844" name="Rectangle 12"/>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a:effectLst>
                  <a:outerShdw blurRad="38100" dist="38100" dir="2700000" algn="tl">
                    <a:srgbClr val="010199"/>
                  </a:outerShdw>
                </a:effectLst>
              </a:defRPr>
            </a:lvl1pPr>
          </a:lstStyle>
          <a:p>
            <a:endParaRPr lang="en-US" altLang="zh-CN"/>
          </a:p>
        </p:txBody>
      </p:sp>
      <p:sp>
        <p:nvSpPr>
          <p:cNvPr id="120846" name="Rectangle 14"/>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a:effectLst>
                  <a:outerShdw blurRad="38100" dist="38100" dir="2700000" algn="tl">
                    <a:srgbClr val="010199"/>
                  </a:outerShdw>
                </a:effectLst>
              </a:defRPr>
            </a:lvl1pPr>
          </a:lstStyle>
          <a:p>
            <a:fld id="{0E7F9FB3-8E38-4085-9197-16F55DD1DAAA}" type="slidenum">
              <a:rPr lang="en-US" altLang="zh-CN"/>
              <a:t>‹#›</a:t>
            </a:fld>
            <a:endParaRPr lang="en-US" altLang="zh-CN"/>
          </a:p>
        </p:txBody>
      </p:sp>
      <p:sp>
        <p:nvSpPr>
          <p:cNvPr id="120847" name="Rectangle 15"/>
          <p:cNvSpPr>
            <a:spLocks noGrp="1" noChangeArrowheads="1"/>
          </p:cNvSpPr>
          <p:nvPr>
            <p:ph type="ftr" sz="quarter" idx="3"/>
          </p:nvPr>
        </p:nvSpPr>
        <p:spPr bwMode="auto">
          <a:xfrm>
            <a:off x="3124200" y="64071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b" anchorCtr="0" compatLnSpc="1"/>
          <a:lstStyle>
            <a:lvl1pPr algn="ctr">
              <a:defRPr sz="1000">
                <a:effectLst>
                  <a:outerShdw blurRad="38100" dist="38100" dir="2700000" algn="tl">
                    <a:srgbClr val="010199"/>
                  </a:outerShdw>
                </a:effectLst>
              </a:defRPr>
            </a:lvl1pPr>
          </a:lstStyle>
          <a:p>
            <a:endParaRPr lang="en-US" altLang="zh-CN"/>
          </a:p>
          <a:p>
            <a:r>
              <a:rPr lang="en-US" altLang="zh-CN"/>
              <a:t>Prof. Q. Wang</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p:titleStyle>
    <p:body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3DA184B-E9FC-07BA-CF73-F184E2918BD9}"/>
              </a:ext>
            </a:extLst>
          </p:cNvPr>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8915" name="Rectangle 3">
            <a:extLst>
              <a:ext uri="{FF2B5EF4-FFF2-40B4-BE49-F238E27FC236}">
                <a16:creationId xmlns:a16="http://schemas.microsoft.com/office/drawing/2014/main" id="{22976895-1E34-115F-4D5E-040BE5CB1329}"/>
              </a:ext>
            </a:extLst>
          </p:cNvPr>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916" name="Rectangle 4">
            <a:extLst>
              <a:ext uri="{FF2B5EF4-FFF2-40B4-BE49-F238E27FC236}">
                <a16:creationId xmlns:a16="http://schemas.microsoft.com/office/drawing/2014/main" id="{BED82647-6784-DBD0-5D81-6D2FFA5D50A5}"/>
              </a:ext>
            </a:extLst>
          </p:cNvPr>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38917" name="Rectangle 5">
            <a:extLst>
              <a:ext uri="{FF2B5EF4-FFF2-40B4-BE49-F238E27FC236}">
                <a16:creationId xmlns:a16="http://schemas.microsoft.com/office/drawing/2014/main" id="{4981F8FA-ED3C-8497-D835-891D6CA8F20F}"/>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38918" name="Rectangle 6">
            <a:extLst>
              <a:ext uri="{FF2B5EF4-FFF2-40B4-BE49-F238E27FC236}">
                <a16:creationId xmlns:a16="http://schemas.microsoft.com/office/drawing/2014/main" id="{CC1D39DB-36E8-AF3A-9CE7-F733A8EAC982}"/>
              </a:ext>
            </a:extLst>
          </p:cNvPr>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BD7BDD5-B2AB-4F7D-B4F9-A991BC49EE59}" type="slidenum">
              <a:rPr lang="en-US" altLang="zh-CN"/>
              <a:pPr/>
              <a:t>‹#›</a:t>
            </a:fld>
            <a:endParaRPr lang="en-US" altLang="zh-CN"/>
          </a:p>
        </p:txBody>
      </p:sp>
    </p:spTree>
    <p:extLst>
      <p:ext uri="{BB962C8B-B14F-4D97-AF65-F5344CB8AC3E}">
        <p14:creationId xmlns:p14="http://schemas.microsoft.com/office/powerpoint/2010/main" val="38153138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SzPct val="85000"/>
        <a:buFont typeface="Wingdings 2" panose="05020102010507070707" pitchFamily="18"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90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hlink"/>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folHlink"/>
        </a:buClr>
        <a:buSzPct val="90000"/>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oleObject" Target="../embeddings/oleObject19.bin"/></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oleObject" Target="../embeddings/oleObject21.bin"/></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oleObject" Target="../embeddings/oleObject22.bin"/><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oleObject" Target="../embeddings/oleObject23.bin"/></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oleObject" Target="../embeddings/oleObject24.bin"/><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oleObject" Target="../embeddings/oleObject25.bin"/></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oleObject" Target="../embeddings/oleObject27.bin"/></Relationships>
</file>

<file path=ppt/slides/_rels/slide1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oleObject" Target="../embeddings/oleObject29.bin"/></Relationships>
</file>

<file path=ppt/slides/_rels/slide1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oleObject" Target="../embeddings/oleObject30.bin"/><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oleObject" Target="../embeddings/oleObject31.bin"/></Relationships>
</file>

<file path=ppt/slides/_rels/slide15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customXml" Target="../ink/ink7.xml"/></Relationships>
</file>

<file path=ppt/slides/_rels/slide17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82.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35.wmf"/><Relationship Id="rId7" Type="http://schemas.openxmlformats.org/officeDocument/2006/relationships/image" Target="../media/image138.png"/><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wmf"/><Relationship Id="rId4" Type="http://schemas.openxmlformats.org/officeDocument/2006/relationships/oleObject" Target="../embeddings/oleObject33.bin"/><Relationship Id="rId9" Type="http://schemas.openxmlformats.org/officeDocument/2006/relationships/image" Target="../media/image13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27.jpe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8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oleObject" Target="../embeddings/oleObject34.bin"/><Relationship Id="rId7" Type="http://schemas.openxmlformats.org/officeDocument/2006/relationships/customXml" Target="../ink/ink1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2.wmf"/><Relationship Id="rId5" Type="http://schemas.openxmlformats.org/officeDocument/2006/relationships/oleObject" Target="../embeddings/oleObject35.bin"/><Relationship Id="rId4" Type="http://schemas.openxmlformats.org/officeDocument/2006/relationships/image" Target="../media/image141.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oleObject" Target="../embeddings/oleObject36.bin"/><Relationship Id="rId1" Type="http://schemas.openxmlformats.org/officeDocument/2006/relationships/slideLayout" Target="../slideLayouts/slideLayout2.xml"/><Relationship Id="rId5" Type="http://schemas.openxmlformats.org/officeDocument/2006/relationships/image" Target="../media/image145.wmf"/><Relationship Id="rId4" Type="http://schemas.openxmlformats.org/officeDocument/2006/relationships/oleObject" Target="../embeddings/oleObject37.bin"/></Relationships>
</file>

<file path=ppt/slides/_rels/slide188.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146.wmf"/><Relationship Id="rId1"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39.bin"/><Relationship Id="rId4" Type="http://schemas.openxmlformats.org/officeDocument/2006/relationships/image" Target="../media/image147.wmf"/></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149.wmf"/><Relationship Id="rId7" Type="http://schemas.openxmlformats.org/officeDocument/2006/relationships/image" Target="../media/image151.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150.wmf"/><Relationship Id="rId4" Type="http://schemas.openxmlformats.org/officeDocument/2006/relationships/oleObject" Target="../embeddings/oleObject41.bin"/><Relationship Id="rId9" Type="http://schemas.openxmlformats.org/officeDocument/2006/relationships/image" Target="../media/image152.w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hyperlink" Target="http://blog.csdn.net/a130098300/article/details/7484049"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oleObject" Target="../embeddings/oleObject44.bin"/><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45.bin"/><Relationship Id="rId1" Type="http://schemas.openxmlformats.org/officeDocument/2006/relationships/slideLayout" Target="../slideLayouts/slideLayout2.xml"/><Relationship Id="rId5" Type="http://schemas.openxmlformats.org/officeDocument/2006/relationships/image" Target="../media/image156.wmf"/><Relationship Id="rId4" Type="http://schemas.openxmlformats.org/officeDocument/2006/relationships/oleObject" Target="../embeddings/oleObject46.bin"/></Relationships>
</file>

<file path=ppt/slides/_rels/slide20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oleObject" Target="../embeddings/oleObject47.bin"/><Relationship Id="rId1" Type="http://schemas.openxmlformats.org/officeDocument/2006/relationships/slideLayout" Target="../slideLayouts/slideLayout7.xml"/><Relationship Id="rId5" Type="http://schemas.openxmlformats.org/officeDocument/2006/relationships/image" Target="../media/image159.wmf"/><Relationship Id="rId4" Type="http://schemas.openxmlformats.org/officeDocument/2006/relationships/oleObject" Target="../embeddings/oleObject48.bin"/></Relationships>
</file>

<file path=ppt/slides/_rels/slide211.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oleObject" Target="../embeddings/oleObject49.bin"/><Relationship Id="rId1" Type="http://schemas.openxmlformats.org/officeDocument/2006/relationships/slideLayout" Target="../slideLayouts/slideLayout7.xml"/><Relationship Id="rId5" Type="http://schemas.openxmlformats.org/officeDocument/2006/relationships/image" Target="../media/image161.wmf"/><Relationship Id="rId4" Type="http://schemas.openxmlformats.org/officeDocument/2006/relationships/oleObject" Target="../embeddings/oleObject50.bin"/></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51.bin"/><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52.bin"/><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63.wmf"/><Relationship Id="rId7" Type="http://schemas.openxmlformats.org/officeDocument/2006/relationships/image" Target="../media/image165.wmf"/><Relationship Id="rId2" Type="http://schemas.openxmlformats.org/officeDocument/2006/relationships/oleObject" Target="../embeddings/oleObject53.bin"/><Relationship Id="rId1" Type="http://schemas.openxmlformats.org/officeDocument/2006/relationships/slideLayout" Target="../slideLayouts/slideLayout7.xml"/><Relationship Id="rId6" Type="http://schemas.openxmlformats.org/officeDocument/2006/relationships/oleObject" Target="../embeddings/oleObject55.bin"/><Relationship Id="rId5" Type="http://schemas.openxmlformats.org/officeDocument/2006/relationships/image" Target="../media/image164.wmf"/><Relationship Id="rId4" Type="http://schemas.openxmlformats.org/officeDocument/2006/relationships/oleObject" Target="../embeddings/oleObject54.bin"/></Relationships>
</file>

<file path=ppt/slides/_rels/slide218.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oleObject" Target="../embeddings/oleObject56.bin"/><Relationship Id="rId1" Type="http://schemas.openxmlformats.org/officeDocument/2006/relationships/slideLayout" Target="../slideLayouts/slideLayout7.xml"/><Relationship Id="rId5" Type="http://schemas.openxmlformats.org/officeDocument/2006/relationships/image" Target="../media/image167.wmf"/><Relationship Id="rId4" Type="http://schemas.openxmlformats.org/officeDocument/2006/relationships/oleObject" Target="../embeddings/oleObject57.bin"/></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5.xml"/><Relationship Id="rId1" Type="http://schemas.openxmlformats.org/officeDocument/2006/relationships/slideLayout" Target="../slideLayouts/slideLayout7.xml"/><Relationship Id="rId5" Type="http://schemas.openxmlformats.org/officeDocument/2006/relationships/slide" Target="slide75.xml"/><Relationship Id="rId4" Type="http://schemas.openxmlformats.org/officeDocument/2006/relationships/slide" Target="slide7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3.wmf"/><Relationship Id="rId2"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14.bin"/><Relationship Id="rId5" Type="http://schemas.openxmlformats.org/officeDocument/2006/relationships/image" Target="../media/image62.wmf"/><Relationship Id="rId4" Type="http://schemas.openxmlformats.org/officeDocument/2006/relationships/oleObject" Target="../embeddings/oleObject13.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zh-CN" dirty="0">
                <a:solidFill>
                  <a:schemeClr val="tx1"/>
                </a:solidFill>
                <a:ea typeface="黑体" panose="02010609060101010101" pitchFamily="2" charset="-122"/>
              </a:rPr>
              <a:t>Chapter 08 Searching</a:t>
            </a:r>
            <a:br>
              <a:rPr lang="en-US" altLang="zh-CN" dirty="0">
                <a:solidFill>
                  <a:schemeClr val="tx1"/>
                </a:solidFill>
                <a:ea typeface="黑体" panose="02010609060101010101" pitchFamily="2" charset="-122"/>
              </a:rPr>
            </a:br>
            <a:r>
              <a:rPr kumimoji="1" lang="zh-CN" altLang="en-US" sz="3200" dirty="0">
                <a:solidFill>
                  <a:schemeClr val="tx1"/>
                </a:solidFill>
                <a:ea typeface="黑体" panose="02010609060101010101" pitchFamily="2" charset="-122"/>
              </a:rPr>
              <a:t>第八章  查找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76238" y="549275"/>
            <a:ext cx="8391525"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有时，表中各个记录的</a:t>
            </a:r>
            <a:r>
              <a:rPr kumimoji="1" lang="zh-CN" altLang="en-US"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查找概率</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并不相等，为了提高查找效率，可以对所有记录按查找概率进行排序，使概率大的记录先被访问。</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但是，实际上往往无法事先得知各个记录的查找概率，这时的解决办法就是为每个记录附设一个</a:t>
            </a: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访问频度域</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，并使查找表的所有记录总是保持按访问的频度有序。</a:t>
            </a: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顺序查找的优缺点：</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优点</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：简单且适用面广，对表的结构没有要求，无论记录是否按关键字有序都可应用。</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缺点</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：效率低。</a:t>
            </a:r>
          </a:p>
          <a:p>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Rectangle 27"/>
          <p:cNvSpPr>
            <a:spLocks noChangeArrowheads="1"/>
          </p:cNvSpPr>
          <p:nvPr/>
        </p:nvSpPr>
        <p:spPr bwMode="auto">
          <a:xfrm>
            <a:off x="492125" y="830263"/>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rPr>
              <a:t>{‘Jan’, ‘Feb’, ‘Mar’, ‘Apr’, ‘May’, ‘Jun’, ‘Jul’, ‘Aug’, ‘Sep’, ‘Oct’, ‘Nov’, ‘Dec’}</a:t>
            </a:r>
          </a:p>
        </p:txBody>
      </p:sp>
      <p:sp>
        <p:nvSpPr>
          <p:cNvPr id="286768" name="Oval 48"/>
          <p:cNvSpPr>
            <a:spLocks noChangeArrowheads="1"/>
          </p:cNvSpPr>
          <p:nvPr/>
        </p:nvSpPr>
        <p:spPr bwMode="auto">
          <a:xfrm>
            <a:off x="5940425" y="155733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sp>
        <p:nvSpPr>
          <p:cNvPr id="286769" name="Oval 49"/>
          <p:cNvSpPr>
            <a:spLocks noChangeArrowheads="1"/>
          </p:cNvSpPr>
          <p:nvPr/>
        </p:nvSpPr>
        <p:spPr bwMode="auto">
          <a:xfrm>
            <a:off x="558006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6770" name="AutoShape 50"/>
          <p:cNvCxnSpPr>
            <a:cxnSpLocks noChangeShapeType="1"/>
            <a:stCxn id="286781" idx="5"/>
            <a:endCxn id="286769" idx="0"/>
          </p:cNvCxnSpPr>
          <p:nvPr/>
        </p:nvCxnSpPr>
        <p:spPr bwMode="auto">
          <a:xfrm>
            <a:off x="5686425" y="2816225"/>
            <a:ext cx="14605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1" name="Oval 51"/>
          <p:cNvSpPr>
            <a:spLocks noChangeArrowheads="1"/>
          </p:cNvSpPr>
          <p:nvPr/>
        </p:nvSpPr>
        <p:spPr bwMode="auto">
          <a:xfrm>
            <a:off x="6661150"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6772" name="AutoShape 52"/>
          <p:cNvCxnSpPr>
            <a:cxnSpLocks noChangeShapeType="1"/>
            <a:stCxn id="286768" idx="5"/>
            <a:endCxn id="286771" idx="0"/>
          </p:cNvCxnSpPr>
          <p:nvPr/>
        </p:nvCxnSpPr>
        <p:spPr bwMode="auto">
          <a:xfrm>
            <a:off x="6370638" y="1987550"/>
            <a:ext cx="542925"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3" name="Oval 53"/>
          <p:cNvSpPr>
            <a:spLocks noChangeArrowheads="1"/>
          </p:cNvSpPr>
          <p:nvPr/>
        </p:nvSpPr>
        <p:spPr bwMode="auto">
          <a:xfrm>
            <a:off x="493236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6774" name="AutoShape 54"/>
          <p:cNvCxnSpPr>
            <a:cxnSpLocks noChangeShapeType="1"/>
            <a:stCxn id="286781" idx="3"/>
            <a:endCxn id="286773" idx="0"/>
          </p:cNvCxnSpPr>
          <p:nvPr/>
        </p:nvCxnSpPr>
        <p:spPr bwMode="auto">
          <a:xfrm flipH="1">
            <a:off x="5184775" y="2816225"/>
            <a:ext cx="144463"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5" name="Oval 55"/>
          <p:cNvSpPr>
            <a:spLocks noChangeArrowheads="1"/>
          </p:cNvSpPr>
          <p:nvPr/>
        </p:nvSpPr>
        <p:spPr bwMode="auto">
          <a:xfrm>
            <a:off x="70929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6776" name="AutoShape 56"/>
          <p:cNvCxnSpPr>
            <a:cxnSpLocks noChangeShapeType="1"/>
            <a:stCxn id="286771" idx="5"/>
            <a:endCxn id="286775" idx="0"/>
          </p:cNvCxnSpPr>
          <p:nvPr/>
        </p:nvCxnSpPr>
        <p:spPr bwMode="auto">
          <a:xfrm>
            <a:off x="7091363" y="2816225"/>
            <a:ext cx="25400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7" name="Oval 57"/>
          <p:cNvSpPr>
            <a:spLocks noChangeArrowheads="1"/>
          </p:cNvSpPr>
          <p:nvPr/>
        </p:nvSpPr>
        <p:spPr bwMode="auto">
          <a:xfrm>
            <a:off x="62293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6778" name="AutoShape 58"/>
          <p:cNvCxnSpPr>
            <a:cxnSpLocks noChangeShapeType="1"/>
            <a:stCxn id="286771" idx="3"/>
            <a:endCxn id="286777" idx="0"/>
          </p:cNvCxnSpPr>
          <p:nvPr/>
        </p:nvCxnSpPr>
        <p:spPr bwMode="auto">
          <a:xfrm flipH="1">
            <a:off x="6481763" y="2816225"/>
            <a:ext cx="252412"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9" name="Oval 59"/>
          <p:cNvSpPr>
            <a:spLocks noChangeArrowheads="1"/>
          </p:cNvSpPr>
          <p:nvPr/>
        </p:nvSpPr>
        <p:spPr bwMode="auto">
          <a:xfrm>
            <a:off x="586581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6780" name="AutoShape 60"/>
          <p:cNvCxnSpPr>
            <a:cxnSpLocks noChangeShapeType="1"/>
            <a:stCxn id="286777" idx="3"/>
            <a:endCxn id="286779" idx="0"/>
          </p:cNvCxnSpPr>
          <p:nvPr/>
        </p:nvCxnSpPr>
        <p:spPr bwMode="auto">
          <a:xfrm flipH="1">
            <a:off x="6117432" y="3679153"/>
            <a:ext cx="185615"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81" name="Oval 61"/>
          <p:cNvSpPr>
            <a:spLocks noChangeArrowheads="1"/>
          </p:cNvSpPr>
          <p:nvPr/>
        </p:nvSpPr>
        <p:spPr bwMode="auto">
          <a:xfrm>
            <a:off x="5256213" y="23860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286782" name="AutoShape 62"/>
          <p:cNvCxnSpPr>
            <a:cxnSpLocks noChangeShapeType="1"/>
            <a:stCxn id="286768" idx="3"/>
            <a:endCxn id="286781" idx="0"/>
          </p:cNvCxnSpPr>
          <p:nvPr/>
        </p:nvCxnSpPr>
        <p:spPr bwMode="auto">
          <a:xfrm flipH="1">
            <a:off x="5508625" y="1987550"/>
            <a:ext cx="504825"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Oval 5"/>
          <p:cNvSpPr>
            <a:spLocks noChangeArrowheads="1"/>
          </p:cNvSpPr>
          <p:nvPr/>
        </p:nvSpPr>
        <p:spPr bwMode="auto">
          <a:xfrm>
            <a:off x="1763688" y="2383879"/>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Feb</a:t>
            </a:r>
          </a:p>
        </p:txBody>
      </p:sp>
      <p:sp>
        <p:nvSpPr>
          <p:cNvPr id="36" name="Oval 4"/>
          <p:cNvSpPr>
            <a:spLocks noChangeArrowheads="1"/>
          </p:cNvSpPr>
          <p:nvPr/>
        </p:nvSpPr>
        <p:spPr bwMode="auto">
          <a:xfrm>
            <a:off x="2302620" y="1556792"/>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sp>
        <p:nvSpPr>
          <p:cNvPr id="37" name="Oval 5"/>
          <p:cNvSpPr>
            <a:spLocks noChangeArrowheads="1"/>
          </p:cNvSpPr>
          <p:nvPr/>
        </p:nvSpPr>
        <p:spPr bwMode="auto">
          <a:xfrm>
            <a:off x="1762870" y="2383879"/>
            <a:ext cx="503237" cy="503238"/>
          </a:xfrm>
          <a:prstGeom prst="ellipse">
            <a:avLst/>
          </a:prstGeom>
          <a:solidFill>
            <a:srgbClr val="FF0000"/>
          </a:solidFill>
          <a:ln w="38100">
            <a:solidFill>
              <a:srgbClr val="FFFF00"/>
            </a:solidFill>
            <a:round/>
          </a:ln>
          <a:effectLst/>
        </p:spPr>
        <p:txBody>
          <a:bodyPr wrap="none" anchor="ctr"/>
          <a:lstStyle/>
          <a:p>
            <a:pPr algn="ctr"/>
            <a:r>
              <a:rPr lang="en-US" altLang="zh-CN" b="1" dirty="0">
                <a:solidFill>
                  <a:srgbClr val="FFFF00"/>
                </a:solidFill>
              </a:rPr>
              <a:t>Feb</a:t>
            </a:r>
          </a:p>
        </p:txBody>
      </p:sp>
      <p:cxnSp>
        <p:nvCxnSpPr>
          <p:cNvPr id="38" name="AutoShape 6"/>
          <p:cNvCxnSpPr>
            <a:cxnSpLocks noChangeShapeType="1"/>
            <a:stCxn id="36" idx="3"/>
            <a:endCxn id="37" idx="0"/>
          </p:cNvCxnSpPr>
          <p:nvPr/>
        </p:nvCxnSpPr>
        <p:spPr bwMode="auto">
          <a:xfrm flipH="1">
            <a:off x="2014489" y="1986332"/>
            <a:ext cx="361828" cy="39754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Oval 7"/>
          <p:cNvSpPr>
            <a:spLocks noChangeArrowheads="1"/>
          </p:cNvSpPr>
          <p:nvPr/>
        </p:nvSpPr>
        <p:spPr bwMode="auto">
          <a:xfrm>
            <a:off x="2843957" y="23854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40" name="AutoShape 8"/>
          <p:cNvCxnSpPr>
            <a:cxnSpLocks noChangeShapeType="1"/>
            <a:stCxn id="36" idx="5"/>
            <a:endCxn id="39" idx="0"/>
          </p:cNvCxnSpPr>
          <p:nvPr/>
        </p:nvCxnSpPr>
        <p:spPr bwMode="auto">
          <a:xfrm>
            <a:off x="2732832" y="1987004"/>
            <a:ext cx="363538"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Oval 9"/>
          <p:cNvSpPr>
            <a:spLocks noChangeArrowheads="1"/>
          </p:cNvSpPr>
          <p:nvPr/>
        </p:nvSpPr>
        <p:spPr bwMode="auto">
          <a:xfrm>
            <a:off x="1259632" y="3247479"/>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42" name="AutoShape 10"/>
          <p:cNvCxnSpPr>
            <a:cxnSpLocks noChangeShapeType="1"/>
            <a:stCxn id="37" idx="3"/>
            <a:endCxn id="41" idx="0"/>
          </p:cNvCxnSpPr>
          <p:nvPr/>
        </p:nvCxnSpPr>
        <p:spPr bwMode="auto">
          <a:xfrm flipH="1">
            <a:off x="1511251" y="2813420"/>
            <a:ext cx="325316" cy="43405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Oval 11"/>
          <p:cNvSpPr>
            <a:spLocks noChangeArrowheads="1"/>
          </p:cNvSpPr>
          <p:nvPr/>
        </p:nvSpPr>
        <p:spPr bwMode="auto">
          <a:xfrm>
            <a:off x="3275757" y="32490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44" name="AutoShape 12"/>
          <p:cNvCxnSpPr>
            <a:cxnSpLocks noChangeShapeType="1"/>
            <a:stCxn id="39" idx="5"/>
            <a:endCxn id="43" idx="0"/>
          </p:cNvCxnSpPr>
          <p:nvPr/>
        </p:nvCxnSpPr>
        <p:spPr bwMode="auto">
          <a:xfrm>
            <a:off x="3274170" y="2815679"/>
            <a:ext cx="25400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13"/>
          <p:cNvSpPr>
            <a:spLocks noChangeArrowheads="1"/>
          </p:cNvSpPr>
          <p:nvPr/>
        </p:nvSpPr>
        <p:spPr bwMode="auto">
          <a:xfrm>
            <a:off x="2412157" y="32490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46" name="AutoShape 14"/>
          <p:cNvCxnSpPr>
            <a:cxnSpLocks noChangeShapeType="1"/>
            <a:stCxn id="39" idx="3"/>
            <a:endCxn id="45" idx="0"/>
          </p:cNvCxnSpPr>
          <p:nvPr/>
        </p:nvCxnSpPr>
        <p:spPr bwMode="auto">
          <a:xfrm flipH="1">
            <a:off x="2664570" y="2815679"/>
            <a:ext cx="252412"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Oval 21"/>
          <p:cNvSpPr>
            <a:spLocks noChangeArrowheads="1"/>
          </p:cNvSpPr>
          <p:nvPr/>
        </p:nvSpPr>
        <p:spPr bwMode="auto">
          <a:xfrm>
            <a:off x="2048620"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48" name="AutoShape 22"/>
          <p:cNvCxnSpPr>
            <a:cxnSpLocks noChangeShapeType="1"/>
            <a:stCxn id="45" idx="3"/>
            <a:endCxn id="47" idx="0"/>
          </p:cNvCxnSpPr>
          <p:nvPr/>
        </p:nvCxnSpPr>
        <p:spPr bwMode="auto">
          <a:xfrm flipH="1">
            <a:off x="2300239" y="3678607"/>
            <a:ext cx="185615" cy="50604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Oval 23"/>
          <p:cNvSpPr>
            <a:spLocks noChangeArrowheads="1"/>
          </p:cNvSpPr>
          <p:nvPr/>
        </p:nvSpPr>
        <p:spPr bwMode="auto">
          <a:xfrm>
            <a:off x="1402507"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50" name="AutoShape 24"/>
          <p:cNvCxnSpPr>
            <a:cxnSpLocks noChangeShapeType="1"/>
            <a:endCxn id="49" idx="0"/>
          </p:cNvCxnSpPr>
          <p:nvPr/>
        </p:nvCxnSpPr>
        <p:spPr bwMode="auto">
          <a:xfrm>
            <a:off x="1473945" y="3750717"/>
            <a:ext cx="180181" cy="43393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右箭头 1"/>
          <p:cNvSpPr/>
          <p:nvPr/>
        </p:nvSpPr>
        <p:spPr>
          <a:xfrm>
            <a:off x="3851920" y="2420888"/>
            <a:ext cx="864096" cy="46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6768"/>
                                        </p:tgtEl>
                                        <p:attrNameLst>
                                          <p:attrName>style.visibility</p:attrName>
                                        </p:attrNameLst>
                                      </p:cBhvr>
                                      <p:to>
                                        <p:strVal val="visible"/>
                                      </p:to>
                                    </p:set>
                                    <p:animEffect transition="in" filter="fade">
                                      <p:cBhvr>
                                        <p:cTn id="12" dur="500"/>
                                        <p:tgtEl>
                                          <p:spTgt spid="28676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6769"/>
                                        </p:tgtEl>
                                        <p:attrNameLst>
                                          <p:attrName>style.visibility</p:attrName>
                                        </p:attrNameLst>
                                      </p:cBhvr>
                                      <p:to>
                                        <p:strVal val="visible"/>
                                      </p:to>
                                    </p:set>
                                    <p:animEffect transition="in" filter="fade">
                                      <p:cBhvr>
                                        <p:cTn id="15" dur="500"/>
                                        <p:tgtEl>
                                          <p:spTgt spid="286769"/>
                                        </p:tgtEl>
                                      </p:cBhvr>
                                    </p:animEffect>
                                  </p:childTnLst>
                                </p:cTn>
                              </p:par>
                              <p:par>
                                <p:cTn id="16" presetID="10" presetClass="entr" presetSubtype="0" fill="hold" nodeType="withEffect">
                                  <p:stCondLst>
                                    <p:cond delay="0"/>
                                  </p:stCondLst>
                                  <p:childTnLst>
                                    <p:set>
                                      <p:cBhvr>
                                        <p:cTn id="17" dur="1" fill="hold">
                                          <p:stCondLst>
                                            <p:cond delay="0"/>
                                          </p:stCondLst>
                                        </p:cTn>
                                        <p:tgtEl>
                                          <p:spTgt spid="286770"/>
                                        </p:tgtEl>
                                        <p:attrNameLst>
                                          <p:attrName>style.visibility</p:attrName>
                                        </p:attrNameLst>
                                      </p:cBhvr>
                                      <p:to>
                                        <p:strVal val="visible"/>
                                      </p:to>
                                    </p:set>
                                    <p:animEffect transition="in" filter="fade">
                                      <p:cBhvr>
                                        <p:cTn id="18" dur="500"/>
                                        <p:tgtEl>
                                          <p:spTgt spid="2867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6771"/>
                                        </p:tgtEl>
                                        <p:attrNameLst>
                                          <p:attrName>style.visibility</p:attrName>
                                        </p:attrNameLst>
                                      </p:cBhvr>
                                      <p:to>
                                        <p:strVal val="visible"/>
                                      </p:to>
                                    </p:set>
                                    <p:animEffect transition="in" filter="fade">
                                      <p:cBhvr>
                                        <p:cTn id="21" dur="500"/>
                                        <p:tgtEl>
                                          <p:spTgt spid="286771"/>
                                        </p:tgtEl>
                                      </p:cBhvr>
                                    </p:animEffect>
                                  </p:childTnLst>
                                </p:cTn>
                              </p:par>
                              <p:par>
                                <p:cTn id="22" presetID="10" presetClass="entr" presetSubtype="0" fill="hold" nodeType="withEffect">
                                  <p:stCondLst>
                                    <p:cond delay="0"/>
                                  </p:stCondLst>
                                  <p:childTnLst>
                                    <p:set>
                                      <p:cBhvr>
                                        <p:cTn id="23" dur="1" fill="hold">
                                          <p:stCondLst>
                                            <p:cond delay="0"/>
                                          </p:stCondLst>
                                        </p:cTn>
                                        <p:tgtEl>
                                          <p:spTgt spid="286772"/>
                                        </p:tgtEl>
                                        <p:attrNameLst>
                                          <p:attrName>style.visibility</p:attrName>
                                        </p:attrNameLst>
                                      </p:cBhvr>
                                      <p:to>
                                        <p:strVal val="visible"/>
                                      </p:to>
                                    </p:set>
                                    <p:animEffect transition="in" filter="fade">
                                      <p:cBhvr>
                                        <p:cTn id="24" dur="500"/>
                                        <p:tgtEl>
                                          <p:spTgt spid="28677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6773"/>
                                        </p:tgtEl>
                                        <p:attrNameLst>
                                          <p:attrName>style.visibility</p:attrName>
                                        </p:attrNameLst>
                                      </p:cBhvr>
                                      <p:to>
                                        <p:strVal val="visible"/>
                                      </p:to>
                                    </p:set>
                                    <p:animEffect transition="in" filter="fade">
                                      <p:cBhvr>
                                        <p:cTn id="27" dur="500"/>
                                        <p:tgtEl>
                                          <p:spTgt spid="286773"/>
                                        </p:tgtEl>
                                      </p:cBhvr>
                                    </p:animEffect>
                                  </p:childTnLst>
                                </p:cTn>
                              </p:par>
                              <p:par>
                                <p:cTn id="28" presetID="10" presetClass="entr" presetSubtype="0" fill="hold" nodeType="withEffect">
                                  <p:stCondLst>
                                    <p:cond delay="0"/>
                                  </p:stCondLst>
                                  <p:childTnLst>
                                    <p:set>
                                      <p:cBhvr>
                                        <p:cTn id="29" dur="1" fill="hold">
                                          <p:stCondLst>
                                            <p:cond delay="0"/>
                                          </p:stCondLst>
                                        </p:cTn>
                                        <p:tgtEl>
                                          <p:spTgt spid="286774"/>
                                        </p:tgtEl>
                                        <p:attrNameLst>
                                          <p:attrName>style.visibility</p:attrName>
                                        </p:attrNameLst>
                                      </p:cBhvr>
                                      <p:to>
                                        <p:strVal val="visible"/>
                                      </p:to>
                                    </p:set>
                                    <p:animEffect transition="in" filter="fade">
                                      <p:cBhvr>
                                        <p:cTn id="30" dur="500"/>
                                        <p:tgtEl>
                                          <p:spTgt spid="2867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6775"/>
                                        </p:tgtEl>
                                        <p:attrNameLst>
                                          <p:attrName>style.visibility</p:attrName>
                                        </p:attrNameLst>
                                      </p:cBhvr>
                                      <p:to>
                                        <p:strVal val="visible"/>
                                      </p:to>
                                    </p:set>
                                    <p:animEffect transition="in" filter="fade">
                                      <p:cBhvr>
                                        <p:cTn id="33" dur="500"/>
                                        <p:tgtEl>
                                          <p:spTgt spid="286775"/>
                                        </p:tgtEl>
                                      </p:cBhvr>
                                    </p:animEffect>
                                  </p:childTnLst>
                                </p:cTn>
                              </p:par>
                              <p:par>
                                <p:cTn id="34" presetID="10" presetClass="entr" presetSubtype="0" fill="hold" nodeType="withEffect">
                                  <p:stCondLst>
                                    <p:cond delay="0"/>
                                  </p:stCondLst>
                                  <p:childTnLst>
                                    <p:set>
                                      <p:cBhvr>
                                        <p:cTn id="35" dur="1" fill="hold">
                                          <p:stCondLst>
                                            <p:cond delay="0"/>
                                          </p:stCondLst>
                                        </p:cTn>
                                        <p:tgtEl>
                                          <p:spTgt spid="286776"/>
                                        </p:tgtEl>
                                        <p:attrNameLst>
                                          <p:attrName>style.visibility</p:attrName>
                                        </p:attrNameLst>
                                      </p:cBhvr>
                                      <p:to>
                                        <p:strVal val="visible"/>
                                      </p:to>
                                    </p:set>
                                    <p:animEffect transition="in" filter="fade">
                                      <p:cBhvr>
                                        <p:cTn id="36" dur="500"/>
                                        <p:tgtEl>
                                          <p:spTgt spid="28677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6777"/>
                                        </p:tgtEl>
                                        <p:attrNameLst>
                                          <p:attrName>style.visibility</p:attrName>
                                        </p:attrNameLst>
                                      </p:cBhvr>
                                      <p:to>
                                        <p:strVal val="visible"/>
                                      </p:to>
                                    </p:set>
                                    <p:animEffect transition="in" filter="fade">
                                      <p:cBhvr>
                                        <p:cTn id="39" dur="500"/>
                                        <p:tgtEl>
                                          <p:spTgt spid="286777"/>
                                        </p:tgtEl>
                                      </p:cBhvr>
                                    </p:animEffect>
                                  </p:childTnLst>
                                </p:cTn>
                              </p:par>
                              <p:par>
                                <p:cTn id="40" presetID="10" presetClass="entr" presetSubtype="0" fill="hold" nodeType="withEffect">
                                  <p:stCondLst>
                                    <p:cond delay="0"/>
                                  </p:stCondLst>
                                  <p:childTnLst>
                                    <p:set>
                                      <p:cBhvr>
                                        <p:cTn id="41" dur="1" fill="hold">
                                          <p:stCondLst>
                                            <p:cond delay="0"/>
                                          </p:stCondLst>
                                        </p:cTn>
                                        <p:tgtEl>
                                          <p:spTgt spid="286778"/>
                                        </p:tgtEl>
                                        <p:attrNameLst>
                                          <p:attrName>style.visibility</p:attrName>
                                        </p:attrNameLst>
                                      </p:cBhvr>
                                      <p:to>
                                        <p:strVal val="visible"/>
                                      </p:to>
                                    </p:set>
                                    <p:animEffect transition="in" filter="fade">
                                      <p:cBhvr>
                                        <p:cTn id="42" dur="500"/>
                                        <p:tgtEl>
                                          <p:spTgt spid="28677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6779"/>
                                        </p:tgtEl>
                                        <p:attrNameLst>
                                          <p:attrName>style.visibility</p:attrName>
                                        </p:attrNameLst>
                                      </p:cBhvr>
                                      <p:to>
                                        <p:strVal val="visible"/>
                                      </p:to>
                                    </p:set>
                                    <p:animEffect transition="in" filter="fade">
                                      <p:cBhvr>
                                        <p:cTn id="45" dur="500"/>
                                        <p:tgtEl>
                                          <p:spTgt spid="286779"/>
                                        </p:tgtEl>
                                      </p:cBhvr>
                                    </p:animEffect>
                                  </p:childTnLst>
                                </p:cTn>
                              </p:par>
                              <p:par>
                                <p:cTn id="46" presetID="10" presetClass="entr" presetSubtype="0" fill="hold" nodeType="withEffect">
                                  <p:stCondLst>
                                    <p:cond delay="0"/>
                                  </p:stCondLst>
                                  <p:childTnLst>
                                    <p:set>
                                      <p:cBhvr>
                                        <p:cTn id="47" dur="1" fill="hold">
                                          <p:stCondLst>
                                            <p:cond delay="0"/>
                                          </p:stCondLst>
                                        </p:cTn>
                                        <p:tgtEl>
                                          <p:spTgt spid="286780"/>
                                        </p:tgtEl>
                                        <p:attrNameLst>
                                          <p:attrName>style.visibility</p:attrName>
                                        </p:attrNameLst>
                                      </p:cBhvr>
                                      <p:to>
                                        <p:strVal val="visible"/>
                                      </p:to>
                                    </p:set>
                                    <p:animEffect transition="in" filter="fade">
                                      <p:cBhvr>
                                        <p:cTn id="48" dur="500"/>
                                        <p:tgtEl>
                                          <p:spTgt spid="28678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6781"/>
                                        </p:tgtEl>
                                        <p:attrNameLst>
                                          <p:attrName>style.visibility</p:attrName>
                                        </p:attrNameLst>
                                      </p:cBhvr>
                                      <p:to>
                                        <p:strVal val="visible"/>
                                      </p:to>
                                    </p:set>
                                    <p:animEffect transition="in" filter="fade">
                                      <p:cBhvr>
                                        <p:cTn id="51" dur="500"/>
                                        <p:tgtEl>
                                          <p:spTgt spid="286781"/>
                                        </p:tgtEl>
                                      </p:cBhvr>
                                    </p:animEffect>
                                  </p:childTnLst>
                                </p:cTn>
                              </p:par>
                              <p:par>
                                <p:cTn id="52" presetID="10" presetClass="entr" presetSubtype="0" fill="hold" nodeType="withEffect">
                                  <p:stCondLst>
                                    <p:cond delay="0"/>
                                  </p:stCondLst>
                                  <p:childTnLst>
                                    <p:set>
                                      <p:cBhvr>
                                        <p:cTn id="53" dur="1" fill="hold">
                                          <p:stCondLst>
                                            <p:cond delay="0"/>
                                          </p:stCondLst>
                                        </p:cTn>
                                        <p:tgtEl>
                                          <p:spTgt spid="286782"/>
                                        </p:tgtEl>
                                        <p:attrNameLst>
                                          <p:attrName>style.visibility</p:attrName>
                                        </p:attrNameLst>
                                      </p:cBhvr>
                                      <p:to>
                                        <p:strVal val="visible"/>
                                      </p:to>
                                    </p:set>
                                    <p:animEffect transition="in" filter="fade">
                                      <p:cBhvr>
                                        <p:cTn id="54" dur="500"/>
                                        <p:tgtEl>
                                          <p:spTgt spid="286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8" grpId="0" animBg="1"/>
      <p:bldP spid="286769" grpId="0" animBg="1"/>
      <p:bldP spid="286771" grpId="0" animBg="1"/>
      <p:bldP spid="286773" grpId="0" animBg="1"/>
      <p:bldP spid="286775" grpId="0" animBg="1"/>
      <p:bldP spid="286777" grpId="0" animBg="1"/>
      <p:bldP spid="286779" grpId="0" animBg="1"/>
      <p:bldP spid="286781" grpId="0" animBg="1"/>
      <p:bldP spid="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55"/>
          <p:cNvSpPr>
            <a:spLocks noChangeArrowheads="1"/>
          </p:cNvSpPr>
          <p:nvPr/>
        </p:nvSpPr>
        <p:spPr bwMode="auto">
          <a:xfrm>
            <a:off x="313184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May</a:t>
            </a:r>
          </a:p>
        </p:txBody>
      </p:sp>
      <p:sp>
        <p:nvSpPr>
          <p:cNvPr id="287756" name="Oval 12"/>
          <p:cNvSpPr>
            <a:spLocks noChangeArrowheads="1"/>
          </p:cNvSpPr>
          <p:nvPr/>
        </p:nvSpPr>
        <p:spPr bwMode="auto">
          <a:xfrm>
            <a:off x="1979613" y="155733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Jan</a:t>
            </a:r>
          </a:p>
        </p:txBody>
      </p:sp>
      <p:sp>
        <p:nvSpPr>
          <p:cNvPr id="287757" name="Oval 13"/>
          <p:cNvSpPr>
            <a:spLocks noChangeArrowheads="1"/>
          </p:cNvSpPr>
          <p:nvPr/>
        </p:nvSpPr>
        <p:spPr bwMode="auto">
          <a:xfrm>
            <a:off x="16192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7758" name="AutoShape 14"/>
          <p:cNvCxnSpPr>
            <a:cxnSpLocks noChangeShapeType="1"/>
            <a:stCxn id="287769" idx="5"/>
            <a:endCxn id="287757" idx="0"/>
          </p:cNvCxnSpPr>
          <p:nvPr/>
        </p:nvCxnSpPr>
        <p:spPr bwMode="auto">
          <a:xfrm>
            <a:off x="1762125" y="2816225"/>
            <a:ext cx="109538"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59" name="Oval 15"/>
          <p:cNvSpPr>
            <a:spLocks noChangeArrowheads="1"/>
          </p:cNvSpPr>
          <p:nvPr/>
        </p:nvSpPr>
        <p:spPr bwMode="auto">
          <a:xfrm>
            <a:off x="2627313" y="23860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7760" name="AutoShape 16"/>
          <p:cNvCxnSpPr>
            <a:cxnSpLocks noChangeShapeType="1"/>
            <a:stCxn id="287756" idx="5"/>
            <a:endCxn id="287759" idx="0"/>
          </p:cNvCxnSpPr>
          <p:nvPr/>
        </p:nvCxnSpPr>
        <p:spPr bwMode="auto">
          <a:xfrm>
            <a:off x="2409153" y="1986878"/>
            <a:ext cx="469779"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61" name="Oval 17"/>
          <p:cNvSpPr>
            <a:spLocks noChangeArrowheads="1"/>
          </p:cNvSpPr>
          <p:nvPr/>
        </p:nvSpPr>
        <p:spPr bwMode="auto">
          <a:xfrm>
            <a:off x="9715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7762" name="AutoShape 18"/>
          <p:cNvCxnSpPr>
            <a:cxnSpLocks noChangeShapeType="1"/>
            <a:stCxn id="287769" idx="3"/>
            <a:endCxn id="287761" idx="0"/>
          </p:cNvCxnSpPr>
          <p:nvPr/>
        </p:nvCxnSpPr>
        <p:spPr bwMode="auto">
          <a:xfrm flipH="1">
            <a:off x="1223963" y="2816225"/>
            <a:ext cx="180975"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63" name="Oval 19"/>
          <p:cNvSpPr>
            <a:spLocks noChangeArrowheads="1"/>
          </p:cNvSpPr>
          <p:nvPr/>
        </p:nvSpPr>
        <p:spPr bwMode="auto">
          <a:xfrm>
            <a:off x="3132138" y="3249613"/>
            <a:ext cx="503237" cy="503237"/>
          </a:xfrm>
          <a:prstGeom prst="ellipse">
            <a:avLst/>
          </a:prstGeom>
          <a:solidFill>
            <a:srgbClr val="FF0000"/>
          </a:solidFill>
          <a:ln w="28575">
            <a:solidFill>
              <a:srgbClr val="FFFF00"/>
            </a:solidFill>
            <a:round/>
          </a:ln>
          <a:effectLst/>
        </p:spPr>
        <p:txBody>
          <a:bodyPr wrap="none" anchor="ctr"/>
          <a:lstStyle/>
          <a:p>
            <a:pPr algn="ctr"/>
            <a:r>
              <a:rPr lang="en-US" altLang="zh-CN" b="1" dirty="0">
                <a:solidFill>
                  <a:srgbClr val="FFFF00"/>
                </a:solidFill>
              </a:rPr>
              <a:t>May</a:t>
            </a:r>
          </a:p>
        </p:txBody>
      </p:sp>
      <p:cxnSp>
        <p:nvCxnSpPr>
          <p:cNvPr id="287764" name="AutoShape 20"/>
          <p:cNvCxnSpPr>
            <a:cxnSpLocks noChangeShapeType="1"/>
            <a:stCxn id="287759" idx="5"/>
            <a:endCxn id="287763" idx="0"/>
          </p:cNvCxnSpPr>
          <p:nvPr/>
        </p:nvCxnSpPr>
        <p:spPr bwMode="auto">
          <a:xfrm>
            <a:off x="3057525" y="2816225"/>
            <a:ext cx="327025" cy="41433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65" name="Oval 21"/>
          <p:cNvSpPr>
            <a:spLocks noChangeArrowheads="1"/>
          </p:cNvSpPr>
          <p:nvPr/>
        </p:nvSpPr>
        <p:spPr bwMode="auto">
          <a:xfrm>
            <a:off x="2268538"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7766" name="AutoShape 22"/>
          <p:cNvCxnSpPr>
            <a:cxnSpLocks noChangeShapeType="1"/>
            <a:stCxn id="287759" idx="3"/>
            <a:endCxn id="287765" idx="0"/>
          </p:cNvCxnSpPr>
          <p:nvPr/>
        </p:nvCxnSpPr>
        <p:spPr bwMode="auto">
          <a:xfrm flipH="1">
            <a:off x="2520950" y="2816225"/>
            <a:ext cx="179388"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67" name="Oval 23"/>
          <p:cNvSpPr>
            <a:spLocks noChangeArrowheads="1"/>
          </p:cNvSpPr>
          <p:nvPr/>
        </p:nvSpPr>
        <p:spPr bwMode="auto">
          <a:xfrm>
            <a:off x="190500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Jul</a:t>
            </a:r>
          </a:p>
        </p:txBody>
      </p:sp>
      <p:cxnSp>
        <p:nvCxnSpPr>
          <p:cNvPr id="287768" name="AutoShape 24"/>
          <p:cNvCxnSpPr>
            <a:cxnSpLocks noChangeShapeType="1"/>
            <a:stCxn id="287765" idx="3"/>
            <a:endCxn id="287767" idx="0"/>
          </p:cNvCxnSpPr>
          <p:nvPr/>
        </p:nvCxnSpPr>
        <p:spPr bwMode="auto">
          <a:xfrm flipH="1">
            <a:off x="2156619" y="3679153"/>
            <a:ext cx="185616"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69" name="Oval 25"/>
          <p:cNvSpPr>
            <a:spLocks noChangeArrowheads="1"/>
          </p:cNvSpPr>
          <p:nvPr/>
        </p:nvSpPr>
        <p:spPr bwMode="auto">
          <a:xfrm>
            <a:off x="1331913" y="23860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287770" name="AutoShape 26"/>
          <p:cNvCxnSpPr>
            <a:cxnSpLocks noChangeShapeType="1"/>
            <a:stCxn id="287756" idx="3"/>
            <a:endCxn id="287769" idx="0"/>
          </p:cNvCxnSpPr>
          <p:nvPr/>
        </p:nvCxnSpPr>
        <p:spPr bwMode="auto">
          <a:xfrm flipH="1">
            <a:off x="1583532" y="1986878"/>
            <a:ext cx="4697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3" name="Oval 29"/>
          <p:cNvSpPr>
            <a:spLocks noChangeArrowheads="1"/>
          </p:cNvSpPr>
          <p:nvPr/>
        </p:nvSpPr>
        <p:spPr bwMode="auto">
          <a:xfrm>
            <a:off x="3492500" y="4184651"/>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Sep</a:t>
            </a:r>
          </a:p>
        </p:txBody>
      </p:sp>
      <p:cxnSp>
        <p:nvCxnSpPr>
          <p:cNvPr id="287774" name="AutoShape 30"/>
          <p:cNvCxnSpPr>
            <a:cxnSpLocks noChangeShapeType="1"/>
            <a:stCxn id="287763" idx="5"/>
            <a:endCxn id="287773" idx="0"/>
          </p:cNvCxnSpPr>
          <p:nvPr/>
        </p:nvCxnSpPr>
        <p:spPr bwMode="auto">
          <a:xfrm>
            <a:off x="3561678" y="3679153"/>
            <a:ext cx="182441" cy="50549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5" name="Oval 31"/>
          <p:cNvSpPr>
            <a:spLocks noChangeArrowheads="1"/>
          </p:cNvSpPr>
          <p:nvPr/>
        </p:nvSpPr>
        <p:spPr bwMode="auto">
          <a:xfrm>
            <a:off x="3059113" y="50133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Oct</a:t>
            </a:r>
          </a:p>
        </p:txBody>
      </p:sp>
      <p:cxnSp>
        <p:nvCxnSpPr>
          <p:cNvPr id="287776" name="AutoShape 32"/>
          <p:cNvCxnSpPr>
            <a:cxnSpLocks noChangeShapeType="1"/>
            <a:endCxn id="287775" idx="0"/>
          </p:cNvCxnSpPr>
          <p:nvPr/>
        </p:nvCxnSpPr>
        <p:spPr bwMode="auto">
          <a:xfrm flipH="1">
            <a:off x="3311525" y="4614863"/>
            <a:ext cx="254000" cy="3984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7" name="Oval 33"/>
          <p:cNvSpPr>
            <a:spLocks noChangeArrowheads="1"/>
          </p:cNvSpPr>
          <p:nvPr/>
        </p:nvSpPr>
        <p:spPr bwMode="auto">
          <a:xfrm>
            <a:off x="6372225" y="155733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sp>
        <p:nvSpPr>
          <p:cNvPr id="287778" name="Oval 34"/>
          <p:cNvSpPr>
            <a:spLocks noChangeArrowheads="1"/>
          </p:cNvSpPr>
          <p:nvPr/>
        </p:nvSpPr>
        <p:spPr bwMode="auto">
          <a:xfrm>
            <a:off x="601186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7779" name="AutoShape 35"/>
          <p:cNvCxnSpPr>
            <a:cxnSpLocks noChangeShapeType="1"/>
            <a:stCxn id="287790" idx="5"/>
            <a:endCxn id="287778" idx="0"/>
          </p:cNvCxnSpPr>
          <p:nvPr/>
        </p:nvCxnSpPr>
        <p:spPr bwMode="auto">
          <a:xfrm>
            <a:off x="6154738" y="2816225"/>
            <a:ext cx="109537"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0" name="Oval 36"/>
          <p:cNvSpPr>
            <a:spLocks noChangeArrowheads="1"/>
          </p:cNvSpPr>
          <p:nvPr/>
        </p:nvSpPr>
        <p:spPr bwMode="auto">
          <a:xfrm>
            <a:off x="7019925"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7781" name="AutoShape 37"/>
          <p:cNvCxnSpPr>
            <a:cxnSpLocks noChangeShapeType="1"/>
            <a:stCxn id="287777" idx="5"/>
            <a:endCxn id="287780" idx="0"/>
          </p:cNvCxnSpPr>
          <p:nvPr/>
        </p:nvCxnSpPr>
        <p:spPr bwMode="auto">
          <a:xfrm>
            <a:off x="6801766" y="1986878"/>
            <a:ext cx="4697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2" name="Oval 38"/>
          <p:cNvSpPr>
            <a:spLocks noChangeArrowheads="1"/>
          </p:cNvSpPr>
          <p:nvPr/>
        </p:nvSpPr>
        <p:spPr bwMode="auto">
          <a:xfrm>
            <a:off x="536416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7783" name="AutoShape 39"/>
          <p:cNvCxnSpPr>
            <a:cxnSpLocks noChangeShapeType="1"/>
            <a:stCxn id="287790" idx="3"/>
            <a:endCxn id="287782" idx="0"/>
          </p:cNvCxnSpPr>
          <p:nvPr/>
        </p:nvCxnSpPr>
        <p:spPr bwMode="auto">
          <a:xfrm flipH="1">
            <a:off x="5616575" y="2816225"/>
            <a:ext cx="180975"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4" name="Oval 40"/>
          <p:cNvSpPr>
            <a:spLocks noChangeArrowheads="1"/>
          </p:cNvSpPr>
          <p:nvPr/>
        </p:nvSpPr>
        <p:spPr bwMode="auto">
          <a:xfrm>
            <a:off x="709295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7785" name="AutoShape 41"/>
          <p:cNvCxnSpPr>
            <a:cxnSpLocks noChangeShapeType="1"/>
            <a:stCxn id="287794" idx="3"/>
            <a:endCxn id="287784" idx="0"/>
          </p:cNvCxnSpPr>
          <p:nvPr/>
        </p:nvCxnSpPr>
        <p:spPr bwMode="auto">
          <a:xfrm flipH="1">
            <a:off x="7344569" y="3679153"/>
            <a:ext cx="253878"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6" name="Oval 42"/>
          <p:cNvSpPr>
            <a:spLocks noChangeArrowheads="1"/>
          </p:cNvSpPr>
          <p:nvPr/>
        </p:nvSpPr>
        <p:spPr bwMode="auto">
          <a:xfrm>
            <a:off x="66611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7787" name="AutoShape 43"/>
          <p:cNvCxnSpPr>
            <a:cxnSpLocks noChangeShapeType="1"/>
            <a:stCxn id="287780" idx="3"/>
            <a:endCxn id="287786" idx="0"/>
          </p:cNvCxnSpPr>
          <p:nvPr/>
        </p:nvCxnSpPr>
        <p:spPr bwMode="auto">
          <a:xfrm flipH="1">
            <a:off x="6913563" y="2816225"/>
            <a:ext cx="179387"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8" name="Oval 44"/>
          <p:cNvSpPr>
            <a:spLocks noChangeArrowheads="1"/>
          </p:cNvSpPr>
          <p:nvPr/>
        </p:nvSpPr>
        <p:spPr bwMode="auto">
          <a:xfrm>
            <a:off x="629761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7789" name="AutoShape 45"/>
          <p:cNvCxnSpPr>
            <a:cxnSpLocks noChangeShapeType="1"/>
            <a:stCxn id="287786" idx="3"/>
            <a:endCxn id="287788" idx="0"/>
          </p:cNvCxnSpPr>
          <p:nvPr/>
        </p:nvCxnSpPr>
        <p:spPr bwMode="auto">
          <a:xfrm flipH="1">
            <a:off x="6549232" y="3679153"/>
            <a:ext cx="185615"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0" name="Oval 46"/>
          <p:cNvSpPr>
            <a:spLocks noChangeArrowheads="1"/>
          </p:cNvSpPr>
          <p:nvPr/>
        </p:nvSpPr>
        <p:spPr bwMode="auto">
          <a:xfrm>
            <a:off x="5724525"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287791" name="AutoShape 47"/>
          <p:cNvCxnSpPr>
            <a:cxnSpLocks noChangeShapeType="1"/>
            <a:stCxn id="287777" idx="3"/>
            <a:endCxn id="287790" idx="0"/>
          </p:cNvCxnSpPr>
          <p:nvPr/>
        </p:nvCxnSpPr>
        <p:spPr bwMode="auto">
          <a:xfrm flipH="1">
            <a:off x="5976144" y="1986878"/>
            <a:ext cx="4697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2" name="Oval 48"/>
          <p:cNvSpPr>
            <a:spLocks noChangeArrowheads="1"/>
          </p:cNvSpPr>
          <p:nvPr/>
        </p:nvSpPr>
        <p:spPr bwMode="auto">
          <a:xfrm>
            <a:off x="788511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Sep</a:t>
            </a:r>
          </a:p>
        </p:txBody>
      </p:sp>
      <p:cxnSp>
        <p:nvCxnSpPr>
          <p:cNvPr id="287793" name="AutoShape 49"/>
          <p:cNvCxnSpPr>
            <a:cxnSpLocks noChangeShapeType="1"/>
            <a:stCxn id="287794" idx="5"/>
            <a:endCxn id="287792" idx="0"/>
          </p:cNvCxnSpPr>
          <p:nvPr/>
        </p:nvCxnSpPr>
        <p:spPr bwMode="auto">
          <a:xfrm>
            <a:off x="7954291" y="3679153"/>
            <a:ext cx="182441"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4" name="Oval 50"/>
          <p:cNvSpPr>
            <a:spLocks noChangeArrowheads="1"/>
          </p:cNvSpPr>
          <p:nvPr/>
        </p:nvSpPr>
        <p:spPr bwMode="auto">
          <a:xfrm>
            <a:off x="752475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Oct</a:t>
            </a:r>
          </a:p>
        </p:txBody>
      </p:sp>
      <p:cxnSp>
        <p:nvCxnSpPr>
          <p:cNvPr id="287795" name="AutoShape 51"/>
          <p:cNvCxnSpPr>
            <a:cxnSpLocks noChangeShapeType="1"/>
            <a:stCxn id="287780" idx="5"/>
            <a:endCxn id="287794" idx="0"/>
          </p:cNvCxnSpPr>
          <p:nvPr/>
        </p:nvCxnSpPr>
        <p:spPr bwMode="auto">
          <a:xfrm>
            <a:off x="7450138" y="2816225"/>
            <a:ext cx="327025"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7" name="Rectangle 53"/>
          <p:cNvSpPr>
            <a:spLocks noChangeArrowheads="1"/>
          </p:cNvSpPr>
          <p:nvPr/>
        </p:nvSpPr>
        <p:spPr bwMode="auto">
          <a:xfrm>
            <a:off x="492125" y="830263"/>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rPr>
              <a:t>{‘Jan’, ‘Feb’, ‘Mar’, ‘Apr’, ‘May’, ‘Jun’, ‘Jul’, ‘Aug’, ‘Sep’, ‘Oct’, ‘Nov’, ‘Dec’}</a:t>
            </a:r>
          </a:p>
        </p:txBody>
      </p:sp>
      <p:sp>
        <p:nvSpPr>
          <p:cNvPr id="45" name="右箭头 44"/>
          <p:cNvSpPr/>
          <p:nvPr/>
        </p:nvSpPr>
        <p:spPr>
          <a:xfrm>
            <a:off x="3851920" y="2420888"/>
            <a:ext cx="864096" cy="46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7774"/>
                                        </p:tgtEl>
                                        <p:attrNameLst>
                                          <p:attrName>style.visibility</p:attrName>
                                        </p:attrNameLst>
                                      </p:cBhvr>
                                      <p:to>
                                        <p:strVal val="visible"/>
                                      </p:to>
                                    </p:set>
                                    <p:animEffect transition="in" filter="fade">
                                      <p:cBhvr>
                                        <p:cTn id="7" dur="1000"/>
                                        <p:tgtEl>
                                          <p:spTgt spid="287774"/>
                                        </p:tgtEl>
                                      </p:cBhvr>
                                    </p:animEffect>
                                    <p:anim calcmode="lin" valueType="num">
                                      <p:cBhvr>
                                        <p:cTn id="8" dur="1000" fill="hold"/>
                                        <p:tgtEl>
                                          <p:spTgt spid="287774"/>
                                        </p:tgtEl>
                                        <p:attrNameLst>
                                          <p:attrName>ppt_x</p:attrName>
                                        </p:attrNameLst>
                                      </p:cBhvr>
                                      <p:tavLst>
                                        <p:tav tm="0">
                                          <p:val>
                                            <p:strVal val="#ppt_x"/>
                                          </p:val>
                                        </p:tav>
                                        <p:tav tm="100000">
                                          <p:val>
                                            <p:strVal val="#ppt_x"/>
                                          </p:val>
                                        </p:tav>
                                      </p:tavLst>
                                    </p:anim>
                                    <p:anim calcmode="lin" valueType="num">
                                      <p:cBhvr>
                                        <p:cTn id="9" dur="1000" fill="hold"/>
                                        <p:tgtEl>
                                          <p:spTgt spid="28777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7773"/>
                                        </p:tgtEl>
                                        <p:attrNameLst>
                                          <p:attrName>style.visibility</p:attrName>
                                        </p:attrNameLst>
                                      </p:cBhvr>
                                      <p:to>
                                        <p:strVal val="visible"/>
                                      </p:to>
                                    </p:set>
                                    <p:animEffect transition="in" filter="fade">
                                      <p:cBhvr>
                                        <p:cTn id="12" dur="1000"/>
                                        <p:tgtEl>
                                          <p:spTgt spid="287773"/>
                                        </p:tgtEl>
                                      </p:cBhvr>
                                    </p:animEffect>
                                    <p:anim calcmode="lin" valueType="num">
                                      <p:cBhvr>
                                        <p:cTn id="13" dur="1000" fill="hold"/>
                                        <p:tgtEl>
                                          <p:spTgt spid="287773"/>
                                        </p:tgtEl>
                                        <p:attrNameLst>
                                          <p:attrName>ppt_x</p:attrName>
                                        </p:attrNameLst>
                                      </p:cBhvr>
                                      <p:tavLst>
                                        <p:tav tm="0">
                                          <p:val>
                                            <p:strVal val="#ppt_x"/>
                                          </p:val>
                                        </p:tav>
                                        <p:tav tm="100000">
                                          <p:val>
                                            <p:strVal val="#ppt_x"/>
                                          </p:val>
                                        </p:tav>
                                      </p:tavLst>
                                    </p:anim>
                                    <p:anim calcmode="lin" valueType="num">
                                      <p:cBhvr>
                                        <p:cTn id="14" dur="1000" fill="hold"/>
                                        <p:tgtEl>
                                          <p:spTgt spid="28777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87776"/>
                                        </p:tgtEl>
                                        <p:attrNameLst>
                                          <p:attrName>style.visibility</p:attrName>
                                        </p:attrNameLst>
                                      </p:cBhvr>
                                      <p:to>
                                        <p:strVal val="visible"/>
                                      </p:to>
                                    </p:set>
                                    <p:animEffect transition="in" filter="fade">
                                      <p:cBhvr>
                                        <p:cTn id="19" dur="1000"/>
                                        <p:tgtEl>
                                          <p:spTgt spid="287776"/>
                                        </p:tgtEl>
                                      </p:cBhvr>
                                    </p:animEffect>
                                    <p:anim calcmode="lin" valueType="num">
                                      <p:cBhvr>
                                        <p:cTn id="20" dur="1000" fill="hold"/>
                                        <p:tgtEl>
                                          <p:spTgt spid="287776"/>
                                        </p:tgtEl>
                                        <p:attrNameLst>
                                          <p:attrName>ppt_x</p:attrName>
                                        </p:attrNameLst>
                                      </p:cBhvr>
                                      <p:tavLst>
                                        <p:tav tm="0">
                                          <p:val>
                                            <p:strVal val="#ppt_x"/>
                                          </p:val>
                                        </p:tav>
                                        <p:tav tm="100000">
                                          <p:val>
                                            <p:strVal val="#ppt_x"/>
                                          </p:val>
                                        </p:tav>
                                      </p:tavLst>
                                    </p:anim>
                                    <p:anim calcmode="lin" valueType="num">
                                      <p:cBhvr>
                                        <p:cTn id="21" dur="1000" fill="hold"/>
                                        <p:tgtEl>
                                          <p:spTgt spid="28777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87775"/>
                                        </p:tgtEl>
                                        <p:attrNameLst>
                                          <p:attrName>style.visibility</p:attrName>
                                        </p:attrNameLst>
                                      </p:cBhvr>
                                      <p:to>
                                        <p:strVal val="visible"/>
                                      </p:to>
                                    </p:set>
                                    <p:animEffect transition="in" filter="fade">
                                      <p:cBhvr>
                                        <p:cTn id="24" dur="1000"/>
                                        <p:tgtEl>
                                          <p:spTgt spid="287775"/>
                                        </p:tgtEl>
                                      </p:cBhvr>
                                    </p:animEffect>
                                    <p:anim calcmode="lin" valueType="num">
                                      <p:cBhvr>
                                        <p:cTn id="25" dur="1000" fill="hold"/>
                                        <p:tgtEl>
                                          <p:spTgt spid="287775"/>
                                        </p:tgtEl>
                                        <p:attrNameLst>
                                          <p:attrName>ppt_x</p:attrName>
                                        </p:attrNameLst>
                                      </p:cBhvr>
                                      <p:tavLst>
                                        <p:tav tm="0">
                                          <p:val>
                                            <p:strVal val="#ppt_x"/>
                                          </p:val>
                                        </p:tav>
                                        <p:tav tm="100000">
                                          <p:val>
                                            <p:strVal val="#ppt_x"/>
                                          </p:val>
                                        </p:tav>
                                      </p:tavLst>
                                    </p:anim>
                                    <p:anim calcmode="lin" valueType="num">
                                      <p:cBhvr>
                                        <p:cTn id="26" dur="1000" fill="hold"/>
                                        <p:tgtEl>
                                          <p:spTgt spid="287775"/>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8776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7777"/>
                                        </p:tgtEl>
                                        <p:attrNameLst>
                                          <p:attrName>style.visibility</p:attrName>
                                        </p:attrNameLst>
                                      </p:cBhvr>
                                      <p:to>
                                        <p:strVal val="visible"/>
                                      </p:to>
                                    </p:set>
                                    <p:animEffect transition="in" filter="fade">
                                      <p:cBhvr>
                                        <p:cTn id="39" dur="500"/>
                                        <p:tgtEl>
                                          <p:spTgt spid="2877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7778"/>
                                        </p:tgtEl>
                                        <p:attrNameLst>
                                          <p:attrName>style.visibility</p:attrName>
                                        </p:attrNameLst>
                                      </p:cBhvr>
                                      <p:to>
                                        <p:strVal val="visible"/>
                                      </p:to>
                                    </p:set>
                                    <p:animEffect transition="in" filter="fade">
                                      <p:cBhvr>
                                        <p:cTn id="42" dur="500"/>
                                        <p:tgtEl>
                                          <p:spTgt spid="287778"/>
                                        </p:tgtEl>
                                      </p:cBhvr>
                                    </p:animEffect>
                                  </p:childTnLst>
                                </p:cTn>
                              </p:par>
                              <p:par>
                                <p:cTn id="43" presetID="10" presetClass="entr" presetSubtype="0" fill="hold" nodeType="withEffect">
                                  <p:stCondLst>
                                    <p:cond delay="0"/>
                                  </p:stCondLst>
                                  <p:childTnLst>
                                    <p:set>
                                      <p:cBhvr>
                                        <p:cTn id="44" dur="1" fill="hold">
                                          <p:stCondLst>
                                            <p:cond delay="0"/>
                                          </p:stCondLst>
                                        </p:cTn>
                                        <p:tgtEl>
                                          <p:spTgt spid="287779"/>
                                        </p:tgtEl>
                                        <p:attrNameLst>
                                          <p:attrName>style.visibility</p:attrName>
                                        </p:attrNameLst>
                                      </p:cBhvr>
                                      <p:to>
                                        <p:strVal val="visible"/>
                                      </p:to>
                                    </p:set>
                                    <p:animEffect transition="in" filter="fade">
                                      <p:cBhvr>
                                        <p:cTn id="45" dur="500"/>
                                        <p:tgtEl>
                                          <p:spTgt spid="28777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7780"/>
                                        </p:tgtEl>
                                        <p:attrNameLst>
                                          <p:attrName>style.visibility</p:attrName>
                                        </p:attrNameLst>
                                      </p:cBhvr>
                                      <p:to>
                                        <p:strVal val="visible"/>
                                      </p:to>
                                    </p:set>
                                    <p:animEffect transition="in" filter="fade">
                                      <p:cBhvr>
                                        <p:cTn id="48" dur="500"/>
                                        <p:tgtEl>
                                          <p:spTgt spid="287780"/>
                                        </p:tgtEl>
                                      </p:cBhvr>
                                    </p:animEffect>
                                  </p:childTnLst>
                                </p:cTn>
                              </p:par>
                              <p:par>
                                <p:cTn id="49" presetID="10" presetClass="entr" presetSubtype="0" fill="hold" nodeType="withEffect">
                                  <p:stCondLst>
                                    <p:cond delay="0"/>
                                  </p:stCondLst>
                                  <p:childTnLst>
                                    <p:set>
                                      <p:cBhvr>
                                        <p:cTn id="50" dur="1" fill="hold">
                                          <p:stCondLst>
                                            <p:cond delay="0"/>
                                          </p:stCondLst>
                                        </p:cTn>
                                        <p:tgtEl>
                                          <p:spTgt spid="287781"/>
                                        </p:tgtEl>
                                        <p:attrNameLst>
                                          <p:attrName>style.visibility</p:attrName>
                                        </p:attrNameLst>
                                      </p:cBhvr>
                                      <p:to>
                                        <p:strVal val="visible"/>
                                      </p:to>
                                    </p:set>
                                    <p:animEffect transition="in" filter="fade">
                                      <p:cBhvr>
                                        <p:cTn id="51" dur="500"/>
                                        <p:tgtEl>
                                          <p:spTgt spid="2877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7782"/>
                                        </p:tgtEl>
                                        <p:attrNameLst>
                                          <p:attrName>style.visibility</p:attrName>
                                        </p:attrNameLst>
                                      </p:cBhvr>
                                      <p:to>
                                        <p:strVal val="visible"/>
                                      </p:to>
                                    </p:set>
                                    <p:animEffect transition="in" filter="fade">
                                      <p:cBhvr>
                                        <p:cTn id="54" dur="500"/>
                                        <p:tgtEl>
                                          <p:spTgt spid="287782"/>
                                        </p:tgtEl>
                                      </p:cBhvr>
                                    </p:animEffect>
                                  </p:childTnLst>
                                </p:cTn>
                              </p:par>
                              <p:par>
                                <p:cTn id="55" presetID="10" presetClass="entr" presetSubtype="0" fill="hold" nodeType="withEffect">
                                  <p:stCondLst>
                                    <p:cond delay="0"/>
                                  </p:stCondLst>
                                  <p:childTnLst>
                                    <p:set>
                                      <p:cBhvr>
                                        <p:cTn id="56" dur="1" fill="hold">
                                          <p:stCondLst>
                                            <p:cond delay="0"/>
                                          </p:stCondLst>
                                        </p:cTn>
                                        <p:tgtEl>
                                          <p:spTgt spid="287783"/>
                                        </p:tgtEl>
                                        <p:attrNameLst>
                                          <p:attrName>style.visibility</p:attrName>
                                        </p:attrNameLst>
                                      </p:cBhvr>
                                      <p:to>
                                        <p:strVal val="visible"/>
                                      </p:to>
                                    </p:set>
                                    <p:animEffect transition="in" filter="fade">
                                      <p:cBhvr>
                                        <p:cTn id="57" dur="500"/>
                                        <p:tgtEl>
                                          <p:spTgt spid="28778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7784"/>
                                        </p:tgtEl>
                                        <p:attrNameLst>
                                          <p:attrName>style.visibility</p:attrName>
                                        </p:attrNameLst>
                                      </p:cBhvr>
                                      <p:to>
                                        <p:strVal val="visible"/>
                                      </p:to>
                                    </p:set>
                                    <p:animEffect transition="in" filter="fade">
                                      <p:cBhvr>
                                        <p:cTn id="60" dur="500"/>
                                        <p:tgtEl>
                                          <p:spTgt spid="287784"/>
                                        </p:tgtEl>
                                      </p:cBhvr>
                                    </p:animEffect>
                                  </p:childTnLst>
                                </p:cTn>
                              </p:par>
                              <p:par>
                                <p:cTn id="61" presetID="10" presetClass="entr" presetSubtype="0" fill="hold" nodeType="withEffect">
                                  <p:stCondLst>
                                    <p:cond delay="0"/>
                                  </p:stCondLst>
                                  <p:childTnLst>
                                    <p:set>
                                      <p:cBhvr>
                                        <p:cTn id="62" dur="1" fill="hold">
                                          <p:stCondLst>
                                            <p:cond delay="0"/>
                                          </p:stCondLst>
                                        </p:cTn>
                                        <p:tgtEl>
                                          <p:spTgt spid="287785"/>
                                        </p:tgtEl>
                                        <p:attrNameLst>
                                          <p:attrName>style.visibility</p:attrName>
                                        </p:attrNameLst>
                                      </p:cBhvr>
                                      <p:to>
                                        <p:strVal val="visible"/>
                                      </p:to>
                                    </p:set>
                                    <p:animEffect transition="in" filter="fade">
                                      <p:cBhvr>
                                        <p:cTn id="63" dur="500"/>
                                        <p:tgtEl>
                                          <p:spTgt spid="2877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7786"/>
                                        </p:tgtEl>
                                        <p:attrNameLst>
                                          <p:attrName>style.visibility</p:attrName>
                                        </p:attrNameLst>
                                      </p:cBhvr>
                                      <p:to>
                                        <p:strVal val="visible"/>
                                      </p:to>
                                    </p:set>
                                    <p:animEffect transition="in" filter="fade">
                                      <p:cBhvr>
                                        <p:cTn id="66" dur="500"/>
                                        <p:tgtEl>
                                          <p:spTgt spid="287786"/>
                                        </p:tgtEl>
                                      </p:cBhvr>
                                    </p:animEffect>
                                  </p:childTnLst>
                                </p:cTn>
                              </p:par>
                              <p:par>
                                <p:cTn id="67" presetID="10" presetClass="entr" presetSubtype="0" fill="hold" nodeType="withEffect">
                                  <p:stCondLst>
                                    <p:cond delay="0"/>
                                  </p:stCondLst>
                                  <p:childTnLst>
                                    <p:set>
                                      <p:cBhvr>
                                        <p:cTn id="68" dur="1" fill="hold">
                                          <p:stCondLst>
                                            <p:cond delay="0"/>
                                          </p:stCondLst>
                                        </p:cTn>
                                        <p:tgtEl>
                                          <p:spTgt spid="287787"/>
                                        </p:tgtEl>
                                        <p:attrNameLst>
                                          <p:attrName>style.visibility</p:attrName>
                                        </p:attrNameLst>
                                      </p:cBhvr>
                                      <p:to>
                                        <p:strVal val="visible"/>
                                      </p:to>
                                    </p:set>
                                    <p:animEffect transition="in" filter="fade">
                                      <p:cBhvr>
                                        <p:cTn id="69" dur="500"/>
                                        <p:tgtEl>
                                          <p:spTgt spid="28778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7788"/>
                                        </p:tgtEl>
                                        <p:attrNameLst>
                                          <p:attrName>style.visibility</p:attrName>
                                        </p:attrNameLst>
                                      </p:cBhvr>
                                      <p:to>
                                        <p:strVal val="visible"/>
                                      </p:to>
                                    </p:set>
                                    <p:animEffect transition="in" filter="fade">
                                      <p:cBhvr>
                                        <p:cTn id="72" dur="500"/>
                                        <p:tgtEl>
                                          <p:spTgt spid="287788"/>
                                        </p:tgtEl>
                                      </p:cBhvr>
                                    </p:animEffect>
                                  </p:childTnLst>
                                </p:cTn>
                              </p:par>
                              <p:par>
                                <p:cTn id="73" presetID="10" presetClass="entr" presetSubtype="0" fill="hold" nodeType="withEffect">
                                  <p:stCondLst>
                                    <p:cond delay="0"/>
                                  </p:stCondLst>
                                  <p:childTnLst>
                                    <p:set>
                                      <p:cBhvr>
                                        <p:cTn id="74" dur="1" fill="hold">
                                          <p:stCondLst>
                                            <p:cond delay="0"/>
                                          </p:stCondLst>
                                        </p:cTn>
                                        <p:tgtEl>
                                          <p:spTgt spid="287789"/>
                                        </p:tgtEl>
                                        <p:attrNameLst>
                                          <p:attrName>style.visibility</p:attrName>
                                        </p:attrNameLst>
                                      </p:cBhvr>
                                      <p:to>
                                        <p:strVal val="visible"/>
                                      </p:to>
                                    </p:set>
                                    <p:animEffect transition="in" filter="fade">
                                      <p:cBhvr>
                                        <p:cTn id="75" dur="500"/>
                                        <p:tgtEl>
                                          <p:spTgt spid="28778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7790"/>
                                        </p:tgtEl>
                                        <p:attrNameLst>
                                          <p:attrName>style.visibility</p:attrName>
                                        </p:attrNameLst>
                                      </p:cBhvr>
                                      <p:to>
                                        <p:strVal val="visible"/>
                                      </p:to>
                                    </p:set>
                                    <p:animEffect transition="in" filter="fade">
                                      <p:cBhvr>
                                        <p:cTn id="78" dur="500"/>
                                        <p:tgtEl>
                                          <p:spTgt spid="287790"/>
                                        </p:tgtEl>
                                      </p:cBhvr>
                                    </p:animEffect>
                                  </p:childTnLst>
                                </p:cTn>
                              </p:par>
                              <p:par>
                                <p:cTn id="79" presetID="10" presetClass="entr" presetSubtype="0" fill="hold" nodeType="withEffect">
                                  <p:stCondLst>
                                    <p:cond delay="0"/>
                                  </p:stCondLst>
                                  <p:childTnLst>
                                    <p:set>
                                      <p:cBhvr>
                                        <p:cTn id="80" dur="1" fill="hold">
                                          <p:stCondLst>
                                            <p:cond delay="0"/>
                                          </p:stCondLst>
                                        </p:cTn>
                                        <p:tgtEl>
                                          <p:spTgt spid="287791"/>
                                        </p:tgtEl>
                                        <p:attrNameLst>
                                          <p:attrName>style.visibility</p:attrName>
                                        </p:attrNameLst>
                                      </p:cBhvr>
                                      <p:to>
                                        <p:strVal val="visible"/>
                                      </p:to>
                                    </p:set>
                                    <p:animEffect transition="in" filter="fade">
                                      <p:cBhvr>
                                        <p:cTn id="81" dur="500"/>
                                        <p:tgtEl>
                                          <p:spTgt spid="28779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7792"/>
                                        </p:tgtEl>
                                        <p:attrNameLst>
                                          <p:attrName>style.visibility</p:attrName>
                                        </p:attrNameLst>
                                      </p:cBhvr>
                                      <p:to>
                                        <p:strVal val="visible"/>
                                      </p:to>
                                    </p:set>
                                    <p:animEffect transition="in" filter="fade">
                                      <p:cBhvr>
                                        <p:cTn id="84" dur="500"/>
                                        <p:tgtEl>
                                          <p:spTgt spid="287792"/>
                                        </p:tgtEl>
                                      </p:cBhvr>
                                    </p:animEffect>
                                  </p:childTnLst>
                                </p:cTn>
                              </p:par>
                              <p:par>
                                <p:cTn id="85" presetID="10" presetClass="entr" presetSubtype="0" fill="hold" nodeType="withEffect">
                                  <p:stCondLst>
                                    <p:cond delay="0"/>
                                  </p:stCondLst>
                                  <p:childTnLst>
                                    <p:set>
                                      <p:cBhvr>
                                        <p:cTn id="86" dur="1" fill="hold">
                                          <p:stCondLst>
                                            <p:cond delay="0"/>
                                          </p:stCondLst>
                                        </p:cTn>
                                        <p:tgtEl>
                                          <p:spTgt spid="287793"/>
                                        </p:tgtEl>
                                        <p:attrNameLst>
                                          <p:attrName>style.visibility</p:attrName>
                                        </p:attrNameLst>
                                      </p:cBhvr>
                                      <p:to>
                                        <p:strVal val="visible"/>
                                      </p:to>
                                    </p:set>
                                    <p:animEffect transition="in" filter="fade">
                                      <p:cBhvr>
                                        <p:cTn id="87" dur="500"/>
                                        <p:tgtEl>
                                          <p:spTgt spid="2877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7794"/>
                                        </p:tgtEl>
                                        <p:attrNameLst>
                                          <p:attrName>style.visibility</p:attrName>
                                        </p:attrNameLst>
                                      </p:cBhvr>
                                      <p:to>
                                        <p:strVal val="visible"/>
                                      </p:to>
                                    </p:set>
                                    <p:animEffect transition="in" filter="fade">
                                      <p:cBhvr>
                                        <p:cTn id="90" dur="500"/>
                                        <p:tgtEl>
                                          <p:spTgt spid="287794"/>
                                        </p:tgtEl>
                                      </p:cBhvr>
                                    </p:animEffect>
                                  </p:childTnLst>
                                </p:cTn>
                              </p:par>
                              <p:par>
                                <p:cTn id="91" presetID="10" presetClass="entr" presetSubtype="0" fill="hold" nodeType="withEffect">
                                  <p:stCondLst>
                                    <p:cond delay="0"/>
                                  </p:stCondLst>
                                  <p:childTnLst>
                                    <p:set>
                                      <p:cBhvr>
                                        <p:cTn id="92" dur="1" fill="hold">
                                          <p:stCondLst>
                                            <p:cond delay="0"/>
                                          </p:stCondLst>
                                        </p:cTn>
                                        <p:tgtEl>
                                          <p:spTgt spid="287795"/>
                                        </p:tgtEl>
                                        <p:attrNameLst>
                                          <p:attrName>style.visibility</p:attrName>
                                        </p:attrNameLst>
                                      </p:cBhvr>
                                      <p:to>
                                        <p:strVal val="visible"/>
                                      </p:to>
                                    </p:set>
                                    <p:animEffect transition="in" filter="fade">
                                      <p:cBhvr>
                                        <p:cTn id="93" dur="500"/>
                                        <p:tgtEl>
                                          <p:spTgt spid="287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63" grpId="0" animBg="1"/>
      <p:bldP spid="287773" grpId="0" animBg="1"/>
      <p:bldP spid="287775" grpId="0" animBg="1"/>
      <p:bldP spid="287777" grpId="0" animBg="1"/>
      <p:bldP spid="287778" grpId="0" animBg="1"/>
      <p:bldP spid="287780" grpId="0" animBg="1"/>
      <p:bldP spid="287782" grpId="0" animBg="1"/>
      <p:bldP spid="287784" grpId="0" animBg="1"/>
      <p:bldP spid="287786" grpId="0" animBg="1"/>
      <p:bldP spid="287788" grpId="0" animBg="1"/>
      <p:bldP spid="287790" grpId="0" animBg="1"/>
      <p:bldP spid="287792" grpId="0" animBg="1"/>
      <p:bldP spid="287794" grpId="0" animBg="1"/>
      <p:bldP spid="4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12"/>
          <p:cNvSpPr>
            <a:spLocks noChangeArrowheads="1"/>
          </p:cNvSpPr>
          <p:nvPr/>
        </p:nvSpPr>
        <p:spPr bwMode="auto">
          <a:xfrm>
            <a:off x="1475656" y="155733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Jan</a:t>
            </a:r>
          </a:p>
        </p:txBody>
      </p:sp>
      <p:sp>
        <p:nvSpPr>
          <p:cNvPr id="288772" name="Oval 4"/>
          <p:cNvSpPr>
            <a:spLocks noChangeArrowheads="1"/>
          </p:cNvSpPr>
          <p:nvPr/>
        </p:nvSpPr>
        <p:spPr bwMode="auto">
          <a:xfrm>
            <a:off x="2484438" y="508476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Nov</a:t>
            </a:r>
          </a:p>
        </p:txBody>
      </p:sp>
      <p:cxnSp>
        <p:nvCxnSpPr>
          <p:cNvPr id="288773" name="AutoShape 5"/>
          <p:cNvCxnSpPr>
            <a:cxnSpLocks noChangeShapeType="1"/>
            <a:stCxn id="288783" idx="5"/>
            <a:endCxn id="288772" idx="0"/>
          </p:cNvCxnSpPr>
          <p:nvPr/>
        </p:nvCxnSpPr>
        <p:spPr bwMode="auto">
          <a:xfrm>
            <a:off x="2626641" y="4614191"/>
            <a:ext cx="109416" cy="47057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76" name="Oval 8"/>
          <p:cNvSpPr>
            <a:spLocks noChangeArrowheads="1"/>
          </p:cNvSpPr>
          <p:nvPr/>
        </p:nvSpPr>
        <p:spPr bwMode="auto">
          <a:xfrm>
            <a:off x="1476375" y="1557338"/>
            <a:ext cx="503238" cy="503237"/>
          </a:xfrm>
          <a:prstGeom prst="ellipse">
            <a:avLst/>
          </a:prstGeom>
          <a:solidFill>
            <a:srgbClr val="FF0000"/>
          </a:solidFill>
          <a:ln w="38100">
            <a:solidFill>
              <a:srgbClr val="FFFF00"/>
            </a:solidFill>
            <a:round/>
          </a:ln>
          <a:effectLst/>
        </p:spPr>
        <p:txBody>
          <a:bodyPr wrap="none" anchor="ctr"/>
          <a:lstStyle/>
          <a:p>
            <a:pPr algn="ctr"/>
            <a:r>
              <a:rPr lang="en-US" altLang="zh-CN" b="1" dirty="0">
                <a:solidFill>
                  <a:srgbClr val="FFFF00"/>
                </a:solidFill>
              </a:rPr>
              <a:t>Jan</a:t>
            </a:r>
          </a:p>
        </p:txBody>
      </p:sp>
      <p:sp>
        <p:nvSpPr>
          <p:cNvPr id="288777" name="Oval 9"/>
          <p:cNvSpPr>
            <a:spLocks noChangeArrowheads="1"/>
          </p:cNvSpPr>
          <p:nvPr/>
        </p:nvSpPr>
        <p:spPr bwMode="auto">
          <a:xfrm>
            <a:off x="111601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8778" name="AutoShape 10"/>
          <p:cNvCxnSpPr>
            <a:cxnSpLocks noChangeShapeType="1"/>
            <a:stCxn id="288789" idx="5"/>
            <a:endCxn id="288777" idx="0"/>
          </p:cNvCxnSpPr>
          <p:nvPr/>
        </p:nvCxnSpPr>
        <p:spPr bwMode="auto">
          <a:xfrm>
            <a:off x="1258216" y="2815553"/>
            <a:ext cx="109416"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79" name="Oval 11"/>
          <p:cNvSpPr>
            <a:spLocks noChangeArrowheads="1"/>
          </p:cNvSpPr>
          <p:nvPr/>
        </p:nvSpPr>
        <p:spPr bwMode="auto">
          <a:xfrm>
            <a:off x="2124075"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Mar</a:t>
            </a:r>
          </a:p>
        </p:txBody>
      </p:sp>
      <p:cxnSp>
        <p:nvCxnSpPr>
          <p:cNvPr id="288780" name="AutoShape 12"/>
          <p:cNvCxnSpPr>
            <a:cxnSpLocks noChangeShapeType="1"/>
            <a:stCxn id="288776" idx="5"/>
            <a:endCxn id="288779" idx="0"/>
          </p:cNvCxnSpPr>
          <p:nvPr/>
        </p:nvCxnSpPr>
        <p:spPr bwMode="auto">
          <a:xfrm>
            <a:off x="1905916" y="1986878"/>
            <a:ext cx="4697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81" name="Oval 13"/>
          <p:cNvSpPr>
            <a:spLocks noChangeArrowheads="1"/>
          </p:cNvSpPr>
          <p:nvPr/>
        </p:nvSpPr>
        <p:spPr bwMode="auto">
          <a:xfrm>
            <a:off x="46831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Apr</a:t>
            </a:r>
          </a:p>
        </p:txBody>
      </p:sp>
      <p:cxnSp>
        <p:nvCxnSpPr>
          <p:cNvPr id="288782" name="AutoShape 14"/>
          <p:cNvCxnSpPr>
            <a:cxnSpLocks noChangeShapeType="1"/>
            <a:stCxn id="288789" idx="3"/>
            <a:endCxn id="288781" idx="0"/>
          </p:cNvCxnSpPr>
          <p:nvPr/>
        </p:nvCxnSpPr>
        <p:spPr bwMode="auto">
          <a:xfrm flipH="1">
            <a:off x="719932" y="2815553"/>
            <a:ext cx="182440"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83" name="Oval 15"/>
          <p:cNvSpPr>
            <a:spLocks noChangeArrowheads="1"/>
          </p:cNvSpPr>
          <p:nvPr/>
        </p:nvSpPr>
        <p:spPr bwMode="auto">
          <a:xfrm>
            <a:off x="219710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8784" name="AutoShape 16"/>
          <p:cNvCxnSpPr>
            <a:cxnSpLocks noChangeShapeType="1"/>
            <a:stCxn id="288793" idx="3"/>
            <a:endCxn id="288783" idx="0"/>
          </p:cNvCxnSpPr>
          <p:nvPr/>
        </p:nvCxnSpPr>
        <p:spPr bwMode="auto">
          <a:xfrm flipH="1">
            <a:off x="2448719" y="3679153"/>
            <a:ext cx="253878"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85" name="Oval 17"/>
          <p:cNvSpPr>
            <a:spLocks noChangeArrowheads="1"/>
          </p:cNvSpPr>
          <p:nvPr/>
        </p:nvSpPr>
        <p:spPr bwMode="auto">
          <a:xfrm>
            <a:off x="176530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8786" name="AutoShape 18"/>
          <p:cNvCxnSpPr>
            <a:cxnSpLocks noChangeShapeType="1"/>
            <a:stCxn id="288779" idx="3"/>
            <a:endCxn id="288785" idx="0"/>
          </p:cNvCxnSpPr>
          <p:nvPr/>
        </p:nvCxnSpPr>
        <p:spPr bwMode="auto">
          <a:xfrm flipH="1">
            <a:off x="2016919" y="2815553"/>
            <a:ext cx="180853"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87" name="Oval 19"/>
          <p:cNvSpPr>
            <a:spLocks noChangeArrowheads="1"/>
          </p:cNvSpPr>
          <p:nvPr/>
        </p:nvSpPr>
        <p:spPr bwMode="auto">
          <a:xfrm>
            <a:off x="140176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8788" name="AutoShape 20"/>
          <p:cNvCxnSpPr>
            <a:cxnSpLocks noChangeShapeType="1"/>
            <a:stCxn id="288785" idx="3"/>
            <a:endCxn id="288787" idx="0"/>
          </p:cNvCxnSpPr>
          <p:nvPr/>
        </p:nvCxnSpPr>
        <p:spPr bwMode="auto">
          <a:xfrm flipH="1">
            <a:off x="1653382" y="3679153"/>
            <a:ext cx="185615"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89" name="Oval 21"/>
          <p:cNvSpPr>
            <a:spLocks noChangeArrowheads="1"/>
          </p:cNvSpPr>
          <p:nvPr/>
        </p:nvSpPr>
        <p:spPr bwMode="auto">
          <a:xfrm>
            <a:off x="828675"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Aug</a:t>
            </a:r>
          </a:p>
        </p:txBody>
      </p:sp>
      <p:cxnSp>
        <p:nvCxnSpPr>
          <p:cNvPr id="288790" name="AutoShape 22"/>
          <p:cNvCxnSpPr>
            <a:cxnSpLocks noChangeShapeType="1"/>
            <a:stCxn id="288776" idx="3"/>
            <a:endCxn id="288789" idx="0"/>
          </p:cNvCxnSpPr>
          <p:nvPr/>
        </p:nvCxnSpPr>
        <p:spPr bwMode="auto">
          <a:xfrm flipH="1">
            <a:off x="1080294" y="1986878"/>
            <a:ext cx="4697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1" name="Oval 23"/>
          <p:cNvSpPr>
            <a:spLocks noChangeArrowheads="1"/>
          </p:cNvSpPr>
          <p:nvPr/>
        </p:nvSpPr>
        <p:spPr bwMode="auto">
          <a:xfrm>
            <a:off x="298926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Sep</a:t>
            </a:r>
          </a:p>
        </p:txBody>
      </p:sp>
      <p:cxnSp>
        <p:nvCxnSpPr>
          <p:cNvPr id="288792" name="AutoShape 24"/>
          <p:cNvCxnSpPr>
            <a:cxnSpLocks noChangeShapeType="1"/>
            <a:stCxn id="288793" idx="5"/>
            <a:endCxn id="288791" idx="0"/>
          </p:cNvCxnSpPr>
          <p:nvPr/>
        </p:nvCxnSpPr>
        <p:spPr bwMode="auto">
          <a:xfrm>
            <a:off x="3058441" y="3679153"/>
            <a:ext cx="182441"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3" name="Oval 25"/>
          <p:cNvSpPr>
            <a:spLocks noChangeArrowheads="1"/>
          </p:cNvSpPr>
          <p:nvPr/>
        </p:nvSpPr>
        <p:spPr bwMode="auto">
          <a:xfrm>
            <a:off x="262890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Oct</a:t>
            </a:r>
          </a:p>
        </p:txBody>
      </p:sp>
      <p:cxnSp>
        <p:nvCxnSpPr>
          <p:cNvPr id="288794" name="AutoShape 26"/>
          <p:cNvCxnSpPr>
            <a:cxnSpLocks noChangeShapeType="1"/>
            <a:stCxn id="288779" idx="5"/>
            <a:endCxn id="288793" idx="0"/>
          </p:cNvCxnSpPr>
          <p:nvPr/>
        </p:nvCxnSpPr>
        <p:spPr bwMode="auto">
          <a:xfrm>
            <a:off x="2553616" y="2815553"/>
            <a:ext cx="326903"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7" name="Oval 29"/>
          <p:cNvSpPr>
            <a:spLocks noChangeArrowheads="1"/>
          </p:cNvSpPr>
          <p:nvPr/>
        </p:nvSpPr>
        <p:spPr bwMode="auto">
          <a:xfrm>
            <a:off x="7524378"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Nov</a:t>
            </a:r>
          </a:p>
        </p:txBody>
      </p:sp>
      <p:cxnSp>
        <p:nvCxnSpPr>
          <p:cNvPr id="288798" name="AutoShape 30"/>
          <p:cNvCxnSpPr>
            <a:cxnSpLocks noChangeShapeType="1"/>
            <a:stCxn id="288806" idx="5"/>
            <a:endCxn id="288797" idx="0"/>
          </p:cNvCxnSpPr>
          <p:nvPr/>
        </p:nvCxnSpPr>
        <p:spPr bwMode="auto">
          <a:xfrm>
            <a:off x="7666581" y="3679153"/>
            <a:ext cx="109416"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9" name="Oval 31"/>
          <p:cNvSpPr>
            <a:spLocks noChangeArrowheads="1"/>
          </p:cNvSpPr>
          <p:nvPr/>
        </p:nvSpPr>
        <p:spPr bwMode="auto">
          <a:xfrm>
            <a:off x="5724153" y="23860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sp>
        <p:nvSpPr>
          <p:cNvPr id="288800" name="Oval 32"/>
          <p:cNvSpPr>
            <a:spLocks noChangeArrowheads="1"/>
          </p:cNvSpPr>
          <p:nvPr/>
        </p:nvSpPr>
        <p:spPr bwMode="auto">
          <a:xfrm>
            <a:off x="536379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8801" name="AutoShape 33"/>
          <p:cNvCxnSpPr>
            <a:cxnSpLocks noChangeShapeType="1"/>
            <a:stCxn id="288812" idx="5"/>
            <a:endCxn id="288800" idx="0"/>
          </p:cNvCxnSpPr>
          <p:nvPr/>
        </p:nvCxnSpPr>
        <p:spPr bwMode="auto">
          <a:xfrm>
            <a:off x="5505993" y="3679153"/>
            <a:ext cx="109416"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2" name="Oval 34"/>
          <p:cNvSpPr>
            <a:spLocks noChangeArrowheads="1"/>
          </p:cNvSpPr>
          <p:nvPr/>
        </p:nvSpPr>
        <p:spPr bwMode="auto">
          <a:xfrm>
            <a:off x="6589340" y="1557337"/>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8803" name="AutoShape 35"/>
          <p:cNvCxnSpPr>
            <a:cxnSpLocks noChangeShapeType="1"/>
            <a:stCxn id="288799" idx="0"/>
            <a:endCxn id="288802" idx="3"/>
          </p:cNvCxnSpPr>
          <p:nvPr/>
        </p:nvCxnSpPr>
        <p:spPr bwMode="auto">
          <a:xfrm flipV="1">
            <a:off x="5975772" y="1986878"/>
            <a:ext cx="687265"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4" name="Oval 36"/>
          <p:cNvSpPr>
            <a:spLocks noChangeArrowheads="1"/>
          </p:cNvSpPr>
          <p:nvPr/>
        </p:nvSpPr>
        <p:spPr bwMode="auto">
          <a:xfrm>
            <a:off x="471609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8805" name="AutoShape 37"/>
          <p:cNvCxnSpPr>
            <a:cxnSpLocks noChangeShapeType="1"/>
            <a:stCxn id="288812" idx="3"/>
            <a:endCxn id="288804" idx="0"/>
          </p:cNvCxnSpPr>
          <p:nvPr/>
        </p:nvCxnSpPr>
        <p:spPr bwMode="auto">
          <a:xfrm flipH="1">
            <a:off x="4967709" y="3679153"/>
            <a:ext cx="182441"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6" name="Oval 38"/>
          <p:cNvSpPr>
            <a:spLocks noChangeArrowheads="1"/>
          </p:cNvSpPr>
          <p:nvPr/>
        </p:nvSpPr>
        <p:spPr bwMode="auto">
          <a:xfrm>
            <a:off x="723704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8807" name="AutoShape 39"/>
          <p:cNvCxnSpPr>
            <a:cxnSpLocks noChangeShapeType="1"/>
            <a:stCxn id="288816" idx="3"/>
            <a:endCxn id="288806" idx="0"/>
          </p:cNvCxnSpPr>
          <p:nvPr/>
        </p:nvCxnSpPr>
        <p:spPr bwMode="auto">
          <a:xfrm flipH="1">
            <a:off x="7488659" y="2815553"/>
            <a:ext cx="253878"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8" name="Oval 40"/>
          <p:cNvSpPr>
            <a:spLocks noChangeArrowheads="1"/>
          </p:cNvSpPr>
          <p:nvPr/>
        </p:nvSpPr>
        <p:spPr bwMode="auto">
          <a:xfrm>
            <a:off x="637344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8809" name="AutoShape 41"/>
          <p:cNvCxnSpPr>
            <a:cxnSpLocks noChangeShapeType="1"/>
            <a:stCxn id="288799" idx="5"/>
            <a:endCxn id="288808" idx="0"/>
          </p:cNvCxnSpPr>
          <p:nvPr/>
        </p:nvCxnSpPr>
        <p:spPr bwMode="auto">
          <a:xfrm>
            <a:off x="6153693" y="2815553"/>
            <a:ext cx="471366"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0" name="Oval 42"/>
          <p:cNvSpPr>
            <a:spLocks noChangeArrowheads="1"/>
          </p:cNvSpPr>
          <p:nvPr/>
        </p:nvSpPr>
        <p:spPr bwMode="auto">
          <a:xfrm>
            <a:off x="600990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8811" name="AutoShape 43"/>
          <p:cNvCxnSpPr>
            <a:cxnSpLocks noChangeShapeType="1"/>
            <a:stCxn id="288808" idx="3"/>
            <a:endCxn id="288810" idx="0"/>
          </p:cNvCxnSpPr>
          <p:nvPr/>
        </p:nvCxnSpPr>
        <p:spPr bwMode="auto">
          <a:xfrm flipH="1">
            <a:off x="6261522" y="3679153"/>
            <a:ext cx="185615" cy="5054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2" name="Oval 44"/>
          <p:cNvSpPr>
            <a:spLocks noChangeArrowheads="1"/>
          </p:cNvSpPr>
          <p:nvPr/>
        </p:nvSpPr>
        <p:spPr bwMode="auto">
          <a:xfrm>
            <a:off x="507645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288813" name="AutoShape 45"/>
          <p:cNvCxnSpPr>
            <a:cxnSpLocks noChangeShapeType="1"/>
            <a:stCxn id="288799" idx="3"/>
            <a:endCxn id="288812" idx="0"/>
          </p:cNvCxnSpPr>
          <p:nvPr/>
        </p:nvCxnSpPr>
        <p:spPr bwMode="auto">
          <a:xfrm flipH="1">
            <a:off x="5328072" y="2815553"/>
            <a:ext cx="469778"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4" name="Oval 46"/>
          <p:cNvSpPr>
            <a:spLocks noChangeArrowheads="1"/>
          </p:cNvSpPr>
          <p:nvPr/>
        </p:nvSpPr>
        <p:spPr bwMode="auto">
          <a:xfrm>
            <a:off x="8029203" y="32496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Sep</a:t>
            </a:r>
          </a:p>
        </p:txBody>
      </p:sp>
      <p:cxnSp>
        <p:nvCxnSpPr>
          <p:cNvPr id="288815" name="AutoShape 47"/>
          <p:cNvCxnSpPr>
            <a:cxnSpLocks noChangeShapeType="1"/>
            <a:stCxn id="288816" idx="5"/>
            <a:endCxn id="288814" idx="0"/>
          </p:cNvCxnSpPr>
          <p:nvPr/>
        </p:nvCxnSpPr>
        <p:spPr bwMode="auto">
          <a:xfrm>
            <a:off x="8098381" y="2815553"/>
            <a:ext cx="182441" cy="4340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6" name="Oval 48"/>
          <p:cNvSpPr>
            <a:spLocks noChangeArrowheads="1"/>
          </p:cNvSpPr>
          <p:nvPr/>
        </p:nvSpPr>
        <p:spPr bwMode="auto">
          <a:xfrm>
            <a:off x="7668840"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Oct</a:t>
            </a:r>
          </a:p>
        </p:txBody>
      </p:sp>
      <p:cxnSp>
        <p:nvCxnSpPr>
          <p:cNvPr id="288817" name="AutoShape 49"/>
          <p:cNvCxnSpPr>
            <a:cxnSpLocks noChangeShapeType="1"/>
            <a:stCxn id="288802" idx="5"/>
            <a:endCxn id="288816" idx="0"/>
          </p:cNvCxnSpPr>
          <p:nvPr/>
        </p:nvCxnSpPr>
        <p:spPr bwMode="auto">
          <a:xfrm>
            <a:off x="7018881" y="1986878"/>
            <a:ext cx="901578"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9" name="Rectangle 51"/>
          <p:cNvSpPr>
            <a:spLocks noChangeArrowheads="1"/>
          </p:cNvSpPr>
          <p:nvPr/>
        </p:nvSpPr>
        <p:spPr bwMode="auto">
          <a:xfrm>
            <a:off x="492125" y="830263"/>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rPr>
              <a:t>{‘Jan’, ‘Feb’, ‘Mar’, ‘Apr’, ‘May’, ‘Jun’, ‘Jul’, ‘Aug’, ‘Sep’, ‘Oct’, ‘Nov’, ‘Dec’}</a:t>
            </a:r>
          </a:p>
        </p:txBody>
      </p:sp>
      <p:sp>
        <p:nvSpPr>
          <p:cNvPr id="48" name="右箭头 47"/>
          <p:cNvSpPr/>
          <p:nvPr/>
        </p:nvSpPr>
        <p:spPr>
          <a:xfrm>
            <a:off x="3851920" y="2420888"/>
            <a:ext cx="864096" cy="466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Left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88773"/>
                                        </p:tgtEl>
                                        <p:attrNameLst>
                                          <p:attrName>style.visibility</p:attrName>
                                        </p:attrNameLst>
                                      </p:cBhvr>
                                      <p:to>
                                        <p:strVal val="visible"/>
                                      </p:to>
                                    </p:set>
                                    <p:animEffect transition="in" filter="fade">
                                      <p:cBhvr>
                                        <p:cTn id="7" dur="1000"/>
                                        <p:tgtEl>
                                          <p:spTgt spid="288773"/>
                                        </p:tgtEl>
                                      </p:cBhvr>
                                    </p:animEffect>
                                    <p:anim calcmode="lin" valueType="num">
                                      <p:cBhvr>
                                        <p:cTn id="8" dur="1000" fill="hold"/>
                                        <p:tgtEl>
                                          <p:spTgt spid="288773"/>
                                        </p:tgtEl>
                                        <p:attrNameLst>
                                          <p:attrName>ppt_x</p:attrName>
                                        </p:attrNameLst>
                                      </p:cBhvr>
                                      <p:tavLst>
                                        <p:tav tm="0">
                                          <p:val>
                                            <p:strVal val="#ppt_x"/>
                                          </p:val>
                                        </p:tav>
                                        <p:tav tm="100000">
                                          <p:val>
                                            <p:strVal val="#ppt_x"/>
                                          </p:val>
                                        </p:tav>
                                      </p:tavLst>
                                    </p:anim>
                                    <p:anim calcmode="lin" valueType="num">
                                      <p:cBhvr>
                                        <p:cTn id="9" dur="1000" fill="hold"/>
                                        <p:tgtEl>
                                          <p:spTgt spid="28877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8772"/>
                                        </p:tgtEl>
                                        <p:attrNameLst>
                                          <p:attrName>style.visibility</p:attrName>
                                        </p:attrNameLst>
                                      </p:cBhvr>
                                      <p:to>
                                        <p:strVal val="visible"/>
                                      </p:to>
                                    </p:set>
                                    <p:animEffect transition="in" filter="fade">
                                      <p:cBhvr>
                                        <p:cTn id="12" dur="1000"/>
                                        <p:tgtEl>
                                          <p:spTgt spid="288772"/>
                                        </p:tgtEl>
                                      </p:cBhvr>
                                    </p:animEffect>
                                    <p:anim calcmode="lin" valueType="num">
                                      <p:cBhvr>
                                        <p:cTn id="13" dur="1000" fill="hold"/>
                                        <p:tgtEl>
                                          <p:spTgt spid="288772"/>
                                        </p:tgtEl>
                                        <p:attrNameLst>
                                          <p:attrName>ppt_x</p:attrName>
                                        </p:attrNameLst>
                                      </p:cBhvr>
                                      <p:tavLst>
                                        <p:tav tm="0">
                                          <p:val>
                                            <p:strVal val="#ppt_x"/>
                                          </p:val>
                                        </p:tav>
                                        <p:tav tm="100000">
                                          <p:val>
                                            <p:strVal val="#ppt_x"/>
                                          </p:val>
                                        </p:tav>
                                      </p:tavLst>
                                    </p:anim>
                                    <p:anim calcmode="lin" valueType="num">
                                      <p:cBhvr>
                                        <p:cTn id="14" dur="1000" fill="hold"/>
                                        <p:tgtEl>
                                          <p:spTgt spid="28877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887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8797"/>
                                        </p:tgtEl>
                                        <p:attrNameLst>
                                          <p:attrName>style.visibility</p:attrName>
                                        </p:attrNameLst>
                                      </p:cBhvr>
                                      <p:to>
                                        <p:strVal val="visible"/>
                                      </p:to>
                                    </p:set>
                                    <p:animEffect transition="in" filter="fade">
                                      <p:cBhvr>
                                        <p:cTn id="27" dur="500"/>
                                        <p:tgtEl>
                                          <p:spTgt spid="288797"/>
                                        </p:tgtEl>
                                      </p:cBhvr>
                                    </p:animEffect>
                                  </p:childTnLst>
                                </p:cTn>
                              </p:par>
                              <p:par>
                                <p:cTn id="28" presetID="10" presetClass="entr" presetSubtype="0" fill="hold" nodeType="withEffect">
                                  <p:stCondLst>
                                    <p:cond delay="0"/>
                                  </p:stCondLst>
                                  <p:childTnLst>
                                    <p:set>
                                      <p:cBhvr>
                                        <p:cTn id="29" dur="1" fill="hold">
                                          <p:stCondLst>
                                            <p:cond delay="0"/>
                                          </p:stCondLst>
                                        </p:cTn>
                                        <p:tgtEl>
                                          <p:spTgt spid="288798"/>
                                        </p:tgtEl>
                                        <p:attrNameLst>
                                          <p:attrName>style.visibility</p:attrName>
                                        </p:attrNameLst>
                                      </p:cBhvr>
                                      <p:to>
                                        <p:strVal val="visible"/>
                                      </p:to>
                                    </p:set>
                                    <p:animEffect transition="in" filter="fade">
                                      <p:cBhvr>
                                        <p:cTn id="30" dur="500"/>
                                        <p:tgtEl>
                                          <p:spTgt spid="2887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8799"/>
                                        </p:tgtEl>
                                        <p:attrNameLst>
                                          <p:attrName>style.visibility</p:attrName>
                                        </p:attrNameLst>
                                      </p:cBhvr>
                                      <p:to>
                                        <p:strVal val="visible"/>
                                      </p:to>
                                    </p:set>
                                    <p:animEffect transition="in" filter="fade">
                                      <p:cBhvr>
                                        <p:cTn id="33" dur="500"/>
                                        <p:tgtEl>
                                          <p:spTgt spid="2887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8800"/>
                                        </p:tgtEl>
                                        <p:attrNameLst>
                                          <p:attrName>style.visibility</p:attrName>
                                        </p:attrNameLst>
                                      </p:cBhvr>
                                      <p:to>
                                        <p:strVal val="visible"/>
                                      </p:to>
                                    </p:set>
                                    <p:animEffect transition="in" filter="fade">
                                      <p:cBhvr>
                                        <p:cTn id="36" dur="500"/>
                                        <p:tgtEl>
                                          <p:spTgt spid="288800"/>
                                        </p:tgtEl>
                                      </p:cBhvr>
                                    </p:animEffect>
                                  </p:childTnLst>
                                </p:cTn>
                              </p:par>
                              <p:par>
                                <p:cTn id="37" presetID="10" presetClass="entr" presetSubtype="0" fill="hold" nodeType="withEffect">
                                  <p:stCondLst>
                                    <p:cond delay="0"/>
                                  </p:stCondLst>
                                  <p:childTnLst>
                                    <p:set>
                                      <p:cBhvr>
                                        <p:cTn id="38" dur="1" fill="hold">
                                          <p:stCondLst>
                                            <p:cond delay="0"/>
                                          </p:stCondLst>
                                        </p:cTn>
                                        <p:tgtEl>
                                          <p:spTgt spid="288801"/>
                                        </p:tgtEl>
                                        <p:attrNameLst>
                                          <p:attrName>style.visibility</p:attrName>
                                        </p:attrNameLst>
                                      </p:cBhvr>
                                      <p:to>
                                        <p:strVal val="visible"/>
                                      </p:to>
                                    </p:set>
                                    <p:animEffect transition="in" filter="fade">
                                      <p:cBhvr>
                                        <p:cTn id="39" dur="500"/>
                                        <p:tgtEl>
                                          <p:spTgt spid="28880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8802"/>
                                        </p:tgtEl>
                                        <p:attrNameLst>
                                          <p:attrName>style.visibility</p:attrName>
                                        </p:attrNameLst>
                                      </p:cBhvr>
                                      <p:to>
                                        <p:strVal val="visible"/>
                                      </p:to>
                                    </p:set>
                                    <p:animEffect transition="in" filter="fade">
                                      <p:cBhvr>
                                        <p:cTn id="42" dur="500"/>
                                        <p:tgtEl>
                                          <p:spTgt spid="288802"/>
                                        </p:tgtEl>
                                      </p:cBhvr>
                                    </p:animEffect>
                                  </p:childTnLst>
                                </p:cTn>
                              </p:par>
                              <p:par>
                                <p:cTn id="43" presetID="10" presetClass="entr" presetSubtype="0" fill="hold" nodeType="withEffect">
                                  <p:stCondLst>
                                    <p:cond delay="0"/>
                                  </p:stCondLst>
                                  <p:childTnLst>
                                    <p:set>
                                      <p:cBhvr>
                                        <p:cTn id="44" dur="1" fill="hold">
                                          <p:stCondLst>
                                            <p:cond delay="0"/>
                                          </p:stCondLst>
                                        </p:cTn>
                                        <p:tgtEl>
                                          <p:spTgt spid="288803"/>
                                        </p:tgtEl>
                                        <p:attrNameLst>
                                          <p:attrName>style.visibility</p:attrName>
                                        </p:attrNameLst>
                                      </p:cBhvr>
                                      <p:to>
                                        <p:strVal val="visible"/>
                                      </p:to>
                                    </p:set>
                                    <p:animEffect transition="in" filter="fade">
                                      <p:cBhvr>
                                        <p:cTn id="45" dur="500"/>
                                        <p:tgtEl>
                                          <p:spTgt spid="28880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8804"/>
                                        </p:tgtEl>
                                        <p:attrNameLst>
                                          <p:attrName>style.visibility</p:attrName>
                                        </p:attrNameLst>
                                      </p:cBhvr>
                                      <p:to>
                                        <p:strVal val="visible"/>
                                      </p:to>
                                    </p:set>
                                    <p:animEffect transition="in" filter="fade">
                                      <p:cBhvr>
                                        <p:cTn id="48" dur="500"/>
                                        <p:tgtEl>
                                          <p:spTgt spid="288804"/>
                                        </p:tgtEl>
                                      </p:cBhvr>
                                    </p:animEffect>
                                  </p:childTnLst>
                                </p:cTn>
                              </p:par>
                              <p:par>
                                <p:cTn id="49" presetID="10" presetClass="entr" presetSubtype="0" fill="hold" nodeType="withEffect">
                                  <p:stCondLst>
                                    <p:cond delay="0"/>
                                  </p:stCondLst>
                                  <p:childTnLst>
                                    <p:set>
                                      <p:cBhvr>
                                        <p:cTn id="50" dur="1" fill="hold">
                                          <p:stCondLst>
                                            <p:cond delay="0"/>
                                          </p:stCondLst>
                                        </p:cTn>
                                        <p:tgtEl>
                                          <p:spTgt spid="288805"/>
                                        </p:tgtEl>
                                        <p:attrNameLst>
                                          <p:attrName>style.visibility</p:attrName>
                                        </p:attrNameLst>
                                      </p:cBhvr>
                                      <p:to>
                                        <p:strVal val="visible"/>
                                      </p:to>
                                    </p:set>
                                    <p:animEffect transition="in" filter="fade">
                                      <p:cBhvr>
                                        <p:cTn id="51" dur="500"/>
                                        <p:tgtEl>
                                          <p:spTgt spid="28880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8806"/>
                                        </p:tgtEl>
                                        <p:attrNameLst>
                                          <p:attrName>style.visibility</p:attrName>
                                        </p:attrNameLst>
                                      </p:cBhvr>
                                      <p:to>
                                        <p:strVal val="visible"/>
                                      </p:to>
                                    </p:set>
                                    <p:animEffect transition="in" filter="fade">
                                      <p:cBhvr>
                                        <p:cTn id="54" dur="500"/>
                                        <p:tgtEl>
                                          <p:spTgt spid="288806"/>
                                        </p:tgtEl>
                                      </p:cBhvr>
                                    </p:animEffect>
                                  </p:childTnLst>
                                </p:cTn>
                              </p:par>
                              <p:par>
                                <p:cTn id="55" presetID="10" presetClass="entr" presetSubtype="0" fill="hold" nodeType="withEffect">
                                  <p:stCondLst>
                                    <p:cond delay="0"/>
                                  </p:stCondLst>
                                  <p:childTnLst>
                                    <p:set>
                                      <p:cBhvr>
                                        <p:cTn id="56" dur="1" fill="hold">
                                          <p:stCondLst>
                                            <p:cond delay="0"/>
                                          </p:stCondLst>
                                        </p:cTn>
                                        <p:tgtEl>
                                          <p:spTgt spid="288807"/>
                                        </p:tgtEl>
                                        <p:attrNameLst>
                                          <p:attrName>style.visibility</p:attrName>
                                        </p:attrNameLst>
                                      </p:cBhvr>
                                      <p:to>
                                        <p:strVal val="visible"/>
                                      </p:to>
                                    </p:set>
                                    <p:animEffect transition="in" filter="fade">
                                      <p:cBhvr>
                                        <p:cTn id="57" dur="500"/>
                                        <p:tgtEl>
                                          <p:spTgt spid="28880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8808"/>
                                        </p:tgtEl>
                                        <p:attrNameLst>
                                          <p:attrName>style.visibility</p:attrName>
                                        </p:attrNameLst>
                                      </p:cBhvr>
                                      <p:to>
                                        <p:strVal val="visible"/>
                                      </p:to>
                                    </p:set>
                                    <p:animEffect transition="in" filter="fade">
                                      <p:cBhvr>
                                        <p:cTn id="60" dur="500"/>
                                        <p:tgtEl>
                                          <p:spTgt spid="288808"/>
                                        </p:tgtEl>
                                      </p:cBhvr>
                                    </p:animEffect>
                                  </p:childTnLst>
                                </p:cTn>
                              </p:par>
                              <p:par>
                                <p:cTn id="61" presetID="10" presetClass="entr" presetSubtype="0" fill="hold" nodeType="withEffect">
                                  <p:stCondLst>
                                    <p:cond delay="0"/>
                                  </p:stCondLst>
                                  <p:childTnLst>
                                    <p:set>
                                      <p:cBhvr>
                                        <p:cTn id="62" dur="1" fill="hold">
                                          <p:stCondLst>
                                            <p:cond delay="0"/>
                                          </p:stCondLst>
                                        </p:cTn>
                                        <p:tgtEl>
                                          <p:spTgt spid="288809"/>
                                        </p:tgtEl>
                                        <p:attrNameLst>
                                          <p:attrName>style.visibility</p:attrName>
                                        </p:attrNameLst>
                                      </p:cBhvr>
                                      <p:to>
                                        <p:strVal val="visible"/>
                                      </p:to>
                                    </p:set>
                                    <p:animEffect transition="in" filter="fade">
                                      <p:cBhvr>
                                        <p:cTn id="63" dur="500"/>
                                        <p:tgtEl>
                                          <p:spTgt spid="28880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8810"/>
                                        </p:tgtEl>
                                        <p:attrNameLst>
                                          <p:attrName>style.visibility</p:attrName>
                                        </p:attrNameLst>
                                      </p:cBhvr>
                                      <p:to>
                                        <p:strVal val="visible"/>
                                      </p:to>
                                    </p:set>
                                    <p:animEffect transition="in" filter="fade">
                                      <p:cBhvr>
                                        <p:cTn id="66" dur="500"/>
                                        <p:tgtEl>
                                          <p:spTgt spid="288810"/>
                                        </p:tgtEl>
                                      </p:cBhvr>
                                    </p:animEffect>
                                  </p:childTnLst>
                                </p:cTn>
                              </p:par>
                              <p:par>
                                <p:cTn id="67" presetID="10" presetClass="entr" presetSubtype="0" fill="hold" nodeType="withEffect">
                                  <p:stCondLst>
                                    <p:cond delay="0"/>
                                  </p:stCondLst>
                                  <p:childTnLst>
                                    <p:set>
                                      <p:cBhvr>
                                        <p:cTn id="68" dur="1" fill="hold">
                                          <p:stCondLst>
                                            <p:cond delay="0"/>
                                          </p:stCondLst>
                                        </p:cTn>
                                        <p:tgtEl>
                                          <p:spTgt spid="288811"/>
                                        </p:tgtEl>
                                        <p:attrNameLst>
                                          <p:attrName>style.visibility</p:attrName>
                                        </p:attrNameLst>
                                      </p:cBhvr>
                                      <p:to>
                                        <p:strVal val="visible"/>
                                      </p:to>
                                    </p:set>
                                    <p:animEffect transition="in" filter="fade">
                                      <p:cBhvr>
                                        <p:cTn id="69" dur="500"/>
                                        <p:tgtEl>
                                          <p:spTgt spid="28881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8812"/>
                                        </p:tgtEl>
                                        <p:attrNameLst>
                                          <p:attrName>style.visibility</p:attrName>
                                        </p:attrNameLst>
                                      </p:cBhvr>
                                      <p:to>
                                        <p:strVal val="visible"/>
                                      </p:to>
                                    </p:set>
                                    <p:animEffect transition="in" filter="fade">
                                      <p:cBhvr>
                                        <p:cTn id="72" dur="500"/>
                                        <p:tgtEl>
                                          <p:spTgt spid="288812"/>
                                        </p:tgtEl>
                                      </p:cBhvr>
                                    </p:animEffect>
                                  </p:childTnLst>
                                </p:cTn>
                              </p:par>
                              <p:par>
                                <p:cTn id="73" presetID="10" presetClass="entr" presetSubtype="0" fill="hold" nodeType="withEffect">
                                  <p:stCondLst>
                                    <p:cond delay="0"/>
                                  </p:stCondLst>
                                  <p:childTnLst>
                                    <p:set>
                                      <p:cBhvr>
                                        <p:cTn id="74" dur="1" fill="hold">
                                          <p:stCondLst>
                                            <p:cond delay="0"/>
                                          </p:stCondLst>
                                        </p:cTn>
                                        <p:tgtEl>
                                          <p:spTgt spid="288813"/>
                                        </p:tgtEl>
                                        <p:attrNameLst>
                                          <p:attrName>style.visibility</p:attrName>
                                        </p:attrNameLst>
                                      </p:cBhvr>
                                      <p:to>
                                        <p:strVal val="visible"/>
                                      </p:to>
                                    </p:set>
                                    <p:animEffect transition="in" filter="fade">
                                      <p:cBhvr>
                                        <p:cTn id="75" dur="500"/>
                                        <p:tgtEl>
                                          <p:spTgt spid="2888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8814"/>
                                        </p:tgtEl>
                                        <p:attrNameLst>
                                          <p:attrName>style.visibility</p:attrName>
                                        </p:attrNameLst>
                                      </p:cBhvr>
                                      <p:to>
                                        <p:strVal val="visible"/>
                                      </p:to>
                                    </p:set>
                                    <p:animEffect transition="in" filter="fade">
                                      <p:cBhvr>
                                        <p:cTn id="78" dur="500"/>
                                        <p:tgtEl>
                                          <p:spTgt spid="288814"/>
                                        </p:tgtEl>
                                      </p:cBhvr>
                                    </p:animEffect>
                                  </p:childTnLst>
                                </p:cTn>
                              </p:par>
                              <p:par>
                                <p:cTn id="79" presetID="10" presetClass="entr" presetSubtype="0" fill="hold" nodeType="withEffect">
                                  <p:stCondLst>
                                    <p:cond delay="0"/>
                                  </p:stCondLst>
                                  <p:childTnLst>
                                    <p:set>
                                      <p:cBhvr>
                                        <p:cTn id="80" dur="1" fill="hold">
                                          <p:stCondLst>
                                            <p:cond delay="0"/>
                                          </p:stCondLst>
                                        </p:cTn>
                                        <p:tgtEl>
                                          <p:spTgt spid="288815"/>
                                        </p:tgtEl>
                                        <p:attrNameLst>
                                          <p:attrName>style.visibility</p:attrName>
                                        </p:attrNameLst>
                                      </p:cBhvr>
                                      <p:to>
                                        <p:strVal val="visible"/>
                                      </p:to>
                                    </p:set>
                                    <p:animEffect transition="in" filter="fade">
                                      <p:cBhvr>
                                        <p:cTn id="81" dur="500"/>
                                        <p:tgtEl>
                                          <p:spTgt spid="28881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8816"/>
                                        </p:tgtEl>
                                        <p:attrNameLst>
                                          <p:attrName>style.visibility</p:attrName>
                                        </p:attrNameLst>
                                      </p:cBhvr>
                                      <p:to>
                                        <p:strVal val="visible"/>
                                      </p:to>
                                    </p:set>
                                    <p:animEffect transition="in" filter="fade">
                                      <p:cBhvr>
                                        <p:cTn id="84" dur="500"/>
                                        <p:tgtEl>
                                          <p:spTgt spid="288816"/>
                                        </p:tgtEl>
                                      </p:cBhvr>
                                    </p:animEffect>
                                  </p:childTnLst>
                                </p:cTn>
                              </p:par>
                              <p:par>
                                <p:cTn id="85" presetID="10" presetClass="entr" presetSubtype="0" fill="hold" nodeType="withEffect">
                                  <p:stCondLst>
                                    <p:cond delay="0"/>
                                  </p:stCondLst>
                                  <p:childTnLst>
                                    <p:set>
                                      <p:cBhvr>
                                        <p:cTn id="86" dur="1" fill="hold">
                                          <p:stCondLst>
                                            <p:cond delay="0"/>
                                          </p:stCondLst>
                                        </p:cTn>
                                        <p:tgtEl>
                                          <p:spTgt spid="288817"/>
                                        </p:tgtEl>
                                        <p:attrNameLst>
                                          <p:attrName>style.visibility</p:attrName>
                                        </p:attrNameLst>
                                      </p:cBhvr>
                                      <p:to>
                                        <p:strVal val="visible"/>
                                      </p:to>
                                    </p:set>
                                    <p:animEffect transition="in" filter="fade">
                                      <p:cBhvr>
                                        <p:cTn id="87" dur="500"/>
                                        <p:tgtEl>
                                          <p:spTgt spid="288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animBg="1"/>
      <p:bldP spid="288776" grpId="0" animBg="1"/>
      <p:bldP spid="288797" grpId="0" animBg="1"/>
      <p:bldP spid="288799" grpId="0" animBg="1"/>
      <p:bldP spid="288800" grpId="0" animBg="1"/>
      <p:bldP spid="288802" grpId="0" animBg="1"/>
      <p:bldP spid="288804" grpId="0" animBg="1"/>
      <p:bldP spid="288806" grpId="0" animBg="1"/>
      <p:bldP spid="288808" grpId="0" animBg="1"/>
      <p:bldP spid="288810" grpId="0" animBg="1"/>
      <p:bldP spid="288812" grpId="0" animBg="1"/>
      <p:bldP spid="288814" grpId="0" animBg="1"/>
      <p:bldP spid="288816" grpId="0" animBg="1"/>
      <p:bldP spid="4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Oval 4"/>
          <p:cNvSpPr>
            <a:spLocks noChangeArrowheads="1"/>
          </p:cNvSpPr>
          <p:nvPr/>
        </p:nvSpPr>
        <p:spPr bwMode="auto">
          <a:xfrm>
            <a:off x="3924300" y="4111625"/>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Nov</a:t>
            </a:r>
          </a:p>
        </p:txBody>
      </p:sp>
      <p:cxnSp>
        <p:nvCxnSpPr>
          <p:cNvPr id="289797" name="AutoShape 5"/>
          <p:cNvCxnSpPr>
            <a:cxnSpLocks noChangeShapeType="1"/>
            <a:stCxn id="289805" idx="5"/>
            <a:endCxn id="289796" idx="0"/>
          </p:cNvCxnSpPr>
          <p:nvPr/>
        </p:nvCxnSpPr>
        <p:spPr bwMode="auto">
          <a:xfrm>
            <a:off x="4067175" y="3644900"/>
            <a:ext cx="109538" cy="4667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798" name="Oval 6"/>
          <p:cNvSpPr>
            <a:spLocks noChangeArrowheads="1"/>
          </p:cNvSpPr>
          <p:nvPr/>
        </p:nvSpPr>
        <p:spPr bwMode="auto">
          <a:xfrm>
            <a:off x="2124075" y="242093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Jan</a:t>
            </a:r>
          </a:p>
        </p:txBody>
      </p:sp>
      <p:sp>
        <p:nvSpPr>
          <p:cNvPr id="289799" name="Oval 7"/>
          <p:cNvSpPr>
            <a:spLocks noChangeArrowheads="1"/>
          </p:cNvSpPr>
          <p:nvPr/>
        </p:nvSpPr>
        <p:spPr bwMode="auto">
          <a:xfrm>
            <a:off x="1763713" y="41116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9800" name="AutoShape 8"/>
          <p:cNvCxnSpPr>
            <a:cxnSpLocks noChangeShapeType="1"/>
            <a:stCxn id="289811" idx="5"/>
            <a:endCxn id="289799" idx="0"/>
          </p:cNvCxnSpPr>
          <p:nvPr/>
        </p:nvCxnSpPr>
        <p:spPr bwMode="auto">
          <a:xfrm>
            <a:off x="1905916" y="3644228"/>
            <a:ext cx="109416"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1" name="Oval 9"/>
          <p:cNvSpPr>
            <a:spLocks noChangeArrowheads="1"/>
          </p:cNvSpPr>
          <p:nvPr/>
        </p:nvSpPr>
        <p:spPr bwMode="auto">
          <a:xfrm>
            <a:off x="3060700" y="163036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Mar</a:t>
            </a:r>
          </a:p>
        </p:txBody>
      </p:sp>
      <p:cxnSp>
        <p:nvCxnSpPr>
          <p:cNvPr id="289802" name="AutoShape 10"/>
          <p:cNvCxnSpPr>
            <a:cxnSpLocks noChangeShapeType="1"/>
            <a:stCxn id="289798" idx="0"/>
            <a:endCxn id="289801" idx="3"/>
          </p:cNvCxnSpPr>
          <p:nvPr/>
        </p:nvCxnSpPr>
        <p:spPr bwMode="auto">
          <a:xfrm flipV="1">
            <a:off x="2375694" y="2059903"/>
            <a:ext cx="758703" cy="3610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3" name="Oval 11"/>
          <p:cNvSpPr>
            <a:spLocks noChangeArrowheads="1"/>
          </p:cNvSpPr>
          <p:nvPr/>
        </p:nvSpPr>
        <p:spPr bwMode="auto">
          <a:xfrm>
            <a:off x="1116013" y="41116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9804" name="AutoShape 12"/>
          <p:cNvCxnSpPr>
            <a:cxnSpLocks noChangeShapeType="1"/>
            <a:stCxn id="289811" idx="3"/>
            <a:endCxn id="289803" idx="0"/>
          </p:cNvCxnSpPr>
          <p:nvPr/>
        </p:nvCxnSpPr>
        <p:spPr bwMode="auto">
          <a:xfrm flipH="1">
            <a:off x="1367632" y="3644228"/>
            <a:ext cx="182440"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5" name="Oval 13"/>
          <p:cNvSpPr>
            <a:spLocks noChangeArrowheads="1"/>
          </p:cNvSpPr>
          <p:nvPr/>
        </p:nvSpPr>
        <p:spPr bwMode="auto">
          <a:xfrm>
            <a:off x="3636963" y="321468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9806" name="AutoShape 14"/>
          <p:cNvCxnSpPr>
            <a:cxnSpLocks noChangeShapeType="1"/>
            <a:stCxn id="289815" idx="3"/>
            <a:endCxn id="289805" idx="0"/>
          </p:cNvCxnSpPr>
          <p:nvPr/>
        </p:nvCxnSpPr>
        <p:spPr bwMode="auto">
          <a:xfrm flipH="1">
            <a:off x="3889375" y="2851150"/>
            <a:ext cx="252413" cy="36353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7" name="Oval 15"/>
          <p:cNvSpPr>
            <a:spLocks noChangeArrowheads="1"/>
          </p:cNvSpPr>
          <p:nvPr/>
        </p:nvSpPr>
        <p:spPr bwMode="auto">
          <a:xfrm>
            <a:off x="2773363" y="321468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9808" name="AutoShape 16"/>
          <p:cNvCxnSpPr>
            <a:cxnSpLocks noChangeShapeType="1"/>
            <a:stCxn id="289798" idx="5"/>
            <a:endCxn id="289807" idx="0"/>
          </p:cNvCxnSpPr>
          <p:nvPr/>
        </p:nvCxnSpPr>
        <p:spPr bwMode="auto">
          <a:xfrm>
            <a:off x="2553616" y="2850478"/>
            <a:ext cx="471366" cy="36421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9" name="Oval 17"/>
          <p:cNvSpPr>
            <a:spLocks noChangeArrowheads="1"/>
          </p:cNvSpPr>
          <p:nvPr/>
        </p:nvSpPr>
        <p:spPr bwMode="auto">
          <a:xfrm>
            <a:off x="2409825" y="4111625"/>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9810" name="AutoShape 18"/>
          <p:cNvCxnSpPr>
            <a:cxnSpLocks noChangeShapeType="1"/>
            <a:stCxn id="289807" idx="3"/>
            <a:endCxn id="289809" idx="0"/>
          </p:cNvCxnSpPr>
          <p:nvPr/>
        </p:nvCxnSpPr>
        <p:spPr bwMode="auto">
          <a:xfrm flipH="1">
            <a:off x="2661444" y="3644228"/>
            <a:ext cx="185616"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11" name="Oval 19"/>
          <p:cNvSpPr>
            <a:spLocks noChangeArrowheads="1"/>
          </p:cNvSpPr>
          <p:nvPr/>
        </p:nvSpPr>
        <p:spPr bwMode="auto">
          <a:xfrm>
            <a:off x="1476375" y="321468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Aug</a:t>
            </a:r>
          </a:p>
        </p:txBody>
      </p:sp>
      <p:cxnSp>
        <p:nvCxnSpPr>
          <p:cNvPr id="289812" name="AutoShape 20"/>
          <p:cNvCxnSpPr>
            <a:cxnSpLocks noChangeShapeType="1"/>
            <a:stCxn id="289798" idx="3"/>
            <a:endCxn id="289811" idx="0"/>
          </p:cNvCxnSpPr>
          <p:nvPr/>
        </p:nvCxnSpPr>
        <p:spPr bwMode="auto">
          <a:xfrm flipH="1">
            <a:off x="1727994" y="2850478"/>
            <a:ext cx="469778" cy="36421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13" name="Oval 21"/>
          <p:cNvSpPr>
            <a:spLocks noChangeArrowheads="1"/>
          </p:cNvSpPr>
          <p:nvPr/>
        </p:nvSpPr>
        <p:spPr bwMode="auto">
          <a:xfrm>
            <a:off x="4499992" y="321468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Sep</a:t>
            </a:r>
          </a:p>
        </p:txBody>
      </p:sp>
      <p:cxnSp>
        <p:nvCxnSpPr>
          <p:cNvPr id="289814" name="AutoShape 22"/>
          <p:cNvCxnSpPr>
            <a:cxnSpLocks noChangeShapeType="1"/>
            <a:stCxn id="289815" idx="5"/>
            <a:endCxn id="289813" idx="0"/>
          </p:cNvCxnSpPr>
          <p:nvPr/>
        </p:nvCxnSpPr>
        <p:spPr bwMode="auto">
          <a:xfrm>
            <a:off x="4498303" y="2850478"/>
            <a:ext cx="253308" cy="36421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15" name="Oval 23"/>
          <p:cNvSpPr>
            <a:spLocks noChangeArrowheads="1"/>
          </p:cNvSpPr>
          <p:nvPr/>
        </p:nvSpPr>
        <p:spPr bwMode="auto">
          <a:xfrm>
            <a:off x="4068763" y="242093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Sep</a:t>
            </a:r>
          </a:p>
        </p:txBody>
      </p:sp>
      <p:cxnSp>
        <p:nvCxnSpPr>
          <p:cNvPr id="289816" name="AutoShape 24"/>
          <p:cNvCxnSpPr>
            <a:cxnSpLocks noChangeShapeType="1"/>
            <a:stCxn id="289801" idx="5"/>
            <a:endCxn id="289815" idx="0"/>
          </p:cNvCxnSpPr>
          <p:nvPr/>
        </p:nvCxnSpPr>
        <p:spPr bwMode="auto">
          <a:xfrm>
            <a:off x="3490241" y="2059903"/>
            <a:ext cx="830141" cy="3610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17" name="Oval 25"/>
          <p:cNvSpPr>
            <a:spLocks noChangeArrowheads="1"/>
          </p:cNvSpPr>
          <p:nvPr/>
        </p:nvSpPr>
        <p:spPr bwMode="auto">
          <a:xfrm>
            <a:off x="1331913" y="50133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Dec</a:t>
            </a:r>
          </a:p>
        </p:txBody>
      </p:sp>
      <p:cxnSp>
        <p:nvCxnSpPr>
          <p:cNvPr id="289818" name="AutoShape 26"/>
          <p:cNvCxnSpPr>
            <a:cxnSpLocks noChangeShapeType="1"/>
            <a:stCxn id="289799" idx="3"/>
            <a:endCxn id="289817" idx="0"/>
          </p:cNvCxnSpPr>
          <p:nvPr/>
        </p:nvCxnSpPr>
        <p:spPr bwMode="auto">
          <a:xfrm flipH="1">
            <a:off x="1583532" y="4541166"/>
            <a:ext cx="253878" cy="47215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19" name="Text Box 27"/>
          <p:cNvSpPr txBox="1">
            <a:spLocks noChangeArrowheads="1"/>
          </p:cNvSpPr>
          <p:nvPr/>
        </p:nvSpPr>
        <p:spPr bwMode="auto">
          <a:xfrm>
            <a:off x="574675" y="1683544"/>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1</a:t>
            </a:r>
          </a:p>
        </p:txBody>
      </p:sp>
      <p:sp>
        <p:nvSpPr>
          <p:cNvPr id="289820" name="Text Box 28"/>
          <p:cNvSpPr txBox="1">
            <a:spLocks noChangeArrowheads="1"/>
          </p:cNvSpPr>
          <p:nvPr/>
        </p:nvSpPr>
        <p:spPr bwMode="auto">
          <a:xfrm>
            <a:off x="574675" y="247411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2</a:t>
            </a:r>
          </a:p>
        </p:txBody>
      </p:sp>
      <p:sp>
        <p:nvSpPr>
          <p:cNvPr id="289821" name="Text Box 29"/>
          <p:cNvSpPr txBox="1">
            <a:spLocks noChangeArrowheads="1"/>
          </p:cNvSpPr>
          <p:nvPr/>
        </p:nvSpPr>
        <p:spPr bwMode="auto">
          <a:xfrm>
            <a:off x="574675" y="3267869"/>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3</a:t>
            </a:r>
          </a:p>
        </p:txBody>
      </p:sp>
      <p:sp>
        <p:nvSpPr>
          <p:cNvPr id="289822" name="Text Box 30"/>
          <p:cNvSpPr txBox="1">
            <a:spLocks noChangeArrowheads="1"/>
          </p:cNvSpPr>
          <p:nvPr/>
        </p:nvSpPr>
        <p:spPr bwMode="auto">
          <a:xfrm>
            <a:off x="574675" y="4164807"/>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4</a:t>
            </a:r>
          </a:p>
        </p:txBody>
      </p:sp>
      <p:sp>
        <p:nvSpPr>
          <p:cNvPr id="289823" name="Text Box 31"/>
          <p:cNvSpPr txBox="1">
            <a:spLocks noChangeArrowheads="1"/>
          </p:cNvSpPr>
          <p:nvPr/>
        </p:nvSpPr>
        <p:spPr bwMode="auto">
          <a:xfrm>
            <a:off x="573088" y="5066507"/>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5</a:t>
            </a:r>
          </a:p>
        </p:txBody>
      </p:sp>
      <p:sp>
        <p:nvSpPr>
          <p:cNvPr id="289824" name="Text Box 32"/>
          <p:cNvSpPr txBox="1">
            <a:spLocks noChangeArrowheads="1"/>
          </p:cNvSpPr>
          <p:nvPr/>
        </p:nvSpPr>
        <p:spPr bwMode="auto">
          <a:xfrm>
            <a:off x="4408488" y="1503363"/>
            <a:ext cx="3595687" cy="466725"/>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1+2*2+3*4+4*4+5*1 = 38</a:t>
            </a:r>
          </a:p>
        </p:txBody>
      </p:sp>
      <p:sp>
        <p:nvSpPr>
          <p:cNvPr id="289825" name="Rectangle 33"/>
          <p:cNvSpPr>
            <a:spLocks noGrp="1" noChangeArrowheads="1"/>
          </p:cNvSpPr>
          <p:nvPr>
            <p:ph type="title"/>
          </p:nvPr>
        </p:nvSpPr>
        <p:spPr>
          <a:noFill/>
        </p:spPr>
        <p:txBody>
          <a:bodyPr/>
          <a:lstStyle/>
          <a:p>
            <a:r>
              <a:rPr lang="en-US" altLang="zh-CN"/>
              <a:t>AVL tree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9824"/>
                                        </p:tgtEl>
                                        <p:attrNameLst>
                                          <p:attrName>style.visibility</p:attrName>
                                        </p:attrNameLst>
                                      </p:cBhvr>
                                      <p:to>
                                        <p:strVal val="visible"/>
                                      </p:to>
                                    </p:set>
                                    <p:animEffect transition="in" filter="fade">
                                      <p:cBhvr>
                                        <p:cTn id="7" dur="1000"/>
                                        <p:tgtEl>
                                          <p:spTgt spid="289824"/>
                                        </p:tgtEl>
                                      </p:cBhvr>
                                    </p:animEffect>
                                    <p:anim calcmode="lin" valueType="num">
                                      <p:cBhvr>
                                        <p:cTn id="8" dur="1000" fill="hold"/>
                                        <p:tgtEl>
                                          <p:spTgt spid="289824"/>
                                        </p:tgtEl>
                                        <p:attrNameLst>
                                          <p:attrName>ppt_x</p:attrName>
                                        </p:attrNameLst>
                                      </p:cBhvr>
                                      <p:tavLst>
                                        <p:tav tm="0">
                                          <p:val>
                                            <p:strVal val="#ppt_x"/>
                                          </p:val>
                                        </p:tav>
                                        <p:tav tm="100000">
                                          <p:val>
                                            <p:strVal val="#ppt_x"/>
                                          </p:val>
                                        </p:tav>
                                      </p:tavLst>
                                    </p:anim>
                                    <p:anim calcmode="lin" valueType="num">
                                      <p:cBhvr>
                                        <p:cTn id="9" dur="1000" fill="hold"/>
                                        <p:tgtEl>
                                          <p:spTgt spid="2898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altLang="zh-CN" dirty="0"/>
              <a:t>Binary Decision Tree</a:t>
            </a:r>
          </a:p>
        </p:txBody>
      </p:sp>
      <p:sp>
        <p:nvSpPr>
          <p:cNvPr id="290841" name="Oval 25"/>
          <p:cNvSpPr>
            <a:spLocks noChangeArrowheads="1"/>
          </p:cNvSpPr>
          <p:nvPr/>
        </p:nvSpPr>
        <p:spPr bwMode="auto">
          <a:xfrm>
            <a:off x="3490913" y="580548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Mar</a:t>
            </a:r>
          </a:p>
        </p:txBody>
      </p:sp>
      <p:cxnSp>
        <p:nvCxnSpPr>
          <p:cNvPr id="290842" name="AutoShape 26"/>
          <p:cNvCxnSpPr>
            <a:cxnSpLocks noChangeShapeType="1"/>
            <a:stCxn id="290850" idx="5"/>
            <a:endCxn id="290841" idx="0"/>
          </p:cNvCxnSpPr>
          <p:nvPr/>
        </p:nvCxnSpPr>
        <p:spPr bwMode="auto">
          <a:xfrm>
            <a:off x="3633788" y="5338763"/>
            <a:ext cx="109537" cy="4667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3" name="Oval 27"/>
          <p:cNvSpPr>
            <a:spLocks noChangeArrowheads="1"/>
          </p:cNvSpPr>
          <p:nvPr/>
        </p:nvSpPr>
        <p:spPr bwMode="auto">
          <a:xfrm>
            <a:off x="1690688" y="411480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Dec</a:t>
            </a:r>
          </a:p>
        </p:txBody>
      </p:sp>
      <p:sp>
        <p:nvSpPr>
          <p:cNvPr id="290844" name="Oval 28"/>
          <p:cNvSpPr>
            <a:spLocks noChangeArrowheads="1"/>
          </p:cNvSpPr>
          <p:nvPr/>
        </p:nvSpPr>
        <p:spPr bwMode="auto">
          <a:xfrm>
            <a:off x="1330325" y="580548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Aug</a:t>
            </a:r>
          </a:p>
        </p:txBody>
      </p:sp>
      <p:cxnSp>
        <p:nvCxnSpPr>
          <p:cNvPr id="290845" name="AutoShape 29"/>
          <p:cNvCxnSpPr>
            <a:cxnSpLocks noChangeShapeType="1"/>
            <a:stCxn id="290856" idx="5"/>
            <a:endCxn id="290844" idx="0"/>
          </p:cNvCxnSpPr>
          <p:nvPr/>
        </p:nvCxnSpPr>
        <p:spPr bwMode="auto">
          <a:xfrm>
            <a:off x="1473200" y="5338763"/>
            <a:ext cx="109538" cy="4667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6" name="Oval 30"/>
          <p:cNvSpPr>
            <a:spLocks noChangeArrowheads="1"/>
          </p:cNvSpPr>
          <p:nvPr/>
        </p:nvSpPr>
        <p:spPr bwMode="auto">
          <a:xfrm>
            <a:off x="2627313" y="33242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90847" name="AutoShape 31"/>
          <p:cNvCxnSpPr>
            <a:cxnSpLocks noChangeShapeType="1"/>
            <a:stCxn id="290843" idx="0"/>
            <a:endCxn id="290846" idx="3"/>
          </p:cNvCxnSpPr>
          <p:nvPr/>
        </p:nvCxnSpPr>
        <p:spPr bwMode="auto">
          <a:xfrm flipV="1">
            <a:off x="1943100" y="3754438"/>
            <a:ext cx="757238" cy="3603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8" name="Oval 32"/>
          <p:cNvSpPr>
            <a:spLocks noChangeArrowheads="1"/>
          </p:cNvSpPr>
          <p:nvPr/>
        </p:nvSpPr>
        <p:spPr bwMode="auto">
          <a:xfrm>
            <a:off x="4212000" y="580548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Nov</a:t>
            </a:r>
          </a:p>
        </p:txBody>
      </p:sp>
      <p:cxnSp>
        <p:nvCxnSpPr>
          <p:cNvPr id="290849" name="AutoShape 33"/>
          <p:cNvCxnSpPr>
            <a:cxnSpLocks noChangeShapeType="1"/>
            <a:stCxn id="290858" idx="3"/>
            <a:endCxn id="290848" idx="0"/>
          </p:cNvCxnSpPr>
          <p:nvPr/>
        </p:nvCxnSpPr>
        <p:spPr bwMode="auto">
          <a:xfrm flipH="1">
            <a:off x="4463619" y="5338091"/>
            <a:ext cx="110078"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0" name="Oval 34"/>
          <p:cNvSpPr>
            <a:spLocks noChangeArrowheads="1"/>
          </p:cNvSpPr>
          <p:nvPr/>
        </p:nvSpPr>
        <p:spPr bwMode="auto">
          <a:xfrm>
            <a:off x="3203575" y="49085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Jun</a:t>
            </a:r>
          </a:p>
        </p:txBody>
      </p:sp>
      <p:cxnSp>
        <p:nvCxnSpPr>
          <p:cNvPr id="290851" name="AutoShape 35"/>
          <p:cNvCxnSpPr>
            <a:cxnSpLocks noChangeShapeType="1"/>
            <a:stCxn id="290860" idx="3"/>
            <a:endCxn id="290850" idx="0"/>
          </p:cNvCxnSpPr>
          <p:nvPr/>
        </p:nvCxnSpPr>
        <p:spPr bwMode="auto">
          <a:xfrm flipH="1">
            <a:off x="3455988" y="4545013"/>
            <a:ext cx="468312" cy="3635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2" name="Oval 36"/>
          <p:cNvSpPr>
            <a:spLocks noChangeArrowheads="1"/>
          </p:cNvSpPr>
          <p:nvPr/>
        </p:nvSpPr>
        <p:spPr bwMode="auto">
          <a:xfrm>
            <a:off x="2339975" y="49085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Feb</a:t>
            </a:r>
          </a:p>
        </p:txBody>
      </p:sp>
      <p:cxnSp>
        <p:nvCxnSpPr>
          <p:cNvPr id="290853" name="AutoShape 37"/>
          <p:cNvCxnSpPr>
            <a:cxnSpLocks noChangeShapeType="1"/>
            <a:stCxn id="290843" idx="5"/>
            <a:endCxn id="290852" idx="0"/>
          </p:cNvCxnSpPr>
          <p:nvPr/>
        </p:nvCxnSpPr>
        <p:spPr bwMode="auto">
          <a:xfrm>
            <a:off x="2120900" y="4545013"/>
            <a:ext cx="471488" cy="3635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4" name="Oval 38"/>
          <p:cNvSpPr>
            <a:spLocks noChangeArrowheads="1"/>
          </p:cNvSpPr>
          <p:nvPr/>
        </p:nvSpPr>
        <p:spPr bwMode="auto">
          <a:xfrm>
            <a:off x="2628000" y="580548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cxnSp>
        <p:nvCxnSpPr>
          <p:cNvPr id="290855" name="AutoShape 39"/>
          <p:cNvCxnSpPr>
            <a:cxnSpLocks noChangeShapeType="1"/>
            <a:stCxn id="290852" idx="5"/>
            <a:endCxn id="290854" idx="0"/>
          </p:cNvCxnSpPr>
          <p:nvPr/>
        </p:nvCxnSpPr>
        <p:spPr bwMode="auto">
          <a:xfrm>
            <a:off x="2769516" y="5338091"/>
            <a:ext cx="110103"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6" name="Oval 40"/>
          <p:cNvSpPr>
            <a:spLocks noChangeArrowheads="1"/>
          </p:cNvSpPr>
          <p:nvPr/>
        </p:nvSpPr>
        <p:spPr bwMode="auto">
          <a:xfrm>
            <a:off x="1042988" y="49085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Apr</a:t>
            </a:r>
          </a:p>
        </p:txBody>
      </p:sp>
      <p:cxnSp>
        <p:nvCxnSpPr>
          <p:cNvPr id="290857" name="AutoShape 41"/>
          <p:cNvCxnSpPr>
            <a:cxnSpLocks noChangeShapeType="1"/>
            <a:stCxn id="290843" idx="3"/>
            <a:endCxn id="290856" idx="0"/>
          </p:cNvCxnSpPr>
          <p:nvPr/>
        </p:nvCxnSpPr>
        <p:spPr bwMode="auto">
          <a:xfrm flipH="1">
            <a:off x="1295400" y="4545013"/>
            <a:ext cx="468313" cy="3635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8" name="Oval 42"/>
          <p:cNvSpPr>
            <a:spLocks noChangeArrowheads="1"/>
          </p:cNvSpPr>
          <p:nvPr/>
        </p:nvSpPr>
        <p:spPr bwMode="auto">
          <a:xfrm>
            <a:off x="4500000" y="49085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Oct</a:t>
            </a:r>
          </a:p>
        </p:txBody>
      </p:sp>
      <p:cxnSp>
        <p:nvCxnSpPr>
          <p:cNvPr id="290859" name="AutoShape 43"/>
          <p:cNvCxnSpPr>
            <a:cxnSpLocks noChangeShapeType="1"/>
            <a:stCxn id="290860" idx="5"/>
            <a:endCxn id="290858" idx="0"/>
          </p:cNvCxnSpPr>
          <p:nvPr/>
        </p:nvCxnSpPr>
        <p:spPr bwMode="auto">
          <a:xfrm>
            <a:off x="4280816" y="4544341"/>
            <a:ext cx="470803" cy="36420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0" name="Oval 44"/>
          <p:cNvSpPr>
            <a:spLocks noChangeArrowheads="1"/>
          </p:cNvSpPr>
          <p:nvPr/>
        </p:nvSpPr>
        <p:spPr bwMode="auto">
          <a:xfrm>
            <a:off x="3851275" y="411480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May</a:t>
            </a:r>
          </a:p>
        </p:txBody>
      </p:sp>
      <p:cxnSp>
        <p:nvCxnSpPr>
          <p:cNvPr id="290861" name="AutoShape 45"/>
          <p:cNvCxnSpPr>
            <a:cxnSpLocks noChangeShapeType="1"/>
            <a:stCxn id="290846" idx="5"/>
            <a:endCxn id="290860" idx="0"/>
          </p:cNvCxnSpPr>
          <p:nvPr/>
        </p:nvCxnSpPr>
        <p:spPr bwMode="auto">
          <a:xfrm>
            <a:off x="3057525" y="3754438"/>
            <a:ext cx="1046163" cy="3603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4" name="Rectangle 48"/>
          <p:cNvSpPr>
            <a:spLocks noChangeArrowheads="1"/>
          </p:cNvSpPr>
          <p:nvPr/>
        </p:nvSpPr>
        <p:spPr bwMode="auto">
          <a:xfrm>
            <a:off x="492125" y="2341563"/>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rPr>
              <a:t>{‘Apr’, ‘Aug’,</a:t>
            </a:r>
            <a:r>
              <a:rPr lang="en-US" altLang="zh-CN"/>
              <a:t> </a:t>
            </a:r>
            <a:r>
              <a:rPr lang="en-US" altLang="zh-CN" b="1">
                <a:solidFill>
                  <a:srgbClr val="FFFF00"/>
                </a:solidFill>
              </a:rPr>
              <a:t>‘Dec’, ‘Feb’, ‘Jan’,</a:t>
            </a:r>
            <a:r>
              <a:rPr lang="en-US" altLang="zh-CN"/>
              <a:t> </a:t>
            </a:r>
            <a:r>
              <a:rPr lang="en-US" altLang="zh-CN" b="1">
                <a:solidFill>
                  <a:srgbClr val="FFFF00"/>
                </a:solidFill>
              </a:rPr>
              <a:t>‘Jul’, ‘Jun’,</a:t>
            </a:r>
            <a:r>
              <a:rPr lang="en-US" altLang="zh-CN"/>
              <a:t> </a:t>
            </a:r>
            <a:r>
              <a:rPr lang="en-US" altLang="zh-CN" b="1">
                <a:solidFill>
                  <a:srgbClr val="FFFF00"/>
                </a:solidFill>
              </a:rPr>
              <a:t>‘Mar’, ‘May’, ‘Nov’, ‘Oct’, ‘Sep’}</a:t>
            </a:r>
          </a:p>
        </p:txBody>
      </p:sp>
      <p:sp>
        <p:nvSpPr>
          <p:cNvPr id="290865" name="Oval 49"/>
          <p:cNvSpPr>
            <a:spLocks noChangeArrowheads="1"/>
          </p:cNvSpPr>
          <p:nvPr/>
        </p:nvSpPr>
        <p:spPr bwMode="auto">
          <a:xfrm>
            <a:off x="4788000" y="580548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Sep</a:t>
            </a:r>
          </a:p>
        </p:txBody>
      </p:sp>
      <p:cxnSp>
        <p:nvCxnSpPr>
          <p:cNvPr id="290866" name="AutoShape 50"/>
          <p:cNvCxnSpPr>
            <a:cxnSpLocks noChangeShapeType="1"/>
            <a:stCxn id="290858" idx="5"/>
            <a:endCxn id="290865" idx="0"/>
          </p:cNvCxnSpPr>
          <p:nvPr/>
        </p:nvCxnSpPr>
        <p:spPr bwMode="auto">
          <a:xfrm>
            <a:off x="4929540" y="5338091"/>
            <a:ext cx="110079" cy="4673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7" name="Rectangle 51"/>
          <p:cNvSpPr>
            <a:spLocks noChangeArrowheads="1"/>
          </p:cNvSpPr>
          <p:nvPr/>
        </p:nvSpPr>
        <p:spPr bwMode="auto">
          <a:xfrm>
            <a:off x="492125" y="1406525"/>
            <a:ext cx="815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FF00"/>
                </a:solidFill>
              </a:rPr>
              <a:t>{‘Jan’, ‘Feb’, ‘Mar’, ‘Apr’, ‘May’, ‘Jun’, ‘Jul’, ‘Aug’, ‘Sep’, ‘Oct’, ‘Nov’, ‘Dec’}</a:t>
            </a:r>
          </a:p>
        </p:txBody>
      </p:sp>
      <p:sp>
        <p:nvSpPr>
          <p:cNvPr id="290869" name="AutoShape 53"/>
          <p:cNvSpPr>
            <a:spLocks noChangeArrowheads="1"/>
          </p:cNvSpPr>
          <p:nvPr/>
        </p:nvSpPr>
        <p:spPr bwMode="auto">
          <a:xfrm>
            <a:off x="3851275" y="1844675"/>
            <a:ext cx="360363" cy="431800"/>
          </a:xfrm>
          <a:prstGeom prst="downArrow">
            <a:avLst>
              <a:gd name="adj1" fmla="val 50000"/>
              <a:gd name="adj2" fmla="val 2995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0870" name="Text Box 54"/>
          <p:cNvSpPr txBox="1">
            <a:spLocks noChangeArrowheads="1"/>
          </p:cNvSpPr>
          <p:nvPr/>
        </p:nvSpPr>
        <p:spPr bwMode="auto">
          <a:xfrm>
            <a:off x="4356100" y="1812925"/>
            <a:ext cx="1073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Sorting</a:t>
            </a:r>
          </a:p>
        </p:txBody>
      </p:sp>
      <p:sp>
        <p:nvSpPr>
          <p:cNvPr id="290871" name="Text Box 55"/>
          <p:cNvSpPr txBox="1">
            <a:spLocks noChangeArrowheads="1"/>
          </p:cNvSpPr>
          <p:nvPr/>
        </p:nvSpPr>
        <p:spPr bwMode="auto">
          <a:xfrm>
            <a:off x="395288" y="335756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1</a:t>
            </a:r>
          </a:p>
        </p:txBody>
      </p:sp>
      <p:sp>
        <p:nvSpPr>
          <p:cNvPr id="290872" name="Text Box 56"/>
          <p:cNvSpPr txBox="1">
            <a:spLocks noChangeArrowheads="1"/>
          </p:cNvSpPr>
          <p:nvPr/>
        </p:nvSpPr>
        <p:spPr bwMode="auto">
          <a:xfrm>
            <a:off x="395288" y="404971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2</a:t>
            </a:r>
          </a:p>
        </p:txBody>
      </p:sp>
      <p:sp>
        <p:nvSpPr>
          <p:cNvPr id="290873" name="Text Box 57"/>
          <p:cNvSpPr txBox="1">
            <a:spLocks noChangeArrowheads="1"/>
          </p:cNvSpPr>
          <p:nvPr/>
        </p:nvSpPr>
        <p:spPr bwMode="auto">
          <a:xfrm>
            <a:off x="395288" y="491331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3</a:t>
            </a:r>
          </a:p>
        </p:txBody>
      </p:sp>
      <p:sp>
        <p:nvSpPr>
          <p:cNvPr id="290874" name="Text Box 58"/>
          <p:cNvSpPr txBox="1">
            <a:spLocks noChangeArrowheads="1"/>
          </p:cNvSpPr>
          <p:nvPr/>
        </p:nvSpPr>
        <p:spPr bwMode="auto">
          <a:xfrm>
            <a:off x="395288" y="57785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4</a:t>
            </a:r>
          </a:p>
        </p:txBody>
      </p:sp>
      <p:sp>
        <p:nvSpPr>
          <p:cNvPr id="290875" name="Text Box 59"/>
          <p:cNvSpPr txBox="1">
            <a:spLocks noChangeArrowheads="1"/>
          </p:cNvSpPr>
          <p:nvPr/>
        </p:nvSpPr>
        <p:spPr bwMode="auto">
          <a:xfrm>
            <a:off x="5449888" y="3429000"/>
            <a:ext cx="2959100" cy="466725"/>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1+2*2+3*4+4*5 = 37</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0875"/>
                                        </p:tgtEl>
                                        <p:attrNameLst>
                                          <p:attrName>style.visibility</p:attrName>
                                        </p:attrNameLst>
                                      </p:cBhvr>
                                      <p:to>
                                        <p:strVal val="visible"/>
                                      </p:to>
                                    </p:set>
                                    <p:animEffect transition="in" filter="fade">
                                      <p:cBhvr>
                                        <p:cTn id="7" dur="1000"/>
                                        <p:tgtEl>
                                          <p:spTgt spid="290875"/>
                                        </p:tgtEl>
                                      </p:cBhvr>
                                    </p:animEffect>
                                    <p:anim calcmode="lin" valueType="num">
                                      <p:cBhvr>
                                        <p:cTn id="8" dur="1000" fill="hold"/>
                                        <p:tgtEl>
                                          <p:spTgt spid="290875"/>
                                        </p:tgtEl>
                                        <p:attrNameLst>
                                          <p:attrName>ppt_x</p:attrName>
                                        </p:attrNameLst>
                                      </p:cBhvr>
                                      <p:tavLst>
                                        <p:tav tm="0">
                                          <p:val>
                                            <p:strVal val="#ppt_x"/>
                                          </p:val>
                                        </p:tav>
                                        <p:tav tm="100000">
                                          <p:val>
                                            <p:strVal val="#ppt_x"/>
                                          </p:val>
                                        </p:tav>
                                      </p:tavLst>
                                    </p:anim>
                                    <p:anim calcmode="lin" valueType="num">
                                      <p:cBhvr>
                                        <p:cTn id="9" dur="1000" fill="hold"/>
                                        <p:tgtEl>
                                          <p:spTgt spid="2908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7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395605" y="2132965"/>
            <a:ext cx="8487410" cy="2584450"/>
          </a:xfrm>
          <a:prstGeom prst="rect">
            <a:avLst/>
          </a:prstGeom>
          <a:noFill/>
          <a:ln>
            <a:noFill/>
          </a:ln>
          <a:effectLst/>
          <a:extLst>
            <a:ext uri="{909E8E84-426E-40DD-AFC4-6F175D3DCCD1}">
              <a14:hiddenFill xmlns:a14="http://schemas.microsoft.com/office/drawing/2010/main">
                <a:gradFill rotWithShape="0">
                  <a:gsLst>
                    <a:gs pos="0">
                      <a:srgbClr val="6E6E6E"/>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latinLnBrk="0" hangingPunct="1">
              <a:spcBef>
                <a:spcPts val="1200"/>
              </a:spcBef>
              <a:spcAft>
                <a:spcPts val="1200"/>
              </a:spcAft>
              <a:buFont typeface="Wingdings" panose="05000000000000000000" charset="0"/>
              <a:buChar char="l"/>
            </a:pPr>
            <a:r>
              <a:rPr kumimoji="1" lang="en-US" altLang="zh-CN" sz="2800" dirty="0">
                <a:solidFill>
                  <a:schemeClr val="tx1"/>
                </a:solidFill>
                <a:ea typeface="幼圆" panose="02010509060101010101" pitchFamily="49" charset="-122"/>
              </a:rPr>
              <a:t>Binary searching tree (</a:t>
            </a:r>
            <a:r>
              <a:rPr kumimoji="1" lang="zh-CN" altLang="en-US" sz="2800" dirty="0">
                <a:solidFill>
                  <a:schemeClr val="tx1"/>
                </a:solidFill>
                <a:ea typeface="幼圆" panose="02010509060101010101" pitchFamily="49" charset="-122"/>
              </a:rPr>
              <a:t>二叉排序树</a:t>
            </a:r>
            <a:r>
              <a:rPr kumimoji="1" lang="en-US" altLang="zh-CN" sz="2800" dirty="0">
                <a:solidFill>
                  <a:schemeClr val="tx1"/>
                </a:solidFill>
                <a:ea typeface="幼圆" panose="02010509060101010101" pitchFamily="49" charset="-122"/>
              </a:rPr>
              <a:t>)</a:t>
            </a:r>
            <a:endParaRPr kumimoji="1" lang="en-US" altLang="zh-CN" sz="2800" dirty="0">
              <a:solidFill>
                <a:schemeClr val="tx1"/>
              </a:solidFill>
              <a:ea typeface="幼圆" panose="02010509060101010101" pitchFamily="49" charset="-122"/>
              <a:hlinkClick r:id="rId2" action="ppaction://hlinksldjump"/>
            </a:endParaRPr>
          </a:p>
          <a:p>
            <a:pPr marL="457200" indent="-457200" eaLnBrk="1" latinLnBrk="0" hangingPunct="1">
              <a:spcBef>
                <a:spcPts val="1200"/>
              </a:spcBef>
              <a:spcAft>
                <a:spcPts val="1200"/>
              </a:spcAft>
              <a:buFont typeface="Wingdings" panose="05000000000000000000" charset="0"/>
              <a:buChar char="l"/>
            </a:pPr>
            <a:r>
              <a:rPr kumimoji="1" lang="en-US" altLang="zh-CN" sz="2800" dirty="0">
                <a:solidFill>
                  <a:schemeClr val="tx1"/>
                </a:solidFill>
                <a:ea typeface="幼圆" panose="02010509060101010101" pitchFamily="49" charset="-122"/>
              </a:rPr>
              <a:t>Balanced binary searching tree  (</a:t>
            </a:r>
            <a:r>
              <a:rPr kumimoji="1" lang="zh-CN" altLang="en-US" sz="2800" dirty="0">
                <a:solidFill>
                  <a:schemeClr val="tx1"/>
                </a:solidFill>
                <a:ea typeface="幼圆" panose="02010509060101010101" pitchFamily="49" charset="-122"/>
              </a:rPr>
              <a:t>平衡二叉树</a:t>
            </a:r>
            <a:r>
              <a:rPr kumimoji="1" lang="en-US" altLang="zh-CN" sz="2800" dirty="0">
                <a:solidFill>
                  <a:schemeClr val="tx1"/>
                </a:solidFill>
                <a:ea typeface="幼圆" panose="02010509060101010101" pitchFamily="49" charset="-122"/>
              </a:rPr>
              <a:t>) </a:t>
            </a:r>
            <a:r>
              <a:rPr kumimoji="1" lang="en-US" altLang="zh-CN" sz="2800" dirty="0" err="1">
                <a:solidFill>
                  <a:schemeClr val="tx1"/>
                </a:solidFill>
                <a:ea typeface="幼圆" panose="02010509060101010101" pitchFamily="49" charset="-122"/>
              </a:rPr>
              <a:t>AVL</a:t>
            </a:r>
            <a:endParaRPr kumimoji="1" lang="en-US" altLang="zh-CN" sz="2800" dirty="0">
              <a:solidFill>
                <a:schemeClr val="tx1"/>
              </a:solidFill>
              <a:ea typeface="幼圆" panose="02010509060101010101" pitchFamily="49" charset="-122"/>
            </a:endParaRPr>
          </a:p>
          <a:p>
            <a:pPr marL="457200" indent="-457200" eaLnBrk="1" latinLnBrk="0" hangingPunct="1">
              <a:spcBef>
                <a:spcPts val="1200"/>
              </a:spcBef>
              <a:spcAft>
                <a:spcPts val="1200"/>
              </a:spcAft>
              <a:buFont typeface="Wingdings" panose="05000000000000000000" charset="0"/>
              <a:buChar char="l"/>
            </a:pPr>
            <a:r>
              <a:rPr kumimoji="1" lang="en-US" altLang="zh-CN" sz="2800" dirty="0">
                <a:solidFill>
                  <a:srgbClr val="FFFF00"/>
                </a:solidFill>
                <a:ea typeface="幼圆" panose="02010509060101010101" pitchFamily="49" charset="-122"/>
              </a:rPr>
              <a:t>B tree and B</a:t>
            </a:r>
            <a:r>
              <a:rPr kumimoji="1" lang="zh-CN" altLang="en-US" sz="2800" baseline="30000" dirty="0">
                <a:solidFill>
                  <a:srgbClr val="FFFF00"/>
                </a:solidFill>
                <a:ea typeface="幼圆" panose="02010509060101010101" pitchFamily="49" charset="-122"/>
              </a:rPr>
              <a:t>＋</a:t>
            </a:r>
            <a:r>
              <a:rPr kumimoji="1" lang="zh-CN" altLang="en-US" sz="2800" dirty="0">
                <a:solidFill>
                  <a:srgbClr val="FFFF00"/>
                </a:solidFill>
                <a:ea typeface="幼圆" panose="02010509060101010101" pitchFamily="49" charset="-122"/>
              </a:rPr>
              <a:t> </a:t>
            </a:r>
            <a:r>
              <a:rPr kumimoji="1" lang="en-US" altLang="zh-CN" sz="2800" dirty="0">
                <a:solidFill>
                  <a:srgbClr val="FFFF00"/>
                </a:solidFill>
                <a:ea typeface="幼圆" panose="02010509060101010101" pitchFamily="49" charset="-122"/>
              </a:rPr>
              <a:t>tree</a:t>
            </a:r>
          </a:p>
          <a:p>
            <a:endParaRPr kumimoji="1" lang="en-US" altLang="zh-CN" sz="2800" dirty="0">
              <a:solidFill>
                <a:srgbClr val="FFFF00"/>
              </a:solidFill>
              <a:ea typeface="幼圆" panose="02010509060101010101" pitchFamily="49" charset="-122"/>
            </a:endParaRPr>
          </a:p>
        </p:txBody>
      </p:sp>
      <p:sp>
        <p:nvSpPr>
          <p:cNvPr id="53254" name="Rectangle 6"/>
          <p:cNvSpPr>
            <a:spLocks noGrp="1" noChangeArrowheads="1"/>
          </p:cNvSpPr>
          <p:nvPr>
            <p:ph type="title" idx="4294967295"/>
          </p:nvPr>
        </p:nvSpPr>
        <p:spPr/>
        <p:txBody>
          <a:bodyPr/>
          <a:lstStyle/>
          <a:p>
            <a:pPr algn="l"/>
            <a:r>
              <a:rPr lang="en-US" altLang="zh-CN" dirty="0"/>
              <a:t>Dynamic searching table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252000" y="1268413"/>
            <a:ext cx="8640000" cy="504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dirty="0">
                <a:ea typeface="幼圆" panose="02010509060101010101" pitchFamily="49" charset="-122"/>
                <a:cs typeface="Times New Roman" panose="02020603050405020304" pitchFamily="18" charset="0"/>
              </a:rPr>
              <a:t>1. B</a:t>
            </a:r>
            <a:r>
              <a:rPr kumimoji="1" lang="zh-CN" altLang="en-US" sz="2400" dirty="0">
                <a:ea typeface="幼圆" panose="02010509060101010101" pitchFamily="49" charset="-122"/>
                <a:cs typeface="Times New Roman" panose="02020603050405020304" pitchFamily="18" charset="0"/>
              </a:rPr>
              <a:t>树定义及查找： </a:t>
            </a:r>
            <a:r>
              <a:rPr kumimoji="1" lang="en-US" altLang="zh-CN" sz="2400" b="1" dirty="0">
                <a:solidFill>
                  <a:srgbClr val="FFFF00"/>
                </a:solidFill>
                <a:ea typeface="幼圆" panose="02010509060101010101" pitchFamily="49" charset="-122"/>
                <a:cs typeface="Times New Roman" panose="02020603050405020304" pitchFamily="18" charset="0"/>
              </a:rPr>
              <a:t>B</a:t>
            </a:r>
            <a:r>
              <a:rPr kumimoji="1" lang="zh-CN" altLang="en-US" sz="2400" b="1" dirty="0">
                <a:solidFill>
                  <a:srgbClr val="FFFF00"/>
                </a:solidFill>
                <a:ea typeface="幼圆" panose="02010509060101010101" pitchFamily="49" charset="-122"/>
                <a:cs typeface="Times New Roman" panose="02020603050405020304" pitchFamily="18" charset="0"/>
              </a:rPr>
              <a:t>树主要用于高维数据检索和文件的索引</a:t>
            </a:r>
            <a:endParaRPr kumimoji="1" lang="zh-CN" altLang="en-US" sz="2400" dirty="0">
              <a:ea typeface="幼圆" panose="02010509060101010101" pitchFamily="49" charset="-122"/>
              <a:cs typeface="Times New Roman" panose="02020603050405020304" pitchFamily="18" charset="0"/>
            </a:endParaRPr>
          </a:p>
          <a:p>
            <a:pPr algn="just"/>
            <a:r>
              <a:rPr kumimoji="1" lang="zh-CN" altLang="en-US" sz="2400" dirty="0">
                <a:ea typeface="幼圆" panose="02010509060101010101" pitchFamily="49" charset="-122"/>
                <a:cs typeface="Times New Roman" panose="02020603050405020304" pitchFamily="18" charset="0"/>
              </a:rPr>
              <a:t>        一棵</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阶的</a:t>
            </a:r>
            <a:r>
              <a:rPr kumimoji="1" lang="en-US" altLang="zh-CN" sz="2400" dirty="0">
                <a:ea typeface="幼圆" panose="02010509060101010101" pitchFamily="49" charset="-122"/>
                <a:cs typeface="Times New Roman" panose="02020603050405020304" pitchFamily="18" charset="0"/>
              </a:rPr>
              <a:t>B</a:t>
            </a:r>
            <a:r>
              <a:rPr kumimoji="1" lang="zh-CN" altLang="en-US" sz="2400" dirty="0">
                <a:ea typeface="幼圆" panose="02010509060101010101" pitchFamily="49" charset="-122"/>
                <a:cs typeface="Times New Roman" panose="02020603050405020304" pitchFamily="18" charset="0"/>
              </a:rPr>
              <a:t>树，或为空树，或是满足下列特性的</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叉树：</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(1) </a:t>
            </a:r>
            <a:r>
              <a:rPr kumimoji="1" lang="zh-CN" altLang="en-US" sz="2400" dirty="0">
                <a:ea typeface="幼圆" panose="02010509060101010101" pitchFamily="49" charset="-122"/>
                <a:cs typeface="Times New Roman" panose="02020603050405020304" pitchFamily="18" charset="0"/>
              </a:rPr>
              <a:t>树中每个结点至多有</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棵子树；</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(2) </a:t>
            </a:r>
            <a:r>
              <a:rPr kumimoji="1" lang="zh-CN" altLang="en-US" sz="2400" dirty="0">
                <a:ea typeface="幼圆" panose="02010509060101010101" pitchFamily="49" charset="-122"/>
                <a:cs typeface="Times New Roman" panose="02020603050405020304" pitchFamily="18" charset="0"/>
              </a:rPr>
              <a:t>若根结点不是叶子结点，则至少有两棵子树；</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(3) </a:t>
            </a:r>
            <a:r>
              <a:rPr kumimoji="1" lang="zh-CN" altLang="en-US" sz="2400" dirty="0">
                <a:ea typeface="幼圆" panose="02010509060101010101" pitchFamily="49" charset="-122"/>
                <a:cs typeface="Times New Roman" panose="02020603050405020304" pitchFamily="18" charset="0"/>
              </a:rPr>
              <a:t>除根之外的所有非终端结点至少有</a:t>
            </a:r>
            <a:r>
              <a:rPr kumimoji="1" lang="zh-CN" altLang="en-US" sz="2400" dirty="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ea typeface="幼圆" panose="02010509060101010101" pitchFamily="49" charset="-122"/>
                <a:cs typeface="Times New Roman" panose="02020603050405020304" pitchFamily="18" charset="0"/>
              </a:rPr>
              <a:t>m/2</a:t>
            </a:r>
            <a:r>
              <a:rPr kumimoji="1" lang="en-US" altLang="zh-CN" sz="2400" dirty="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ea typeface="幼圆" panose="02010509060101010101" pitchFamily="49" charset="-122"/>
                <a:cs typeface="Times New Roman" panose="02020603050405020304" pitchFamily="18" charset="0"/>
              </a:rPr>
              <a:t>棵子树；</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(4) </a:t>
            </a:r>
            <a:r>
              <a:rPr kumimoji="1" lang="zh-CN" altLang="en-US" sz="2400" dirty="0">
                <a:ea typeface="幼圆" panose="02010509060101010101" pitchFamily="49" charset="-122"/>
                <a:cs typeface="Times New Roman" panose="02020603050405020304" pitchFamily="18" charset="0"/>
              </a:rPr>
              <a:t>所有非终端结点中包含下列信息数据</a:t>
            </a:r>
          </a:p>
          <a:p>
            <a:pPr algn="just">
              <a:spcBef>
                <a:spcPct val="20000"/>
              </a:spcBef>
              <a:spcAft>
                <a:spcPct val="20000"/>
              </a:spcAft>
            </a:pPr>
            <a:r>
              <a:rPr kumimoji="1" lang="zh-CN" altLang="en-US" sz="2400" dirty="0">
                <a:ea typeface="幼圆" panose="02010509060101010101" pitchFamily="49" charset="-122"/>
                <a:cs typeface="Times New Roman" panose="02020603050405020304" pitchFamily="18" charset="0"/>
              </a:rPr>
              <a:t>		</a:t>
            </a:r>
            <a:r>
              <a:rPr kumimoji="1" lang="en-US" altLang="zh-CN" sz="2400" b="1" dirty="0">
                <a:solidFill>
                  <a:srgbClr val="FFFF00"/>
                </a:solidFill>
                <a:ea typeface="幼圆" panose="02010509060101010101" pitchFamily="49" charset="-122"/>
                <a:cs typeface="Times New Roman" panose="02020603050405020304" pitchFamily="18" charset="0"/>
              </a:rPr>
              <a:t>(n, A</a:t>
            </a:r>
            <a:r>
              <a:rPr kumimoji="1" lang="en-US" altLang="zh-CN" sz="2400" b="1" baseline="-25000" dirty="0">
                <a:solidFill>
                  <a:srgbClr val="FFFF00"/>
                </a:solidFill>
                <a:ea typeface="幼圆" panose="02010509060101010101" pitchFamily="49" charset="-122"/>
                <a:cs typeface="Times New Roman" panose="02020603050405020304" pitchFamily="18" charset="0"/>
              </a:rPr>
              <a:t>0</a:t>
            </a:r>
            <a:r>
              <a:rPr kumimoji="1" lang="en-US" altLang="zh-CN" sz="2400" b="1" dirty="0">
                <a:solidFill>
                  <a:srgbClr val="FFFF00"/>
                </a:solidFill>
                <a:ea typeface="幼圆" panose="02010509060101010101" pitchFamily="49" charset="-122"/>
                <a:cs typeface="Times New Roman" panose="02020603050405020304" pitchFamily="18" charset="0"/>
              </a:rPr>
              <a:t>, K</a:t>
            </a:r>
            <a:r>
              <a:rPr kumimoji="1" lang="en-US" altLang="zh-CN" sz="2400" b="1" baseline="-25000" dirty="0">
                <a:solidFill>
                  <a:srgbClr val="FFFF00"/>
                </a:solidFill>
                <a:ea typeface="幼圆" panose="02010509060101010101" pitchFamily="49" charset="-122"/>
                <a:cs typeface="Times New Roman" panose="02020603050405020304" pitchFamily="18" charset="0"/>
              </a:rPr>
              <a:t>1</a:t>
            </a:r>
            <a:r>
              <a:rPr kumimoji="1" lang="en-US" altLang="zh-CN" sz="2400" b="1" dirty="0">
                <a:solidFill>
                  <a:srgbClr val="FFFF00"/>
                </a:solidFill>
                <a:ea typeface="幼圆" panose="02010509060101010101" pitchFamily="49" charset="-122"/>
                <a:cs typeface="Times New Roman" panose="02020603050405020304" pitchFamily="18" charset="0"/>
              </a:rPr>
              <a:t>, A</a:t>
            </a:r>
            <a:r>
              <a:rPr kumimoji="1" lang="en-US" altLang="zh-CN" sz="2400" b="1" baseline="-25000" dirty="0">
                <a:solidFill>
                  <a:srgbClr val="FFFF00"/>
                </a:solidFill>
                <a:ea typeface="幼圆" panose="02010509060101010101" pitchFamily="49" charset="-122"/>
                <a:cs typeface="Times New Roman" panose="02020603050405020304" pitchFamily="18" charset="0"/>
              </a:rPr>
              <a:t>1</a:t>
            </a:r>
            <a:r>
              <a:rPr kumimoji="1" lang="en-US" altLang="zh-CN" sz="2400" b="1" dirty="0">
                <a:solidFill>
                  <a:srgbClr val="FFFF00"/>
                </a:solidFill>
                <a:ea typeface="幼圆" panose="02010509060101010101" pitchFamily="49" charset="-122"/>
                <a:cs typeface="Times New Roman" panose="02020603050405020304" pitchFamily="18" charset="0"/>
              </a:rPr>
              <a:t>, K</a:t>
            </a:r>
            <a:r>
              <a:rPr kumimoji="1" lang="en-US" altLang="zh-CN" sz="2400" b="1" baseline="-25000" dirty="0">
                <a:solidFill>
                  <a:srgbClr val="FFFF00"/>
                </a:solidFill>
                <a:ea typeface="幼圆" panose="02010509060101010101" pitchFamily="49" charset="-122"/>
                <a:cs typeface="Times New Roman" panose="02020603050405020304" pitchFamily="18" charset="0"/>
              </a:rPr>
              <a:t>2</a:t>
            </a:r>
            <a:r>
              <a:rPr kumimoji="1" lang="en-US" altLang="zh-CN" sz="2400" b="1" dirty="0">
                <a:solidFill>
                  <a:srgbClr val="FFFF00"/>
                </a:solidFill>
                <a:ea typeface="幼圆" panose="02010509060101010101" pitchFamily="49" charset="-122"/>
                <a:cs typeface="Times New Roman" panose="02020603050405020304" pitchFamily="18" charset="0"/>
              </a:rPr>
              <a:t>, …, </a:t>
            </a:r>
            <a:r>
              <a:rPr kumimoji="1" lang="en-US" altLang="zh-CN" sz="2400" b="1" dirty="0" err="1">
                <a:solidFill>
                  <a:srgbClr val="FFFF00"/>
                </a:solidFill>
                <a:ea typeface="幼圆" panose="02010509060101010101" pitchFamily="49" charset="-122"/>
                <a:cs typeface="Times New Roman" panose="02020603050405020304" pitchFamily="18" charset="0"/>
              </a:rPr>
              <a:t>K</a:t>
            </a:r>
            <a:r>
              <a:rPr kumimoji="1" lang="en-US" altLang="zh-CN" sz="2400" b="1" baseline="-25000" dirty="0" err="1">
                <a:solidFill>
                  <a:srgbClr val="FFFF00"/>
                </a:solidFill>
                <a:ea typeface="幼圆" panose="02010509060101010101" pitchFamily="49" charset="-122"/>
                <a:cs typeface="Times New Roman" panose="02020603050405020304" pitchFamily="18" charset="0"/>
              </a:rPr>
              <a:t>n</a:t>
            </a:r>
            <a:r>
              <a:rPr kumimoji="1" lang="en-US" altLang="zh-CN" sz="2400" b="1" dirty="0">
                <a:solidFill>
                  <a:srgbClr val="FFFF00"/>
                </a:solidFill>
                <a:ea typeface="幼圆" panose="02010509060101010101" pitchFamily="49" charset="-122"/>
                <a:cs typeface="Times New Roman" panose="02020603050405020304" pitchFamily="18" charset="0"/>
              </a:rPr>
              <a:t>, A</a:t>
            </a:r>
            <a:r>
              <a:rPr kumimoji="1" lang="en-US" altLang="zh-CN" sz="2400" b="1" baseline="-25000" dirty="0">
                <a:solidFill>
                  <a:srgbClr val="FFFF00"/>
                </a:solidFill>
                <a:ea typeface="幼圆" panose="02010509060101010101" pitchFamily="49" charset="-122"/>
                <a:cs typeface="Times New Roman" panose="02020603050405020304" pitchFamily="18" charset="0"/>
              </a:rPr>
              <a:t>n</a:t>
            </a:r>
            <a:r>
              <a:rPr kumimoji="1" lang="en-US" altLang="zh-CN" sz="2400" b="1" dirty="0">
                <a:solidFill>
                  <a:srgbClr val="FFFF00"/>
                </a:solidFill>
                <a:ea typeface="幼圆" panose="02010509060101010101" pitchFamily="49" charset="-122"/>
                <a:cs typeface="Times New Roman" panose="02020603050405020304" pitchFamily="18" charset="0"/>
              </a:rPr>
              <a:t>)</a:t>
            </a:r>
          </a:p>
          <a:p>
            <a:pPr algn="just"/>
            <a:r>
              <a:rPr kumimoji="1" lang="zh-CN" altLang="en-US" sz="2400" dirty="0">
                <a:ea typeface="幼圆" panose="02010509060101010101" pitchFamily="49" charset="-122"/>
                <a:cs typeface="Times New Roman" panose="02020603050405020304" pitchFamily="18" charset="0"/>
              </a:rPr>
              <a:t>其中</a:t>
            </a:r>
            <a:r>
              <a:rPr kumimoji="1" lang="en-US" altLang="zh-CN" sz="2400" dirty="0">
                <a:ea typeface="幼圆" panose="02010509060101010101" pitchFamily="49" charset="-122"/>
                <a:cs typeface="Times New Roman" panose="02020603050405020304" pitchFamily="18" charset="0"/>
              </a:rPr>
              <a:t>K</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(i=1,..,n)</a:t>
            </a:r>
            <a:r>
              <a:rPr kumimoji="1" lang="zh-CN" altLang="en-US" sz="2400" dirty="0">
                <a:ea typeface="幼圆" panose="02010509060101010101" pitchFamily="49" charset="-122"/>
                <a:cs typeface="Times New Roman" panose="02020603050405020304" pitchFamily="18" charset="0"/>
              </a:rPr>
              <a:t>为关键字，且</a:t>
            </a:r>
            <a:r>
              <a:rPr kumimoji="1" lang="en-US" altLang="zh-CN" sz="2400" dirty="0">
                <a:ea typeface="幼圆" panose="02010509060101010101" pitchFamily="49" charset="-122"/>
                <a:cs typeface="Times New Roman" panose="02020603050405020304" pitchFamily="18" charset="0"/>
              </a:rPr>
              <a:t>K</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&lt; K</a:t>
            </a:r>
            <a:r>
              <a:rPr kumimoji="1" lang="en-US" altLang="zh-CN" sz="2400" baseline="-25000" dirty="0">
                <a:ea typeface="幼圆" panose="02010509060101010101" pitchFamily="49" charset="-122"/>
                <a:cs typeface="Times New Roman" panose="02020603050405020304" pitchFamily="18" charset="0"/>
              </a:rPr>
              <a:t>i+1</a:t>
            </a:r>
            <a:r>
              <a:rPr kumimoji="1" lang="en-US" altLang="zh-CN" sz="2400" dirty="0">
                <a:ea typeface="幼圆" panose="02010509060101010101" pitchFamily="49" charset="-122"/>
                <a:cs typeface="Times New Roman" panose="02020603050405020304" pitchFamily="18" charset="0"/>
              </a:rPr>
              <a:t>(i=1,…,n-1); A</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(i=0,…,n)</a:t>
            </a:r>
            <a:r>
              <a:rPr kumimoji="1" lang="zh-CN" altLang="en-US" sz="2400" dirty="0">
                <a:ea typeface="幼圆" panose="02010509060101010101" pitchFamily="49" charset="-122"/>
                <a:cs typeface="Times New Roman" panose="02020603050405020304" pitchFamily="18" charset="0"/>
              </a:rPr>
              <a:t>为指向子树根结点的指针，且</a:t>
            </a:r>
            <a:r>
              <a:rPr kumimoji="1" lang="en-US" altLang="zh-CN" sz="2400" dirty="0">
                <a:ea typeface="幼圆" panose="02010509060101010101" pitchFamily="49" charset="-122"/>
                <a:cs typeface="Times New Roman" panose="02020603050405020304" pitchFamily="18" charset="0"/>
              </a:rPr>
              <a:t>A</a:t>
            </a:r>
            <a:r>
              <a:rPr kumimoji="1" lang="en-US" altLang="zh-CN" sz="2400" baseline="-25000" dirty="0">
                <a:ea typeface="幼圆" panose="02010509060101010101" pitchFamily="49" charset="-122"/>
                <a:cs typeface="Times New Roman" panose="02020603050405020304" pitchFamily="18" charset="0"/>
              </a:rPr>
              <a:t>i-1</a:t>
            </a:r>
            <a:r>
              <a:rPr kumimoji="1" lang="zh-CN" altLang="en-US" sz="2400" dirty="0">
                <a:ea typeface="幼圆" panose="02010509060101010101" pitchFamily="49" charset="-122"/>
                <a:cs typeface="Times New Roman" panose="02020603050405020304" pitchFamily="18" charset="0"/>
              </a:rPr>
              <a:t>所指子树中所有结点的关键字均小于</a:t>
            </a:r>
            <a:r>
              <a:rPr kumimoji="1" lang="en-US" altLang="zh-CN" sz="2400" dirty="0">
                <a:ea typeface="幼圆" panose="02010509060101010101" pitchFamily="49" charset="-122"/>
                <a:cs typeface="Times New Roman" panose="02020603050405020304" pitchFamily="18" charset="0"/>
              </a:rPr>
              <a:t>K</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(i=1,…,n), A</a:t>
            </a:r>
            <a:r>
              <a:rPr kumimoji="1" lang="en-US" altLang="zh-CN" sz="2400" baseline="-25000" dirty="0">
                <a:ea typeface="幼圆" panose="02010509060101010101" pitchFamily="49" charset="-122"/>
                <a:cs typeface="Times New Roman" panose="02020603050405020304" pitchFamily="18" charset="0"/>
              </a:rPr>
              <a:t>n</a:t>
            </a:r>
            <a:r>
              <a:rPr kumimoji="1" lang="zh-CN" altLang="en-US" sz="2400" dirty="0">
                <a:ea typeface="幼圆" panose="02010509060101010101" pitchFamily="49" charset="-122"/>
                <a:cs typeface="Times New Roman" panose="02020603050405020304" pitchFamily="18" charset="0"/>
              </a:rPr>
              <a:t>所指子树中所有结点的关键字均大于</a:t>
            </a:r>
            <a:r>
              <a:rPr kumimoji="1" lang="en-US" altLang="zh-CN" sz="2400" dirty="0" err="1">
                <a:ea typeface="幼圆" panose="02010509060101010101" pitchFamily="49" charset="-122"/>
                <a:cs typeface="Times New Roman" panose="02020603050405020304" pitchFamily="18" charset="0"/>
              </a:rPr>
              <a:t>K</a:t>
            </a:r>
            <a:r>
              <a:rPr kumimoji="1" lang="en-US" altLang="zh-CN" sz="2400" baseline="-25000" dirty="0" err="1">
                <a:ea typeface="幼圆" panose="02010509060101010101" pitchFamily="49" charset="-122"/>
                <a:cs typeface="Times New Roman" panose="02020603050405020304" pitchFamily="18" charset="0"/>
              </a:rPr>
              <a:t>n</a:t>
            </a:r>
            <a:r>
              <a:rPr kumimoji="1" lang="en-US" altLang="zh-CN" sz="2400" dirty="0">
                <a:ea typeface="幼圆" panose="02010509060101010101" pitchFamily="49" charset="-122"/>
                <a:cs typeface="Times New Roman" panose="02020603050405020304" pitchFamily="18" charset="0"/>
              </a:rPr>
              <a:t>, n</a:t>
            </a:r>
            <a:r>
              <a:rPr kumimoji="1" lang="zh-CN" altLang="en-US"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ea typeface="幼圆" panose="02010509060101010101" pitchFamily="49" charset="-122"/>
                <a:cs typeface="Times New Roman" panose="02020603050405020304" pitchFamily="18" charset="0"/>
              </a:rPr>
              <a:t>m/2</a:t>
            </a:r>
            <a:r>
              <a:rPr kumimoji="1" lang="en-US" altLang="zh-CN" sz="2400" dirty="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ea typeface="幼圆" panose="02010509060101010101" pitchFamily="49" charset="-122"/>
                <a:cs typeface="Times New Roman" panose="02020603050405020304" pitchFamily="18" charset="0"/>
              </a:rPr>
              <a:t> &lt;= n &lt;= m-1</a:t>
            </a:r>
            <a:r>
              <a:rPr kumimoji="1" lang="zh-CN" altLang="en-US" sz="2400" dirty="0">
                <a:ea typeface="幼圆" panose="02010509060101010101" pitchFamily="49" charset="-122"/>
                <a:cs typeface="Times New Roman" panose="02020603050405020304" pitchFamily="18" charset="0"/>
              </a:rPr>
              <a:t>）为关键字的个数（或</a:t>
            </a:r>
            <a:r>
              <a:rPr kumimoji="1" lang="en-US" altLang="zh-CN" sz="2400" dirty="0">
                <a:ea typeface="幼圆" panose="02010509060101010101" pitchFamily="49" charset="-122"/>
                <a:cs typeface="Times New Roman" panose="02020603050405020304" pitchFamily="18" charset="0"/>
              </a:rPr>
              <a:t>n+1</a:t>
            </a:r>
            <a:r>
              <a:rPr kumimoji="1" lang="zh-CN" altLang="en-US" sz="2400" dirty="0">
                <a:ea typeface="幼圆" panose="02010509060101010101" pitchFamily="49" charset="-122"/>
                <a:cs typeface="Times New Roman" panose="02020603050405020304" pitchFamily="18" charset="0"/>
              </a:rPr>
              <a:t>为子树个数）。</a:t>
            </a:r>
            <a:endParaRPr kumimoji="1" lang="en-US" altLang="zh-CN" sz="2400" dirty="0">
              <a:ea typeface="幼圆" panose="02010509060101010101" pitchFamily="49" charset="-122"/>
              <a:cs typeface="Times New Roman" panose="02020603050405020304" pitchFamily="18" charset="0"/>
            </a:endParaRP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(5) </a:t>
            </a:r>
            <a:r>
              <a:rPr kumimoji="1" lang="zh-CN" altLang="en-US" sz="2400" dirty="0">
                <a:ea typeface="幼圆" panose="02010509060101010101" pitchFamily="49" charset="-122"/>
                <a:cs typeface="Times New Roman" panose="02020603050405020304" pitchFamily="18" charset="0"/>
              </a:rPr>
              <a:t>所有叶子结点都出现在同一层上，并且不带信息。实际上这些结点不存在，指向这些结点的指针为空。</a:t>
            </a:r>
          </a:p>
        </p:txBody>
      </p:sp>
      <p:sp>
        <p:nvSpPr>
          <p:cNvPr id="182275" name="Rectangle 3"/>
          <p:cNvSpPr>
            <a:spLocks noGrp="1" noChangeArrowheads="1"/>
          </p:cNvSpPr>
          <p:nvPr>
            <p:ph type="title"/>
          </p:nvPr>
        </p:nvSpPr>
        <p:spPr/>
        <p:txBody>
          <a:bodyPr/>
          <a:lstStyle/>
          <a:p>
            <a:r>
              <a:rPr lang="en-US" altLang="zh-CN" dirty="0"/>
              <a:t>**8.5 B</a:t>
            </a:r>
            <a:r>
              <a:rPr lang="zh-CN" altLang="en-US" dirty="0"/>
              <a:t>树和</a:t>
            </a:r>
            <a:r>
              <a:rPr lang="en-US" altLang="zh-CN" dirty="0"/>
              <a:t>B</a:t>
            </a:r>
            <a:r>
              <a:rPr lang="zh-CN" altLang="en-US" baseline="30000" dirty="0"/>
              <a:t>＋</a:t>
            </a:r>
            <a:r>
              <a:rPr lang="zh-CN" altLang="en-US" dirty="0"/>
              <a:t>树</a:t>
            </a:r>
          </a:p>
        </p:txBody>
      </p:sp>
      <p:sp>
        <p:nvSpPr>
          <p:cNvPr id="2" name="文本框 1">
            <a:extLst>
              <a:ext uri="{FF2B5EF4-FFF2-40B4-BE49-F238E27FC236}">
                <a16:creationId xmlns:a16="http://schemas.microsoft.com/office/drawing/2014/main" id="{56D85FD8-BEE9-90F8-DDC9-13A122378343}"/>
              </a:ext>
            </a:extLst>
          </p:cNvPr>
          <p:cNvSpPr txBox="1"/>
          <p:nvPr/>
        </p:nvSpPr>
        <p:spPr>
          <a:xfrm>
            <a:off x="126000" y="6309793"/>
            <a:ext cx="8892000" cy="461665"/>
          </a:xfrm>
          <a:prstGeom prst="rect">
            <a:avLst/>
          </a:prstGeom>
          <a:noFill/>
        </p:spPr>
        <p:txBody>
          <a:bodyPr wrap="square">
            <a:spAutoFit/>
          </a:bodyPr>
          <a:lstStyle/>
          <a:p>
            <a:r>
              <a:rPr lang="en-US" altLang="zh-CN" sz="2400" dirty="0">
                <a:solidFill>
                  <a:srgbClr val="FFC000"/>
                </a:solidFill>
              </a:rPr>
              <a:t>B</a:t>
            </a:r>
            <a:r>
              <a:rPr lang="zh-CN" altLang="en-US" sz="2400" dirty="0">
                <a:solidFill>
                  <a:srgbClr val="FFC000"/>
                </a:solidFill>
              </a:rPr>
              <a:t>是在二叉平衡树（</a:t>
            </a:r>
            <a:r>
              <a:rPr lang="en-US" altLang="zh-CN" sz="2400" dirty="0">
                <a:solidFill>
                  <a:srgbClr val="FFC000"/>
                </a:solidFill>
              </a:rPr>
              <a:t>O(</a:t>
            </a:r>
            <a:r>
              <a:rPr lang="en-US" altLang="zh-CN" sz="2400" dirty="0" err="1">
                <a:solidFill>
                  <a:srgbClr val="FFC000"/>
                </a:solidFill>
              </a:rPr>
              <a:t>logn</a:t>
            </a:r>
            <a:r>
              <a:rPr lang="en-US" altLang="zh-CN" sz="2400" dirty="0">
                <a:solidFill>
                  <a:srgbClr val="FFC000"/>
                </a:solidFill>
              </a:rPr>
              <a:t>)</a:t>
            </a:r>
            <a:r>
              <a:rPr lang="zh-CN" altLang="en-US" sz="2400" dirty="0">
                <a:solidFill>
                  <a:srgbClr val="FFC000"/>
                </a:solidFill>
              </a:rPr>
              <a:t>）基础上拓展而来的多路平衡查找树。</a:t>
            </a:r>
            <a:endParaRPr lang="en-US" sz="2400"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2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2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2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274">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82274">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8227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22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C4ACA9F-F7D2-22CA-4B73-91B3F79A0B1A}"/>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1</a:t>
            </a:r>
            <a:r>
              <a:rPr lang="zh-CN" altLang="en-US" sz="3200" dirty="0"/>
              <a:t>：</a:t>
            </a:r>
          </a:p>
        </p:txBody>
      </p:sp>
      <p:pic>
        <p:nvPicPr>
          <p:cNvPr id="8" name="图片 7">
            <a:extLst>
              <a:ext uri="{FF2B5EF4-FFF2-40B4-BE49-F238E27FC236}">
                <a16:creationId xmlns:a16="http://schemas.microsoft.com/office/drawing/2014/main" id="{63AB5E4B-5EBE-4F8F-4439-4E085C458956}"/>
              </a:ext>
            </a:extLst>
          </p:cNvPr>
          <p:cNvPicPr>
            <a:picLocks noChangeAspect="1"/>
          </p:cNvPicPr>
          <p:nvPr/>
        </p:nvPicPr>
        <p:blipFill>
          <a:blip r:embed="rId2"/>
          <a:stretch>
            <a:fillRect/>
          </a:stretch>
        </p:blipFill>
        <p:spPr>
          <a:xfrm>
            <a:off x="683568" y="1019174"/>
            <a:ext cx="7498407" cy="5005533"/>
          </a:xfrm>
          <a:prstGeom prst="rect">
            <a:avLst/>
          </a:prstGeom>
        </p:spPr>
      </p:pic>
      <p:sp>
        <p:nvSpPr>
          <p:cNvPr id="9" name="文本框 8">
            <a:extLst>
              <a:ext uri="{FF2B5EF4-FFF2-40B4-BE49-F238E27FC236}">
                <a16:creationId xmlns:a16="http://schemas.microsoft.com/office/drawing/2014/main" id="{44EA962F-247F-5C15-72A2-00E5CCB4123D}"/>
              </a:ext>
            </a:extLst>
          </p:cNvPr>
          <p:cNvSpPr txBox="1"/>
          <p:nvPr/>
        </p:nvSpPr>
        <p:spPr>
          <a:xfrm>
            <a:off x="126000" y="6207169"/>
            <a:ext cx="8892000" cy="461665"/>
          </a:xfrm>
          <a:prstGeom prst="rect">
            <a:avLst/>
          </a:prstGeom>
          <a:noFill/>
        </p:spPr>
        <p:txBody>
          <a:bodyPr wrap="square">
            <a:spAutoFit/>
          </a:bodyPr>
          <a:lstStyle/>
          <a:p>
            <a:r>
              <a:rPr lang="en-US" altLang="zh-CN" sz="2400" dirty="0">
                <a:solidFill>
                  <a:srgbClr val="FFC000"/>
                </a:solidFill>
              </a:rPr>
              <a:t>m</a:t>
            </a:r>
            <a:r>
              <a:rPr lang="zh-CN" altLang="en-US" sz="2400" dirty="0">
                <a:solidFill>
                  <a:srgbClr val="FFC000"/>
                </a:solidFill>
              </a:rPr>
              <a:t>阶</a:t>
            </a:r>
            <a:r>
              <a:rPr lang="en-US" altLang="zh-CN" sz="2400" dirty="0">
                <a:solidFill>
                  <a:srgbClr val="FFC000"/>
                </a:solidFill>
              </a:rPr>
              <a:t>B</a:t>
            </a:r>
            <a:r>
              <a:rPr lang="zh-CN" altLang="en-US" sz="2400" dirty="0">
                <a:solidFill>
                  <a:srgbClr val="FFC000"/>
                </a:solidFill>
              </a:rPr>
              <a:t>树中每个结点至多有</a:t>
            </a:r>
            <a:r>
              <a:rPr lang="en-US" altLang="zh-CN" sz="2400" dirty="0">
                <a:solidFill>
                  <a:srgbClr val="FFC000"/>
                </a:solidFill>
              </a:rPr>
              <a:t>m</a:t>
            </a:r>
            <a:r>
              <a:rPr lang="zh-CN" altLang="en-US" sz="2400" dirty="0">
                <a:solidFill>
                  <a:srgbClr val="FFC000"/>
                </a:solidFill>
              </a:rPr>
              <a:t>棵子树（即最多含有</a:t>
            </a:r>
            <a:r>
              <a:rPr lang="en-US" altLang="zh-CN" sz="2400" dirty="0">
                <a:solidFill>
                  <a:srgbClr val="FFC000"/>
                </a:solidFill>
              </a:rPr>
              <a:t>m-1</a:t>
            </a:r>
            <a:r>
              <a:rPr lang="zh-CN" altLang="en-US" sz="2400" dirty="0">
                <a:solidFill>
                  <a:srgbClr val="FFC000"/>
                </a:solidFill>
              </a:rPr>
              <a:t>个关键字）。</a:t>
            </a:r>
            <a:endParaRPr lang="en-US" sz="2400" dirty="0">
              <a:solidFill>
                <a:srgbClr val="FFC000"/>
              </a:solidFill>
            </a:endParaRPr>
          </a:p>
        </p:txBody>
      </p:sp>
    </p:spTree>
    <p:extLst>
      <p:ext uri="{BB962C8B-B14F-4D97-AF65-F5344CB8AC3E}">
        <p14:creationId xmlns:p14="http://schemas.microsoft.com/office/powerpoint/2010/main" val="757853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212A96-997D-37D9-CEE8-4690B43C207B}"/>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2</a:t>
            </a:r>
            <a:r>
              <a:rPr lang="zh-CN" altLang="en-US" sz="3200" dirty="0"/>
              <a:t>：</a:t>
            </a:r>
          </a:p>
        </p:txBody>
      </p:sp>
      <p:pic>
        <p:nvPicPr>
          <p:cNvPr id="7" name="图片 6">
            <a:extLst>
              <a:ext uri="{FF2B5EF4-FFF2-40B4-BE49-F238E27FC236}">
                <a16:creationId xmlns:a16="http://schemas.microsoft.com/office/drawing/2014/main" id="{2ADEEEC2-B2E6-E761-C31B-53EE17E05304}"/>
              </a:ext>
            </a:extLst>
          </p:cNvPr>
          <p:cNvPicPr>
            <a:picLocks noChangeAspect="1"/>
          </p:cNvPicPr>
          <p:nvPr/>
        </p:nvPicPr>
        <p:blipFill>
          <a:blip r:embed="rId2"/>
          <a:stretch>
            <a:fillRect/>
          </a:stretch>
        </p:blipFill>
        <p:spPr>
          <a:xfrm>
            <a:off x="457200" y="1052736"/>
            <a:ext cx="7879280" cy="5099645"/>
          </a:xfrm>
          <a:prstGeom prst="rect">
            <a:avLst/>
          </a:prstGeom>
        </p:spPr>
      </p:pic>
      <p:sp>
        <p:nvSpPr>
          <p:cNvPr id="8" name="文本框 7">
            <a:extLst>
              <a:ext uri="{FF2B5EF4-FFF2-40B4-BE49-F238E27FC236}">
                <a16:creationId xmlns:a16="http://schemas.microsoft.com/office/drawing/2014/main" id="{112C234A-F072-1F6B-0C2E-D50ED4651D62}"/>
              </a:ext>
            </a:extLst>
          </p:cNvPr>
          <p:cNvSpPr txBox="1"/>
          <p:nvPr/>
        </p:nvSpPr>
        <p:spPr>
          <a:xfrm>
            <a:off x="827584" y="6225041"/>
            <a:ext cx="7879280" cy="461665"/>
          </a:xfrm>
          <a:prstGeom prst="rect">
            <a:avLst/>
          </a:prstGeom>
          <a:noFill/>
        </p:spPr>
        <p:txBody>
          <a:bodyPr wrap="square">
            <a:spAutoFit/>
          </a:bodyPr>
          <a:lstStyle/>
          <a:p>
            <a:r>
              <a:rPr lang="en-US" altLang="zh-CN" sz="2400" dirty="0">
                <a:solidFill>
                  <a:srgbClr val="FFC000"/>
                </a:solidFill>
              </a:rPr>
              <a:t>m</a:t>
            </a:r>
            <a:r>
              <a:rPr lang="zh-CN" altLang="en-US" sz="2400" dirty="0">
                <a:solidFill>
                  <a:srgbClr val="FFC000"/>
                </a:solidFill>
              </a:rPr>
              <a:t>阶</a:t>
            </a:r>
            <a:r>
              <a:rPr lang="en-US" altLang="zh-CN" sz="2400" dirty="0">
                <a:solidFill>
                  <a:srgbClr val="FFC000"/>
                </a:solidFill>
              </a:rPr>
              <a:t>B</a:t>
            </a:r>
            <a:r>
              <a:rPr lang="zh-CN" altLang="en-US" sz="2400" dirty="0">
                <a:solidFill>
                  <a:srgbClr val="FFC000"/>
                </a:solidFill>
              </a:rPr>
              <a:t>树中若根结点不是终端结点，则至少有两棵子树。</a:t>
            </a:r>
            <a:endParaRPr lang="en-US" sz="2400" dirty="0">
              <a:solidFill>
                <a:srgbClr val="FFC000"/>
              </a:solidFill>
            </a:endParaRPr>
          </a:p>
        </p:txBody>
      </p:sp>
    </p:spTree>
    <p:extLst>
      <p:ext uri="{BB962C8B-B14F-4D97-AF65-F5344CB8AC3E}">
        <p14:creationId xmlns:p14="http://schemas.microsoft.com/office/powerpoint/2010/main" val="31969741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8ABBE16-F1D6-8183-A790-1501748E7311}"/>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3</a:t>
            </a:r>
            <a:r>
              <a:rPr lang="zh-CN" altLang="en-US" sz="3200" dirty="0"/>
              <a:t>：</a:t>
            </a:r>
          </a:p>
        </p:txBody>
      </p:sp>
      <p:pic>
        <p:nvPicPr>
          <p:cNvPr id="9" name="图片 8">
            <a:extLst>
              <a:ext uri="{FF2B5EF4-FFF2-40B4-BE49-F238E27FC236}">
                <a16:creationId xmlns:a16="http://schemas.microsoft.com/office/drawing/2014/main" id="{A46EA29C-6767-B9E6-741B-F1227BA85F58}"/>
              </a:ext>
            </a:extLst>
          </p:cNvPr>
          <p:cNvPicPr>
            <a:picLocks noChangeAspect="1"/>
          </p:cNvPicPr>
          <p:nvPr/>
        </p:nvPicPr>
        <p:blipFill>
          <a:blip r:embed="rId3"/>
          <a:stretch>
            <a:fillRect/>
          </a:stretch>
        </p:blipFill>
        <p:spPr>
          <a:xfrm>
            <a:off x="457200" y="932008"/>
            <a:ext cx="7785978" cy="4993983"/>
          </a:xfrm>
          <a:prstGeom prst="rect">
            <a:avLst/>
          </a:prstGeom>
        </p:spPr>
      </p:pic>
      <p:sp>
        <p:nvSpPr>
          <p:cNvPr id="10" name="文本框 9">
            <a:extLst>
              <a:ext uri="{FF2B5EF4-FFF2-40B4-BE49-F238E27FC236}">
                <a16:creationId xmlns:a16="http://schemas.microsoft.com/office/drawing/2014/main" id="{83F743CC-7EF4-3E3C-F504-E7403800921A}"/>
              </a:ext>
            </a:extLst>
          </p:cNvPr>
          <p:cNvSpPr txBox="1"/>
          <p:nvPr/>
        </p:nvSpPr>
        <p:spPr>
          <a:xfrm>
            <a:off x="1259632" y="5925991"/>
            <a:ext cx="6408712" cy="830997"/>
          </a:xfrm>
          <a:prstGeom prst="rect">
            <a:avLst/>
          </a:prstGeom>
          <a:noFill/>
        </p:spPr>
        <p:txBody>
          <a:bodyPr wrap="square">
            <a:spAutoFit/>
          </a:bodyPr>
          <a:lstStyle/>
          <a:p>
            <a:pPr algn="just"/>
            <a:r>
              <a:rPr lang="en-US" altLang="zh-CN" sz="2400" dirty="0">
                <a:solidFill>
                  <a:srgbClr val="FFC000"/>
                </a:solidFill>
              </a:rPr>
              <a:t>m</a:t>
            </a:r>
            <a:r>
              <a:rPr lang="zh-CN" altLang="en-US" sz="2400" dirty="0">
                <a:solidFill>
                  <a:srgbClr val="FFC000"/>
                </a:solidFill>
              </a:rPr>
              <a:t>阶</a:t>
            </a:r>
            <a:r>
              <a:rPr lang="en-US" altLang="zh-CN" sz="2400" dirty="0">
                <a:solidFill>
                  <a:srgbClr val="FFC000"/>
                </a:solidFill>
              </a:rPr>
              <a:t>B</a:t>
            </a:r>
            <a:r>
              <a:rPr lang="zh-CN" altLang="en-US" sz="2400" dirty="0">
                <a:solidFill>
                  <a:srgbClr val="FFC000"/>
                </a:solidFill>
              </a:rPr>
              <a:t>树中除根结点外所有非叶子结点至少有</a:t>
            </a:r>
            <a:r>
              <a:rPr lang="en-US" altLang="zh-CN" sz="2400" dirty="0">
                <a:solidFill>
                  <a:srgbClr val="FFC000"/>
                </a:solidFill>
              </a:rPr>
              <a:t>┌m/2┐=2 </a:t>
            </a:r>
            <a:r>
              <a:rPr lang="zh-CN" altLang="en-US" sz="2400" dirty="0">
                <a:solidFill>
                  <a:srgbClr val="FFC000"/>
                </a:solidFill>
              </a:rPr>
              <a:t>棵子树。</a:t>
            </a:r>
            <a:r>
              <a:rPr lang="en-US" altLang="zh-CN" sz="2400" dirty="0">
                <a:solidFill>
                  <a:srgbClr val="FFC000"/>
                </a:solidFill>
              </a:rPr>
              <a:t> ┌m/2┐-1=1</a:t>
            </a:r>
            <a:r>
              <a:rPr lang="zh-CN" altLang="en-US" sz="2400" dirty="0">
                <a:solidFill>
                  <a:srgbClr val="FFC000"/>
                </a:solidFill>
              </a:rPr>
              <a:t>个关键字。</a:t>
            </a:r>
            <a:endParaRPr lang="en-US" sz="2400" dirty="0">
              <a:solidFill>
                <a:srgbClr val="FFC000"/>
              </a:solidFill>
            </a:endParaRPr>
          </a:p>
        </p:txBody>
      </p:sp>
    </p:spTree>
    <p:extLst>
      <p:ext uri="{BB962C8B-B14F-4D97-AF65-F5344CB8AC3E}">
        <p14:creationId xmlns:p14="http://schemas.microsoft.com/office/powerpoint/2010/main" val="388743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CCF2856-2D7B-63E3-2361-1F645B9173E2}"/>
              </a:ext>
            </a:extLst>
          </p:cNvPr>
          <p:cNvSpPr txBox="1"/>
          <p:nvPr/>
        </p:nvSpPr>
        <p:spPr>
          <a:xfrm>
            <a:off x="395536" y="404664"/>
            <a:ext cx="8064896" cy="1200329"/>
          </a:xfrm>
          <a:prstGeom prst="rect">
            <a:avLst/>
          </a:prstGeom>
          <a:noFill/>
        </p:spPr>
        <p:txBody>
          <a:bodyPr wrap="square">
            <a:spAutoFit/>
          </a:bodyPr>
          <a:lstStyle/>
          <a:p>
            <a:r>
              <a:rPr lang="en-US" altLang="zh-CN" b="1" i="0" dirty="0">
                <a:effectLst/>
                <a:latin typeface="PingFang SC"/>
              </a:rPr>
              <a:t>ASL</a:t>
            </a:r>
            <a:r>
              <a:rPr lang="zh-CN" altLang="en-US" b="1" i="0" dirty="0">
                <a:effectLst/>
                <a:latin typeface="PingFang SC"/>
              </a:rPr>
              <a:t>（</a:t>
            </a:r>
            <a:r>
              <a:rPr lang="en-US" altLang="zh-CN" b="1" i="0" dirty="0">
                <a:effectLst/>
                <a:latin typeface="PingFang SC"/>
              </a:rPr>
              <a:t>Average Search Length</a:t>
            </a:r>
            <a:r>
              <a:rPr lang="zh-CN" altLang="en-US" b="1" i="0" dirty="0">
                <a:effectLst/>
                <a:latin typeface="PingFang SC"/>
              </a:rPr>
              <a:t>），即平均查找长度，在查找运算中，由于所费时间在关键字的比较上，所以把平均需要和待查找值比较的关键字次数称为平均查找长度。</a:t>
            </a:r>
            <a:r>
              <a:rPr lang="zh-CN" altLang="en-US" b="1" dirty="0">
                <a:solidFill>
                  <a:srgbClr val="FFFF00"/>
                </a:solidFill>
                <a:latin typeface="PingFang SC"/>
              </a:rPr>
              <a:t>一个算法的</a:t>
            </a:r>
            <a:r>
              <a:rPr lang="en-US" altLang="zh-CN" b="1" dirty="0">
                <a:solidFill>
                  <a:srgbClr val="FFFF00"/>
                </a:solidFill>
                <a:latin typeface="PingFang SC"/>
              </a:rPr>
              <a:t>ASL</a:t>
            </a:r>
            <a:r>
              <a:rPr lang="zh-CN" altLang="en-US" b="1" dirty="0">
                <a:solidFill>
                  <a:srgbClr val="FFFF00"/>
                </a:solidFill>
                <a:latin typeface="PingFang SC"/>
              </a:rPr>
              <a:t>越大，说明时间性能差，反之，时间性能好，这也是显而易见的</a:t>
            </a:r>
            <a:r>
              <a:rPr lang="zh-CN" altLang="en-US" b="1" dirty="0">
                <a:latin typeface="PingFang SC"/>
              </a:rPr>
              <a:t>。</a:t>
            </a:r>
          </a:p>
        </p:txBody>
      </p:sp>
      <p:pic>
        <p:nvPicPr>
          <p:cNvPr id="4" name="图片 3">
            <a:extLst>
              <a:ext uri="{FF2B5EF4-FFF2-40B4-BE49-F238E27FC236}">
                <a16:creationId xmlns:a16="http://schemas.microsoft.com/office/drawing/2014/main" id="{08654134-6A9F-E15C-FC05-C2736AE5167B}"/>
              </a:ext>
            </a:extLst>
          </p:cNvPr>
          <p:cNvPicPr>
            <a:picLocks noChangeAspect="1"/>
          </p:cNvPicPr>
          <p:nvPr/>
        </p:nvPicPr>
        <p:blipFill>
          <a:blip r:embed="rId2"/>
          <a:stretch>
            <a:fillRect/>
          </a:stretch>
        </p:blipFill>
        <p:spPr>
          <a:xfrm>
            <a:off x="3557538" y="1373424"/>
            <a:ext cx="2028923" cy="1102131"/>
          </a:xfrm>
          <a:prstGeom prst="rect">
            <a:avLst/>
          </a:prstGeom>
        </p:spPr>
      </p:pic>
      <p:sp>
        <p:nvSpPr>
          <p:cNvPr id="6" name="文本框 5">
            <a:extLst>
              <a:ext uri="{FF2B5EF4-FFF2-40B4-BE49-F238E27FC236}">
                <a16:creationId xmlns:a16="http://schemas.microsoft.com/office/drawing/2014/main" id="{FC8CF242-78A7-AD54-EB69-20A7BE8CA6EE}"/>
              </a:ext>
            </a:extLst>
          </p:cNvPr>
          <p:cNvSpPr txBox="1"/>
          <p:nvPr/>
        </p:nvSpPr>
        <p:spPr>
          <a:xfrm>
            <a:off x="395536" y="2588656"/>
            <a:ext cx="7920880" cy="646331"/>
          </a:xfrm>
          <a:prstGeom prst="rect">
            <a:avLst/>
          </a:prstGeom>
          <a:noFill/>
        </p:spPr>
        <p:txBody>
          <a:bodyPr wrap="square">
            <a:spAutoFit/>
          </a:bodyPr>
          <a:lstStyle/>
          <a:p>
            <a:r>
              <a:rPr lang="zh-CN" altLang="en-US" b="0" i="0" dirty="0">
                <a:effectLst/>
                <a:latin typeface="PingFang SC"/>
              </a:rPr>
              <a:t>其中</a:t>
            </a:r>
            <a:r>
              <a:rPr lang="en-US" altLang="zh-CN" b="0" i="0" dirty="0">
                <a:effectLst/>
                <a:latin typeface="PingFang SC"/>
              </a:rPr>
              <a:t>n</a:t>
            </a:r>
            <a:r>
              <a:rPr lang="zh-CN" altLang="en-US" b="0" i="0" dirty="0">
                <a:effectLst/>
                <a:latin typeface="PingFang SC"/>
              </a:rPr>
              <a:t>为查找表中元素个数，</a:t>
            </a:r>
            <a:r>
              <a:rPr lang="en-US" altLang="zh-CN" b="0" i="1" dirty="0">
                <a:effectLst/>
                <a:latin typeface="PingFang SC"/>
              </a:rPr>
              <a:t>P</a:t>
            </a:r>
            <a:r>
              <a:rPr lang="en-US" altLang="zh-CN" b="0" i="1" baseline="-25000" dirty="0">
                <a:effectLst/>
                <a:latin typeface="PingFang SC"/>
              </a:rPr>
              <a:t>i</a:t>
            </a:r>
            <a:r>
              <a:rPr lang="zh-CN" altLang="en-US" b="0" i="0" dirty="0">
                <a:effectLst/>
                <a:latin typeface="PingFang SC"/>
              </a:rPr>
              <a:t>为查找第</a:t>
            </a:r>
            <a:r>
              <a:rPr lang="en-US" altLang="zh-CN" b="0" i="0" dirty="0">
                <a:effectLst/>
                <a:latin typeface="PingFang SC"/>
              </a:rPr>
              <a:t>i</a:t>
            </a:r>
            <a:r>
              <a:rPr lang="zh-CN" altLang="en-US" b="0" i="0" dirty="0">
                <a:effectLst/>
                <a:latin typeface="PingFang SC"/>
              </a:rPr>
              <a:t>个元素的概率，通常假设每个元素查找概率相同，</a:t>
            </a:r>
            <a:r>
              <a:rPr lang="en-US" altLang="zh-CN" b="0" i="1" dirty="0">
                <a:effectLst/>
                <a:latin typeface="PingFang SC"/>
              </a:rPr>
              <a:t>P</a:t>
            </a:r>
            <a:r>
              <a:rPr lang="en-US" altLang="zh-CN" b="0" i="1" baseline="-25000" dirty="0">
                <a:effectLst/>
                <a:latin typeface="PingFang SC"/>
              </a:rPr>
              <a:t>i </a:t>
            </a:r>
            <a:r>
              <a:rPr lang="en-US" altLang="zh-CN" b="0" i="0" dirty="0">
                <a:effectLst/>
                <a:latin typeface="PingFang SC"/>
              </a:rPr>
              <a:t>=1/n</a:t>
            </a:r>
            <a:r>
              <a:rPr lang="zh-CN" altLang="en-US" b="0" i="0" dirty="0">
                <a:effectLst/>
                <a:latin typeface="PingFang SC"/>
              </a:rPr>
              <a:t>，</a:t>
            </a:r>
            <a:r>
              <a:rPr lang="en-US" altLang="zh-CN" b="0" i="1" dirty="0">
                <a:effectLst/>
                <a:latin typeface="PingFang SC"/>
              </a:rPr>
              <a:t>C</a:t>
            </a:r>
            <a:r>
              <a:rPr lang="en-US" altLang="zh-CN" b="0" i="1" baseline="-25000" dirty="0">
                <a:effectLst/>
                <a:latin typeface="PingFang SC"/>
              </a:rPr>
              <a:t>i </a:t>
            </a:r>
            <a:r>
              <a:rPr lang="zh-CN" altLang="en-US" b="0" i="0" dirty="0">
                <a:effectLst/>
                <a:latin typeface="PingFang SC"/>
              </a:rPr>
              <a:t>是找到第</a:t>
            </a:r>
            <a:r>
              <a:rPr lang="en-US" altLang="zh-CN" b="0" i="0" dirty="0">
                <a:effectLst/>
                <a:latin typeface="PingFang SC"/>
              </a:rPr>
              <a:t>i</a:t>
            </a:r>
            <a:r>
              <a:rPr lang="zh-CN" altLang="en-US" b="0" i="0" dirty="0">
                <a:effectLst/>
                <a:latin typeface="PingFang SC"/>
              </a:rPr>
              <a:t>个元素的比较次数。</a:t>
            </a:r>
            <a:endParaRPr lang="zh-CN" altLang="en-US" dirty="0"/>
          </a:p>
        </p:txBody>
      </p:sp>
      <p:sp>
        <p:nvSpPr>
          <p:cNvPr id="8" name="文本框 7">
            <a:extLst>
              <a:ext uri="{FF2B5EF4-FFF2-40B4-BE49-F238E27FC236}">
                <a16:creationId xmlns:a16="http://schemas.microsoft.com/office/drawing/2014/main" id="{24D567C6-BC2A-5D03-93F7-D4912632EE7D}"/>
              </a:ext>
            </a:extLst>
          </p:cNvPr>
          <p:cNvSpPr txBox="1"/>
          <p:nvPr/>
        </p:nvSpPr>
        <p:spPr>
          <a:xfrm>
            <a:off x="395536" y="3400589"/>
            <a:ext cx="8424937" cy="1754326"/>
          </a:xfrm>
          <a:prstGeom prst="rect">
            <a:avLst/>
          </a:prstGeom>
          <a:noFill/>
        </p:spPr>
        <p:txBody>
          <a:bodyPr wrap="square">
            <a:spAutoFit/>
          </a:bodyPr>
          <a:lstStyle/>
          <a:p>
            <a:pPr algn="just"/>
            <a:r>
              <a:rPr lang="zh-CN" altLang="en-US" b="0" i="0" dirty="0">
                <a:solidFill>
                  <a:srgbClr val="FFFF00"/>
                </a:solidFill>
                <a:effectLst/>
                <a:latin typeface="PingFang SC"/>
              </a:rPr>
              <a:t>在</a:t>
            </a:r>
            <a:r>
              <a:rPr lang="zh-CN" altLang="en-US" b="1" i="1" dirty="0">
                <a:solidFill>
                  <a:srgbClr val="FFFF00"/>
                </a:solidFill>
                <a:effectLst/>
                <a:latin typeface="PingFang SC"/>
              </a:rPr>
              <a:t>顺序查找</a:t>
            </a:r>
            <a:r>
              <a:rPr lang="en-US" altLang="zh-CN" b="1" i="1" dirty="0">
                <a:solidFill>
                  <a:srgbClr val="FFFF00"/>
                </a:solidFill>
                <a:effectLst/>
                <a:latin typeface="PingFang SC"/>
              </a:rPr>
              <a:t>(Sequence Search)</a:t>
            </a:r>
            <a:r>
              <a:rPr lang="zh-CN" altLang="en-US" b="0" i="0" dirty="0">
                <a:solidFill>
                  <a:srgbClr val="FFFF00"/>
                </a:solidFill>
                <a:effectLst/>
                <a:latin typeface="PingFang SC"/>
              </a:rPr>
              <a:t>表中，</a:t>
            </a:r>
            <a:r>
              <a:rPr lang="zh-CN" altLang="en-US" b="1" i="0" dirty="0">
                <a:solidFill>
                  <a:srgbClr val="FFFF00"/>
                </a:solidFill>
                <a:effectLst/>
                <a:latin typeface="PingFang SC"/>
              </a:rPr>
              <a:t>查找方式为从头扫到尾，找到待查找元素即查找成功，若到尾部没有找到，说明查找失败</a:t>
            </a:r>
            <a:r>
              <a:rPr lang="zh-CN" altLang="en-US" b="0" i="0" dirty="0">
                <a:solidFill>
                  <a:srgbClr val="FFFF00"/>
                </a:solidFill>
                <a:effectLst/>
                <a:latin typeface="PingFang SC"/>
              </a:rPr>
              <a:t>。</a:t>
            </a:r>
            <a:endParaRPr lang="en-US" altLang="zh-CN" b="0" i="0" dirty="0">
              <a:solidFill>
                <a:srgbClr val="FFFF00"/>
              </a:solidFill>
              <a:effectLst/>
              <a:latin typeface="PingFang SC"/>
            </a:endParaRPr>
          </a:p>
          <a:p>
            <a:endParaRPr lang="en-US" altLang="zh-CN" dirty="0">
              <a:solidFill>
                <a:srgbClr val="FFFF00"/>
              </a:solidFill>
              <a:latin typeface="PingFang SC"/>
            </a:endParaRPr>
          </a:p>
          <a:p>
            <a:pPr algn="just"/>
            <a:r>
              <a:rPr lang="zh-CN" altLang="en-US" b="1" dirty="0">
                <a:solidFill>
                  <a:srgbClr val="FFFF00"/>
                </a:solidFill>
                <a:latin typeface="PingFang SC"/>
              </a:rPr>
              <a:t>所以说，</a:t>
            </a:r>
            <a:r>
              <a:rPr lang="en-US" altLang="zh-CN" b="1" i="1" dirty="0">
                <a:solidFill>
                  <a:srgbClr val="FFFF00"/>
                </a:solidFill>
                <a:latin typeface="PingFang SC"/>
              </a:rPr>
              <a:t>C</a:t>
            </a:r>
            <a:r>
              <a:rPr lang="en-US" altLang="zh-CN" b="1" i="1" baseline="-25000" dirty="0">
                <a:solidFill>
                  <a:srgbClr val="FFFF00"/>
                </a:solidFill>
                <a:latin typeface="PingFang SC"/>
              </a:rPr>
              <a:t>i</a:t>
            </a:r>
            <a:r>
              <a:rPr lang="zh-CN" altLang="en-US" b="1" dirty="0">
                <a:solidFill>
                  <a:srgbClr val="FFFF00"/>
                </a:solidFill>
                <a:latin typeface="PingFang SC"/>
              </a:rPr>
              <a:t>（第</a:t>
            </a:r>
            <a:r>
              <a:rPr lang="en-US" altLang="zh-CN" b="1" i="1" dirty="0">
                <a:solidFill>
                  <a:srgbClr val="FFFF00"/>
                </a:solidFill>
                <a:latin typeface="PingFang SC"/>
              </a:rPr>
              <a:t>i</a:t>
            </a:r>
            <a:r>
              <a:rPr lang="zh-CN" altLang="en-US" b="1" dirty="0">
                <a:solidFill>
                  <a:srgbClr val="FFFF00"/>
                </a:solidFill>
                <a:latin typeface="PingFang SC"/>
              </a:rPr>
              <a:t>个元素的比较次数）在于这个元素在查找表中的位置，如第</a:t>
            </a:r>
            <a:r>
              <a:rPr lang="en-US" altLang="zh-CN" b="1" dirty="0">
                <a:solidFill>
                  <a:srgbClr val="FFFF00"/>
                </a:solidFill>
                <a:latin typeface="PingFang SC"/>
              </a:rPr>
              <a:t>0</a:t>
            </a:r>
            <a:r>
              <a:rPr lang="zh-CN" altLang="en-US" b="1" dirty="0">
                <a:solidFill>
                  <a:srgbClr val="FFFF00"/>
                </a:solidFill>
                <a:latin typeface="PingFang SC"/>
              </a:rPr>
              <a:t>号元素就需要比较</a:t>
            </a:r>
            <a:r>
              <a:rPr lang="en-US" altLang="zh-CN" b="1" dirty="0">
                <a:solidFill>
                  <a:srgbClr val="FFFF00"/>
                </a:solidFill>
                <a:latin typeface="PingFang SC"/>
              </a:rPr>
              <a:t>1</a:t>
            </a:r>
            <a:r>
              <a:rPr lang="zh-CN" altLang="en-US" b="1" dirty="0">
                <a:solidFill>
                  <a:srgbClr val="FFFF00"/>
                </a:solidFill>
                <a:latin typeface="PingFang SC"/>
              </a:rPr>
              <a:t>次，第一号元素比较</a:t>
            </a:r>
            <a:r>
              <a:rPr lang="en-US" altLang="zh-CN" b="1" dirty="0">
                <a:solidFill>
                  <a:srgbClr val="FFFF00"/>
                </a:solidFill>
                <a:latin typeface="PingFang SC"/>
              </a:rPr>
              <a:t>2</a:t>
            </a:r>
            <a:r>
              <a:rPr lang="zh-CN" altLang="en-US" b="1" dirty="0">
                <a:solidFill>
                  <a:srgbClr val="FFFF00"/>
                </a:solidFill>
                <a:latin typeface="PingFang SC"/>
              </a:rPr>
              <a:t>次</a:t>
            </a:r>
            <a:r>
              <a:rPr lang="en-US" altLang="zh-CN" b="1" dirty="0">
                <a:solidFill>
                  <a:srgbClr val="FFFF00"/>
                </a:solidFill>
                <a:latin typeface="PingFang SC"/>
              </a:rPr>
              <a:t>......</a:t>
            </a:r>
            <a:r>
              <a:rPr lang="zh-CN" altLang="en-US" b="1" dirty="0">
                <a:solidFill>
                  <a:srgbClr val="FFFF00"/>
                </a:solidFill>
                <a:latin typeface="PingFang SC"/>
              </a:rPr>
              <a:t>第</a:t>
            </a:r>
            <a:r>
              <a:rPr lang="en-US" altLang="zh-CN" b="1" dirty="0">
                <a:solidFill>
                  <a:srgbClr val="FFFF00"/>
                </a:solidFill>
                <a:latin typeface="PingFang SC"/>
              </a:rPr>
              <a:t>n-1</a:t>
            </a:r>
            <a:r>
              <a:rPr lang="zh-CN" altLang="en-US" b="1" dirty="0">
                <a:solidFill>
                  <a:srgbClr val="FFFF00"/>
                </a:solidFill>
                <a:latin typeface="PingFang SC"/>
              </a:rPr>
              <a:t>号元素要比较</a:t>
            </a:r>
            <a:r>
              <a:rPr lang="en-US" altLang="zh-CN" b="1" dirty="0">
                <a:solidFill>
                  <a:srgbClr val="FFFF00"/>
                </a:solidFill>
                <a:latin typeface="PingFang SC"/>
              </a:rPr>
              <a:t>n</a:t>
            </a:r>
            <a:r>
              <a:rPr lang="zh-CN" altLang="en-US" b="1" dirty="0">
                <a:solidFill>
                  <a:srgbClr val="FFFF00"/>
                </a:solidFill>
                <a:latin typeface="PingFang SC"/>
              </a:rPr>
              <a:t>次。所以</a:t>
            </a:r>
            <a:r>
              <a:rPr lang="en-US" altLang="zh-CN" b="1" i="1" dirty="0">
                <a:solidFill>
                  <a:srgbClr val="FFFF00"/>
                </a:solidFill>
                <a:latin typeface="PingFang SC"/>
              </a:rPr>
              <a:t>C</a:t>
            </a:r>
            <a:r>
              <a:rPr lang="en-US" altLang="zh-CN" b="1" i="1" baseline="-25000" dirty="0">
                <a:solidFill>
                  <a:srgbClr val="FFFF00"/>
                </a:solidFill>
                <a:latin typeface="PingFang SC"/>
              </a:rPr>
              <a:t>i</a:t>
            </a:r>
            <a:r>
              <a:rPr lang="en-US" altLang="zh-CN" b="1" baseline="-25000" dirty="0">
                <a:solidFill>
                  <a:srgbClr val="FFFF00"/>
                </a:solidFill>
                <a:latin typeface="PingFang SC"/>
              </a:rPr>
              <a:t> </a:t>
            </a:r>
            <a:r>
              <a:rPr lang="en-US" altLang="zh-CN" b="1" dirty="0">
                <a:solidFill>
                  <a:srgbClr val="FFFF00"/>
                </a:solidFill>
                <a:latin typeface="PingFang SC"/>
              </a:rPr>
              <a:t>= </a:t>
            </a:r>
            <a:r>
              <a:rPr lang="en-US" altLang="zh-CN" b="1" i="1" dirty="0">
                <a:solidFill>
                  <a:srgbClr val="FFFF00"/>
                </a:solidFill>
                <a:latin typeface="PingFang SC"/>
              </a:rPr>
              <a:t>i</a:t>
            </a:r>
            <a:r>
              <a:rPr lang="zh-CN" altLang="en-US" b="1" dirty="0">
                <a:solidFill>
                  <a:srgbClr val="FFFF00"/>
                </a:solidFill>
                <a:latin typeface="PingFang SC"/>
              </a:rPr>
              <a:t>；所以：</a:t>
            </a:r>
          </a:p>
        </p:txBody>
      </p:sp>
      <p:sp>
        <p:nvSpPr>
          <p:cNvPr id="9" name="AutoShape 2">
            <a:extLst>
              <a:ext uri="{FF2B5EF4-FFF2-40B4-BE49-F238E27FC236}">
                <a16:creationId xmlns:a16="http://schemas.microsoft.com/office/drawing/2014/main" id="{AA986A17-3137-E78F-359A-25121DD2AC7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1AFCC448-521C-750B-218F-89690346AFF8}"/>
              </a:ext>
            </a:extLst>
          </p:cNvPr>
          <p:cNvPicPr>
            <a:picLocks noChangeAspect="1"/>
          </p:cNvPicPr>
          <p:nvPr/>
        </p:nvPicPr>
        <p:blipFill>
          <a:blip r:embed="rId3"/>
          <a:stretch>
            <a:fillRect/>
          </a:stretch>
        </p:blipFill>
        <p:spPr>
          <a:xfrm>
            <a:off x="1907704" y="5016645"/>
            <a:ext cx="5198230" cy="751476"/>
          </a:xfrm>
          <a:prstGeom prst="rect">
            <a:avLst/>
          </a:prstGeom>
        </p:spPr>
      </p:pic>
      <p:sp>
        <p:nvSpPr>
          <p:cNvPr id="13" name="AutoShape 4">
            <a:extLst>
              <a:ext uri="{FF2B5EF4-FFF2-40B4-BE49-F238E27FC236}">
                <a16:creationId xmlns:a16="http://schemas.microsoft.com/office/drawing/2014/main" id="{7812D34A-E46F-9CA7-C693-8C320C4C570E}"/>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F3CE495E-1B85-494F-4FDB-F5309751F028}"/>
              </a:ext>
            </a:extLst>
          </p:cNvPr>
          <p:cNvPicPr>
            <a:picLocks noChangeAspect="1"/>
          </p:cNvPicPr>
          <p:nvPr/>
        </p:nvPicPr>
        <p:blipFill>
          <a:blip r:embed="rId4"/>
          <a:stretch>
            <a:fillRect/>
          </a:stretch>
        </p:blipFill>
        <p:spPr>
          <a:xfrm>
            <a:off x="6588224" y="6193105"/>
            <a:ext cx="1564159" cy="397055"/>
          </a:xfrm>
          <a:prstGeom prst="rect">
            <a:avLst/>
          </a:prstGeom>
        </p:spPr>
      </p:pic>
      <p:sp>
        <p:nvSpPr>
          <p:cNvPr id="16" name="文本框 15">
            <a:extLst>
              <a:ext uri="{FF2B5EF4-FFF2-40B4-BE49-F238E27FC236}">
                <a16:creationId xmlns:a16="http://schemas.microsoft.com/office/drawing/2014/main" id="{A42F2E04-65F8-C30D-1DAA-FDF68413FFE5}"/>
              </a:ext>
            </a:extLst>
          </p:cNvPr>
          <p:cNvSpPr txBox="1"/>
          <p:nvPr/>
        </p:nvSpPr>
        <p:spPr>
          <a:xfrm>
            <a:off x="227445" y="5820380"/>
            <a:ext cx="5928731" cy="923330"/>
          </a:xfrm>
          <a:prstGeom prst="rect">
            <a:avLst/>
          </a:prstGeom>
          <a:noFill/>
        </p:spPr>
        <p:txBody>
          <a:bodyPr wrap="square">
            <a:spAutoFit/>
          </a:bodyPr>
          <a:lstStyle/>
          <a:p>
            <a:pPr algn="just"/>
            <a:r>
              <a:rPr lang="zh-CN" altLang="en-US" b="0" i="0" dirty="0">
                <a:solidFill>
                  <a:srgbClr val="FFFF00"/>
                </a:solidFill>
                <a:effectLst/>
                <a:latin typeface="PingFang SC"/>
              </a:rPr>
              <a:t>可以看出，顺序查找方法查找成功的平均比较次数约为表长的一半。</a:t>
            </a:r>
            <a:r>
              <a:rPr lang="zh-CN" altLang="en-US" b="1" i="0" dirty="0">
                <a:solidFill>
                  <a:srgbClr val="FFFF00"/>
                </a:solidFill>
                <a:effectLst/>
                <a:latin typeface="PingFang SC"/>
              </a:rPr>
              <a:t>当待查找元素不在查找表中时，也就是扫描整个表都没有找到，即比较了</a:t>
            </a:r>
            <a:r>
              <a:rPr lang="en-US" altLang="zh-CN" b="1" i="0" dirty="0">
                <a:solidFill>
                  <a:srgbClr val="FFFF00"/>
                </a:solidFill>
                <a:effectLst/>
                <a:latin typeface="PingFang SC"/>
              </a:rPr>
              <a:t>n</a:t>
            </a:r>
            <a:r>
              <a:rPr lang="zh-CN" altLang="en-US" b="1" i="0" dirty="0">
                <a:solidFill>
                  <a:srgbClr val="FFFF00"/>
                </a:solidFill>
                <a:effectLst/>
                <a:latin typeface="PingFang SC"/>
              </a:rPr>
              <a:t>次，查找失败。</a:t>
            </a:r>
            <a:endParaRPr lang="zh-CN" altLang="en-US" dirty="0">
              <a:solidFill>
                <a:srgbClr val="FFFF00"/>
              </a:solidFill>
            </a:endParaRPr>
          </a:p>
        </p:txBody>
      </p:sp>
    </p:spTree>
    <p:extLst>
      <p:ext uri="{BB962C8B-B14F-4D97-AF65-F5344CB8AC3E}">
        <p14:creationId xmlns:p14="http://schemas.microsoft.com/office/powerpoint/2010/main" val="27724629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29867CB3-347C-FFD1-027D-3872387D5D75}"/>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4</a:t>
            </a:r>
            <a:r>
              <a:rPr lang="zh-CN" altLang="en-US" sz="3200" dirty="0"/>
              <a:t>：</a:t>
            </a:r>
          </a:p>
        </p:txBody>
      </p:sp>
      <p:pic>
        <p:nvPicPr>
          <p:cNvPr id="7" name="图片 6">
            <a:extLst>
              <a:ext uri="{FF2B5EF4-FFF2-40B4-BE49-F238E27FC236}">
                <a16:creationId xmlns:a16="http://schemas.microsoft.com/office/drawing/2014/main" id="{2D94B1FD-D000-69A0-69D2-9CBE26E05463}"/>
              </a:ext>
            </a:extLst>
          </p:cNvPr>
          <p:cNvPicPr>
            <a:picLocks noChangeAspect="1"/>
          </p:cNvPicPr>
          <p:nvPr/>
        </p:nvPicPr>
        <p:blipFill>
          <a:blip r:embed="rId3"/>
          <a:stretch>
            <a:fillRect/>
          </a:stretch>
        </p:blipFill>
        <p:spPr>
          <a:xfrm>
            <a:off x="561315" y="1052736"/>
            <a:ext cx="8021370" cy="5178582"/>
          </a:xfrm>
          <a:prstGeom prst="rect">
            <a:avLst/>
          </a:prstGeom>
        </p:spPr>
      </p:pic>
    </p:spTree>
    <p:extLst>
      <p:ext uri="{BB962C8B-B14F-4D97-AF65-F5344CB8AC3E}">
        <p14:creationId xmlns:p14="http://schemas.microsoft.com/office/powerpoint/2010/main" val="3164631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C8D129E-DC20-61CC-1454-35C535D855CB}"/>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5</a:t>
            </a:r>
            <a:r>
              <a:rPr lang="zh-CN" altLang="en-US" sz="3200" dirty="0"/>
              <a:t>：</a:t>
            </a:r>
          </a:p>
        </p:txBody>
      </p:sp>
      <p:pic>
        <p:nvPicPr>
          <p:cNvPr id="7" name="图片 6">
            <a:extLst>
              <a:ext uri="{FF2B5EF4-FFF2-40B4-BE49-F238E27FC236}">
                <a16:creationId xmlns:a16="http://schemas.microsoft.com/office/drawing/2014/main" id="{16073B3B-FE39-8794-A5A8-BC6CCEC048D0}"/>
              </a:ext>
            </a:extLst>
          </p:cNvPr>
          <p:cNvPicPr>
            <a:picLocks noChangeAspect="1"/>
          </p:cNvPicPr>
          <p:nvPr/>
        </p:nvPicPr>
        <p:blipFill>
          <a:blip r:embed="rId3"/>
          <a:stretch>
            <a:fillRect/>
          </a:stretch>
        </p:blipFill>
        <p:spPr>
          <a:xfrm>
            <a:off x="971600" y="1147526"/>
            <a:ext cx="7417152" cy="5017778"/>
          </a:xfrm>
          <a:prstGeom prst="rect">
            <a:avLst/>
          </a:prstGeom>
        </p:spPr>
      </p:pic>
    </p:spTree>
    <p:extLst>
      <p:ext uri="{BB962C8B-B14F-4D97-AF65-F5344CB8AC3E}">
        <p14:creationId xmlns:p14="http://schemas.microsoft.com/office/powerpoint/2010/main" val="3264325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C8D129E-DC20-61CC-1454-35C535D855CB}"/>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6</a:t>
            </a:r>
            <a:r>
              <a:rPr lang="zh-CN" altLang="en-US" sz="3200" dirty="0"/>
              <a:t>：</a:t>
            </a:r>
          </a:p>
        </p:txBody>
      </p:sp>
      <p:pic>
        <p:nvPicPr>
          <p:cNvPr id="3" name="图片 2">
            <a:extLst>
              <a:ext uri="{FF2B5EF4-FFF2-40B4-BE49-F238E27FC236}">
                <a16:creationId xmlns:a16="http://schemas.microsoft.com/office/drawing/2014/main" id="{17ED51E1-7B49-0345-0022-446DB33C6B43}"/>
              </a:ext>
            </a:extLst>
          </p:cNvPr>
          <p:cNvPicPr>
            <a:picLocks noChangeAspect="1"/>
          </p:cNvPicPr>
          <p:nvPr/>
        </p:nvPicPr>
        <p:blipFill>
          <a:blip r:embed="rId3"/>
          <a:stretch>
            <a:fillRect/>
          </a:stretch>
        </p:blipFill>
        <p:spPr>
          <a:xfrm>
            <a:off x="484624" y="1268760"/>
            <a:ext cx="7915275" cy="2962275"/>
          </a:xfrm>
          <a:prstGeom prst="rect">
            <a:avLst/>
          </a:prstGeom>
        </p:spPr>
      </p:pic>
      <p:cxnSp>
        <p:nvCxnSpPr>
          <p:cNvPr id="6" name="直接连接符 5">
            <a:extLst>
              <a:ext uri="{FF2B5EF4-FFF2-40B4-BE49-F238E27FC236}">
                <a16:creationId xmlns:a16="http://schemas.microsoft.com/office/drawing/2014/main" id="{71D0B7A5-339C-4BEB-3EC1-9A0F143878B2}"/>
              </a:ext>
            </a:extLst>
          </p:cNvPr>
          <p:cNvCxnSpPr/>
          <p:nvPr/>
        </p:nvCxnSpPr>
        <p:spPr>
          <a:xfrm>
            <a:off x="3059832" y="4005064"/>
            <a:ext cx="792088"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A9677B4-EA6D-1DEE-A3F8-84F8A847D865}"/>
              </a:ext>
            </a:extLst>
          </p:cNvPr>
          <p:cNvCxnSpPr>
            <a:cxnSpLocks/>
          </p:cNvCxnSpPr>
          <p:nvPr/>
        </p:nvCxnSpPr>
        <p:spPr>
          <a:xfrm>
            <a:off x="3942029" y="4005064"/>
            <a:ext cx="2574187"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6AC7596-6377-592B-DCD4-DDD5FCFD32DA}"/>
              </a:ext>
            </a:extLst>
          </p:cNvPr>
          <p:cNvSpPr txBox="1"/>
          <p:nvPr/>
        </p:nvSpPr>
        <p:spPr>
          <a:xfrm>
            <a:off x="1282327" y="4231035"/>
            <a:ext cx="2659702" cy="369332"/>
          </a:xfrm>
          <a:prstGeom prst="rect">
            <a:avLst/>
          </a:prstGeom>
          <a:noFill/>
        </p:spPr>
        <p:txBody>
          <a:bodyPr wrap="none" rtlCol="0">
            <a:spAutoFit/>
          </a:bodyPr>
          <a:lstStyle/>
          <a:p>
            <a:r>
              <a:rPr lang="zh-CN" altLang="en-US" dirty="0">
                <a:solidFill>
                  <a:srgbClr val="FFC000"/>
                </a:solidFill>
              </a:rPr>
              <a:t>每个结点有</a:t>
            </a:r>
            <a:r>
              <a:rPr lang="en-US" dirty="0">
                <a:solidFill>
                  <a:srgbClr val="FFC000"/>
                </a:solidFill>
              </a:rPr>
              <a:t>m-1</a:t>
            </a:r>
            <a:r>
              <a:rPr lang="zh-CN" altLang="en-US" dirty="0">
                <a:solidFill>
                  <a:srgbClr val="FFC000"/>
                </a:solidFill>
              </a:rPr>
              <a:t>个关键字</a:t>
            </a:r>
            <a:endParaRPr lang="en-US" dirty="0">
              <a:solidFill>
                <a:srgbClr val="FFC000"/>
              </a:solidFill>
            </a:endParaRPr>
          </a:p>
        </p:txBody>
      </p:sp>
      <p:sp>
        <p:nvSpPr>
          <p:cNvPr id="12" name="文本框 11">
            <a:extLst>
              <a:ext uri="{FF2B5EF4-FFF2-40B4-BE49-F238E27FC236}">
                <a16:creationId xmlns:a16="http://schemas.microsoft.com/office/drawing/2014/main" id="{A489A37B-2970-7206-3491-E3CF95A31A49}"/>
              </a:ext>
            </a:extLst>
          </p:cNvPr>
          <p:cNvSpPr txBox="1"/>
          <p:nvPr/>
        </p:nvSpPr>
        <p:spPr>
          <a:xfrm>
            <a:off x="3968498" y="4259402"/>
            <a:ext cx="3185487" cy="369332"/>
          </a:xfrm>
          <a:prstGeom prst="rect">
            <a:avLst/>
          </a:prstGeom>
          <a:noFill/>
        </p:spPr>
        <p:txBody>
          <a:bodyPr wrap="none" rtlCol="0">
            <a:spAutoFit/>
          </a:bodyPr>
          <a:lstStyle/>
          <a:p>
            <a:r>
              <a:rPr lang="zh-CN" altLang="en-US" dirty="0">
                <a:solidFill>
                  <a:srgbClr val="FFC000"/>
                </a:solidFill>
              </a:rPr>
              <a:t>满二叉树时各层结点数目之和</a:t>
            </a:r>
            <a:endParaRPr lang="en-US" dirty="0">
              <a:solidFill>
                <a:srgbClr val="FFC000"/>
              </a:solidFill>
            </a:endParaRPr>
          </a:p>
        </p:txBody>
      </p:sp>
      <p:cxnSp>
        <p:nvCxnSpPr>
          <p:cNvPr id="14" name="直接箭头连接符 13">
            <a:extLst>
              <a:ext uri="{FF2B5EF4-FFF2-40B4-BE49-F238E27FC236}">
                <a16:creationId xmlns:a16="http://schemas.microsoft.com/office/drawing/2014/main" id="{69E7CC2A-633C-5826-2E3B-B28C6C95FC49}"/>
              </a:ext>
            </a:extLst>
          </p:cNvPr>
          <p:cNvCxnSpPr/>
          <p:nvPr/>
        </p:nvCxnSpPr>
        <p:spPr>
          <a:xfrm flipV="1">
            <a:off x="4932040" y="4005064"/>
            <a:ext cx="0" cy="22597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AEDC777-6CEF-7C33-77DE-CC193A562373}"/>
              </a:ext>
            </a:extLst>
          </p:cNvPr>
          <p:cNvCxnSpPr/>
          <p:nvPr/>
        </p:nvCxnSpPr>
        <p:spPr>
          <a:xfrm flipV="1">
            <a:off x="3455876" y="4005064"/>
            <a:ext cx="0" cy="25433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3612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C8D129E-DC20-61CC-1454-35C535D855CB}"/>
              </a:ext>
            </a:extLst>
          </p:cNvPr>
          <p:cNvSpPr>
            <a:spLocks noGrp="1" noChangeArrowheads="1"/>
          </p:cNvSpPr>
          <p:nvPr>
            <p:ph type="title"/>
          </p:nvPr>
        </p:nvSpPr>
        <p:spPr>
          <a:xfrm>
            <a:off x="457200" y="277813"/>
            <a:ext cx="2098576" cy="558899"/>
          </a:xfrm>
        </p:spPr>
        <p:txBody>
          <a:bodyPr/>
          <a:lstStyle/>
          <a:p>
            <a:r>
              <a:rPr lang="en-US" altLang="zh-CN" sz="3200" dirty="0"/>
              <a:t>B</a:t>
            </a:r>
            <a:r>
              <a:rPr lang="zh-CN" altLang="en-US" sz="3200" dirty="0"/>
              <a:t>树性质</a:t>
            </a:r>
            <a:r>
              <a:rPr lang="en-US" altLang="zh-CN" sz="3200" dirty="0"/>
              <a:t>7</a:t>
            </a:r>
            <a:r>
              <a:rPr lang="zh-CN" altLang="en-US" sz="3200" dirty="0"/>
              <a:t>：</a:t>
            </a:r>
          </a:p>
        </p:txBody>
      </p:sp>
      <p:pic>
        <p:nvPicPr>
          <p:cNvPr id="9" name="图片 8">
            <a:extLst>
              <a:ext uri="{FF2B5EF4-FFF2-40B4-BE49-F238E27FC236}">
                <a16:creationId xmlns:a16="http://schemas.microsoft.com/office/drawing/2014/main" id="{731FA2C0-3F54-E5F3-635F-C5C7C720996D}"/>
              </a:ext>
            </a:extLst>
          </p:cNvPr>
          <p:cNvPicPr>
            <a:picLocks noChangeAspect="1"/>
          </p:cNvPicPr>
          <p:nvPr/>
        </p:nvPicPr>
        <p:blipFill>
          <a:blip r:embed="rId3"/>
          <a:stretch>
            <a:fillRect/>
          </a:stretch>
        </p:blipFill>
        <p:spPr>
          <a:xfrm>
            <a:off x="2854152" y="286941"/>
            <a:ext cx="5832648" cy="4199506"/>
          </a:xfrm>
          <a:prstGeom prst="rect">
            <a:avLst/>
          </a:prstGeom>
        </p:spPr>
      </p:pic>
      <p:pic>
        <p:nvPicPr>
          <p:cNvPr id="13" name="图片 12">
            <a:extLst>
              <a:ext uri="{FF2B5EF4-FFF2-40B4-BE49-F238E27FC236}">
                <a16:creationId xmlns:a16="http://schemas.microsoft.com/office/drawing/2014/main" id="{05D0A3DA-461B-9AB1-4303-B407E4CD7576}"/>
              </a:ext>
            </a:extLst>
          </p:cNvPr>
          <p:cNvPicPr>
            <a:picLocks noChangeAspect="1"/>
          </p:cNvPicPr>
          <p:nvPr/>
        </p:nvPicPr>
        <p:blipFill>
          <a:blip r:embed="rId4"/>
          <a:stretch>
            <a:fillRect/>
          </a:stretch>
        </p:blipFill>
        <p:spPr>
          <a:xfrm>
            <a:off x="22848" y="4515022"/>
            <a:ext cx="5819775" cy="2257425"/>
          </a:xfrm>
          <a:prstGeom prst="rect">
            <a:avLst/>
          </a:prstGeom>
        </p:spPr>
      </p:pic>
      <p:sp>
        <p:nvSpPr>
          <p:cNvPr id="15" name="文本框 14">
            <a:extLst>
              <a:ext uri="{FF2B5EF4-FFF2-40B4-BE49-F238E27FC236}">
                <a16:creationId xmlns:a16="http://schemas.microsoft.com/office/drawing/2014/main" id="{2A96345B-4F0F-1C59-BB58-B7B367BB3C9D}"/>
              </a:ext>
            </a:extLst>
          </p:cNvPr>
          <p:cNvSpPr txBox="1"/>
          <p:nvPr/>
        </p:nvSpPr>
        <p:spPr>
          <a:xfrm>
            <a:off x="6012160" y="5085184"/>
            <a:ext cx="2844177" cy="830997"/>
          </a:xfrm>
          <a:prstGeom prst="rect">
            <a:avLst/>
          </a:prstGeom>
          <a:noFill/>
        </p:spPr>
        <p:txBody>
          <a:bodyPr wrap="square">
            <a:spAutoFit/>
          </a:bodyPr>
          <a:lstStyle/>
          <a:p>
            <a:pPr algn="just"/>
            <a:r>
              <a:rPr lang="en-US" altLang="zh-CN" sz="2400" dirty="0">
                <a:solidFill>
                  <a:srgbClr val="FFC000"/>
                </a:solidFill>
              </a:rPr>
              <a:t>k</a:t>
            </a:r>
            <a:r>
              <a:rPr lang="zh-CN" altLang="en-US" sz="2400" dirty="0">
                <a:solidFill>
                  <a:srgbClr val="FFC000"/>
                </a:solidFill>
              </a:rPr>
              <a:t>是子树个数；</a:t>
            </a:r>
            <a:r>
              <a:rPr lang="en-US" altLang="zh-CN" sz="2400" dirty="0">
                <a:solidFill>
                  <a:srgbClr val="FFC000"/>
                </a:solidFill>
              </a:rPr>
              <a:t>k-1</a:t>
            </a:r>
            <a:r>
              <a:rPr lang="zh-CN" altLang="en-US" sz="2400" dirty="0">
                <a:solidFill>
                  <a:srgbClr val="FFC000"/>
                </a:solidFill>
              </a:rPr>
              <a:t>为关键字数目。</a:t>
            </a:r>
            <a:endParaRPr lang="en-US" sz="2400" dirty="0">
              <a:solidFill>
                <a:srgbClr val="FFC000"/>
              </a:solidFill>
            </a:endParaRPr>
          </a:p>
        </p:txBody>
      </p:sp>
      <p:pic>
        <p:nvPicPr>
          <p:cNvPr id="18" name="图片 17">
            <a:extLst>
              <a:ext uri="{FF2B5EF4-FFF2-40B4-BE49-F238E27FC236}">
                <a16:creationId xmlns:a16="http://schemas.microsoft.com/office/drawing/2014/main" id="{F3F51FEA-CF7E-799D-FC5E-D7572C5ADAD4}"/>
              </a:ext>
            </a:extLst>
          </p:cNvPr>
          <p:cNvPicPr>
            <a:picLocks noChangeAspect="1"/>
          </p:cNvPicPr>
          <p:nvPr/>
        </p:nvPicPr>
        <p:blipFill>
          <a:blip r:embed="rId5"/>
          <a:stretch>
            <a:fillRect/>
          </a:stretch>
        </p:blipFill>
        <p:spPr>
          <a:xfrm>
            <a:off x="0" y="2376114"/>
            <a:ext cx="4067175" cy="819150"/>
          </a:xfrm>
          <a:prstGeom prst="rect">
            <a:avLst/>
          </a:prstGeom>
          <a:ln w="15875">
            <a:solidFill>
              <a:schemeClr val="bg2">
                <a:lumMod val="60000"/>
                <a:lumOff val="40000"/>
              </a:schemeClr>
            </a:solidFill>
          </a:ln>
        </p:spPr>
      </p:pic>
      <p:pic>
        <p:nvPicPr>
          <p:cNvPr id="20" name="图片 19">
            <a:extLst>
              <a:ext uri="{FF2B5EF4-FFF2-40B4-BE49-F238E27FC236}">
                <a16:creationId xmlns:a16="http://schemas.microsoft.com/office/drawing/2014/main" id="{C2DE14C3-D119-78DD-6EF1-8C1C7869FF3B}"/>
              </a:ext>
            </a:extLst>
          </p:cNvPr>
          <p:cNvPicPr>
            <a:picLocks noChangeAspect="1"/>
          </p:cNvPicPr>
          <p:nvPr/>
        </p:nvPicPr>
        <p:blipFill>
          <a:blip r:embed="rId6"/>
          <a:stretch>
            <a:fillRect/>
          </a:stretch>
        </p:blipFill>
        <p:spPr>
          <a:xfrm>
            <a:off x="32016" y="879070"/>
            <a:ext cx="6949207" cy="2765939"/>
          </a:xfrm>
          <a:prstGeom prst="rect">
            <a:avLst/>
          </a:prstGeom>
          <a:ln w="31750">
            <a:solidFill>
              <a:schemeClr val="bg2">
                <a:lumMod val="60000"/>
                <a:lumOff val="40000"/>
              </a:schemeClr>
            </a:solidFill>
          </a:ln>
        </p:spPr>
      </p:pic>
    </p:spTree>
    <p:extLst>
      <p:ext uri="{BB962C8B-B14F-4D97-AF65-F5344CB8AC3E}">
        <p14:creationId xmlns:p14="http://schemas.microsoft.com/office/powerpoint/2010/main" val="29896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252000" y="476672"/>
            <a:ext cx="86400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dirty="0">
                <a:ea typeface="幼圆" panose="02010509060101010101" pitchFamily="49" charset="-122"/>
                <a:cs typeface="Times New Roman" panose="02020603050405020304" pitchFamily="18" charset="0"/>
              </a:rPr>
              <a:t>        从</a:t>
            </a:r>
            <a:r>
              <a:rPr kumimoji="1" lang="en-US" altLang="zh-CN" sz="2800" dirty="0">
                <a:ea typeface="幼圆" panose="02010509060101010101" pitchFamily="49" charset="-122"/>
                <a:cs typeface="Times New Roman" panose="02020603050405020304" pitchFamily="18" charset="0"/>
              </a:rPr>
              <a:t>m</a:t>
            </a:r>
            <a:r>
              <a:rPr kumimoji="1" lang="zh-CN" altLang="en-US" sz="2800" dirty="0">
                <a:ea typeface="幼圆" panose="02010509060101010101" pitchFamily="49" charset="-122"/>
                <a:cs typeface="Times New Roman" panose="02020603050405020304" pitchFamily="18" charset="0"/>
              </a:rPr>
              <a:t>阶</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树的定义可知，当</a:t>
            </a:r>
            <a:r>
              <a:rPr kumimoji="1" lang="en-US" altLang="zh-CN" sz="2800" dirty="0">
                <a:ea typeface="幼圆" panose="02010509060101010101" pitchFamily="49" charset="-122"/>
                <a:cs typeface="Times New Roman" panose="02020603050405020304" pitchFamily="18" charset="0"/>
              </a:rPr>
              <a:t>m=2</a:t>
            </a:r>
            <a:r>
              <a:rPr kumimoji="1" lang="zh-CN" altLang="en-US" sz="2800" dirty="0">
                <a:ea typeface="幼圆" panose="02010509060101010101" pitchFamily="49" charset="-122"/>
                <a:cs typeface="Times New Roman" panose="02020603050405020304" pitchFamily="18" charset="0"/>
              </a:rPr>
              <a:t>时，</a:t>
            </a:r>
            <a:r>
              <a:rPr kumimoji="1" lang="en-US" altLang="zh-CN" sz="2800" dirty="0">
                <a:ea typeface="幼圆" panose="02010509060101010101" pitchFamily="49" charset="-122"/>
                <a:cs typeface="Times New Roman" panose="02020603050405020304" pitchFamily="18" charset="0"/>
              </a:rPr>
              <a:t>m</a:t>
            </a:r>
            <a:r>
              <a:rPr kumimoji="1" lang="zh-CN" altLang="en-US" sz="2800" dirty="0">
                <a:ea typeface="幼圆" panose="02010509060101010101" pitchFamily="49" charset="-122"/>
                <a:cs typeface="Times New Roman" panose="02020603050405020304" pitchFamily="18" charset="0"/>
              </a:rPr>
              <a:t>阶</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树实际上就是二叉排序树。所以</a:t>
            </a:r>
            <a:r>
              <a:rPr kumimoji="1" lang="en-US" altLang="zh-CN" sz="2800" dirty="0">
                <a:ea typeface="幼圆" panose="02010509060101010101" pitchFamily="49" charset="-122"/>
                <a:cs typeface="Times New Roman" panose="02020603050405020304" pitchFamily="18" charset="0"/>
              </a:rPr>
              <a:t>m</a:t>
            </a:r>
            <a:r>
              <a:rPr kumimoji="1" lang="zh-CN" altLang="en-US" sz="2800" dirty="0">
                <a:ea typeface="幼圆" panose="02010509060101010101" pitchFamily="49" charset="-122"/>
                <a:cs typeface="Times New Roman" panose="02020603050405020304" pitchFamily="18" charset="0"/>
              </a:rPr>
              <a:t>阶</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树是二叉排序树的推广。其查找过程跟二叉排序树是类似的。它是一个</a:t>
            </a:r>
            <a:r>
              <a:rPr kumimoji="1" lang="zh-CN" altLang="en-US" sz="2800" b="1" dirty="0">
                <a:solidFill>
                  <a:srgbClr val="FFFF00"/>
                </a:solidFill>
                <a:ea typeface="幼圆" panose="02010509060101010101" pitchFamily="49" charset="-122"/>
                <a:cs typeface="Times New Roman" panose="02020603050405020304" pitchFamily="18" charset="0"/>
              </a:rPr>
              <a:t>顺指针查找结点和在结点的关键字中查找的交叉过程</a:t>
            </a:r>
            <a:r>
              <a:rPr kumimoji="1" lang="zh-CN" altLang="en-US" sz="2800" dirty="0">
                <a:ea typeface="幼圆" panose="02010509060101010101" pitchFamily="49" charset="-122"/>
                <a:cs typeface="Times New Roman" panose="02020603050405020304" pitchFamily="18" charset="0"/>
              </a:rPr>
              <a:t>。</a:t>
            </a:r>
          </a:p>
        </p:txBody>
      </p:sp>
      <p:sp>
        <p:nvSpPr>
          <p:cNvPr id="3" name="矩形 2"/>
          <p:cNvSpPr/>
          <p:nvPr/>
        </p:nvSpPr>
        <p:spPr>
          <a:xfrm>
            <a:off x="252000" y="2924944"/>
            <a:ext cx="8640000" cy="3507740"/>
          </a:xfrm>
          <a:prstGeom prst="rect">
            <a:avLst/>
          </a:prstGeom>
        </p:spPr>
        <p:txBody>
          <a:bodyPr wrap="square">
            <a:spAutoFit/>
          </a:bodyPr>
          <a:lstStyle/>
          <a:p>
            <a:pPr lvl="0" algn="just"/>
            <a:r>
              <a:rPr kumimoji="1" lang="zh-CN" altLang="en-US" sz="24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结点类型可以如下说明：</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#define m 3</a:t>
            </a:r>
          </a:p>
          <a:p>
            <a:pPr lvl="0" algn="just"/>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BTNode</a:t>
            </a:r>
            <a:endPar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keyNum</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关键字个数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BTNode</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*parent;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指向父结点*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key[</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m+1</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关键字向量，</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0</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号单元不使用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BTNode</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ptr</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u="sng"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m+1</a:t>
            </a:r>
            <a:r>
              <a:rPr kumimoji="1" lang="en-US" altLang="zh-CN" sz="2200"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子树指针向量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Record  *</a:t>
            </a:r>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recPtr</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solidFill>
                  <a:srgbClr val="FFFFFF"/>
                </a:solidFill>
                <a:latin typeface="Times New Roman" panose="02020603050405020304" pitchFamily="18" charset="0"/>
                <a:ea typeface="幼圆" panose="02010509060101010101" pitchFamily="49" charset="-122"/>
                <a:cs typeface="Times New Roman" panose="02020603050405020304" pitchFamily="18" charset="0"/>
              </a:rPr>
              <a:t>m+1</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指向文件中的记录号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lvl="0" algn="just"/>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BTNode</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BTree</a:t>
            </a:r>
            <a:r>
              <a:rPr kumimoji="1" lang="en-US" altLang="zh-CN" sz="22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3" name="Object 3"/>
          <p:cNvGraphicFramePr>
            <a:graphicFrameLocks noChangeAspect="1"/>
          </p:cNvGraphicFramePr>
          <p:nvPr/>
        </p:nvGraphicFramePr>
        <p:xfrm>
          <a:off x="114300" y="838200"/>
          <a:ext cx="8915400" cy="3378200"/>
        </p:xfrm>
        <a:graphic>
          <a:graphicData uri="http://schemas.openxmlformats.org/presentationml/2006/ole">
            <mc:AlternateContent xmlns:mc="http://schemas.openxmlformats.org/markup-compatibility/2006">
              <mc:Choice xmlns:v="urn:schemas-microsoft-com:vml" Requires="v">
                <p:oleObj r:id="rId2" imgW="5152390" imgH="1951990" progId="Word.Picture.8">
                  <p:embed/>
                </p:oleObj>
              </mc:Choice>
              <mc:Fallback>
                <p:oleObj r:id="rId2" imgW="5152390" imgH="1951990"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838200"/>
                        <a:ext cx="8915400" cy="3378200"/>
                      </a:xfrm>
                      <a:prstGeom prst="rect">
                        <a:avLst/>
                      </a:prstGeom>
                      <a:solidFill>
                        <a:schemeClr val="tx1"/>
                      </a:solidFill>
                      <a:effectLst>
                        <a:outerShdw dist="107763" dir="2700000" algn="ctr" rotWithShape="0">
                          <a:srgbClr val="808080">
                            <a:alpha val="50000"/>
                          </a:srgbClr>
                        </a:outerShdw>
                      </a:effectLst>
                    </p:spPr>
                  </p:pic>
                </p:oleObj>
              </mc:Fallback>
            </mc:AlternateContent>
          </a:graphicData>
        </a:graphic>
      </p:graphicFrame>
      <p:sp>
        <p:nvSpPr>
          <p:cNvPr id="184326" name="Rectangle 6"/>
          <p:cNvSpPr>
            <a:spLocks noChangeArrowheads="1"/>
          </p:cNvSpPr>
          <p:nvPr/>
        </p:nvSpPr>
        <p:spPr bwMode="auto">
          <a:xfrm>
            <a:off x="395288" y="4581525"/>
            <a:ext cx="792162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树的查找算法：</a:t>
            </a: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在</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树上进行查找包含两种基本操作：</a:t>
            </a: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在</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树中找结点；</a:t>
            </a: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在结点中找关键字。</a:t>
            </a:r>
          </a:p>
        </p:txBody>
      </p:sp>
      <p:sp>
        <p:nvSpPr>
          <p:cNvPr id="184327" name="Text Box 7"/>
          <p:cNvSpPr txBox="1">
            <a:spLocks noChangeArrowheads="1"/>
          </p:cNvSpPr>
          <p:nvPr/>
        </p:nvSpPr>
        <p:spPr bwMode="auto">
          <a:xfrm>
            <a:off x="3243263" y="847725"/>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184328" name="Text Box 8"/>
          <p:cNvSpPr txBox="1">
            <a:spLocks noChangeArrowheads="1"/>
          </p:cNvSpPr>
          <p:nvPr/>
        </p:nvSpPr>
        <p:spPr bwMode="auto">
          <a:xfrm>
            <a:off x="611188" y="19891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29" name="Text Box 9"/>
          <p:cNvSpPr txBox="1">
            <a:spLocks noChangeArrowheads="1"/>
          </p:cNvSpPr>
          <p:nvPr/>
        </p:nvSpPr>
        <p:spPr bwMode="auto">
          <a:xfrm>
            <a:off x="3779838" y="19891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5</a:t>
            </a:r>
          </a:p>
        </p:txBody>
      </p:sp>
      <p:sp>
        <p:nvSpPr>
          <p:cNvPr id="184330" name="Text Box 10"/>
          <p:cNvSpPr txBox="1">
            <a:spLocks noChangeArrowheads="1"/>
          </p:cNvSpPr>
          <p:nvPr/>
        </p:nvSpPr>
        <p:spPr bwMode="auto">
          <a:xfrm>
            <a:off x="169863" y="2992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sp>
        <p:nvSpPr>
          <p:cNvPr id="184331" name="Text Box 11"/>
          <p:cNvSpPr txBox="1">
            <a:spLocks noChangeArrowheads="1"/>
          </p:cNvSpPr>
          <p:nvPr/>
        </p:nvSpPr>
        <p:spPr bwMode="auto">
          <a:xfrm>
            <a:off x="3276600" y="29924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2" name="Text Box 12"/>
          <p:cNvSpPr txBox="1">
            <a:spLocks noChangeArrowheads="1"/>
          </p:cNvSpPr>
          <p:nvPr/>
        </p:nvSpPr>
        <p:spPr bwMode="auto">
          <a:xfrm>
            <a:off x="806450" y="29924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sp>
        <p:nvSpPr>
          <p:cNvPr id="184333" name="Text Box 13"/>
          <p:cNvSpPr txBox="1">
            <a:spLocks noChangeArrowheads="1"/>
          </p:cNvSpPr>
          <p:nvPr/>
        </p:nvSpPr>
        <p:spPr bwMode="auto">
          <a:xfrm>
            <a:off x="4140200" y="29924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5</a:t>
            </a:r>
          </a:p>
        </p:txBody>
      </p:sp>
      <p:sp>
        <p:nvSpPr>
          <p:cNvPr id="184334" name="Text Box 14"/>
          <p:cNvSpPr txBox="1">
            <a:spLocks noChangeArrowheads="1"/>
          </p:cNvSpPr>
          <p:nvPr/>
        </p:nvSpPr>
        <p:spPr bwMode="auto">
          <a:xfrm>
            <a:off x="5435600" y="29924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5" name="Text Box 15"/>
          <p:cNvSpPr txBox="1">
            <a:spLocks noChangeArrowheads="1"/>
          </p:cNvSpPr>
          <p:nvPr/>
        </p:nvSpPr>
        <p:spPr bwMode="auto">
          <a:xfrm>
            <a:off x="8027988" y="2992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6" name="Text Box 16"/>
          <p:cNvSpPr txBox="1">
            <a:spLocks noChangeArrowheads="1"/>
          </p:cNvSpPr>
          <p:nvPr/>
        </p:nvSpPr>
        <p:spPr bwMode="auto">
          <a:xfrm>
            <a:off x="6291263" y="2992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7" name="Text Box 17"/>
          <p:cNvSpPr txBox="1">
            <a:spLocks noChangeArrowheads="1"/>
          </p:cNvSpPr>
          <p:nvPr/>
        </p:nvSpPr>
        <p:spPr bwMode="auto">
          <a:xfrm>
            <a:off x="7167563" y="2992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8" name="Text Box 18"/>
          <p:cNvSpPr txBox="1">
            <a:spLocks noChangeArrowheads="1"/>
          </p:cNvSpPr>
          <p:nvPr/>
        </p:nvSpPr>
        <p:spPr bwMode="auto">
          <a:xfrm>
            <a:off x="1428750" y="2992438"/>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39" name="Text Box 19"/>
          <p:cNvSpPr txBox="1">
            <a:spLocks noChangeArrowheads="1"/>
          </p:cNvSpPr>
          <p:nvPr/>
        </p:nvSpPr>
        <p:spPr bwMode="auto">
          <a:xfrm>
            <a:off x="2268538" y="2992438"/>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3</a:t>
            </a:r>
          </a:p>
        </p:txBody>
      </p:sp>
      <p:sp>
        <p:nvSpPr>
          <p:cNvPr id="184340" name="Rectangle 20"/>
          <p:cNvSpPr>
            <a:spLocks noChangeArrowheads="1"/>
          </p:cNvSpPr>
          <p:nvPr/>
        </p:nvSpPr>
        <p:spPr bwMode="auto">
          <a:xfrm>
            <a:off x="200025" y="3860800"/>
            <a:ext cx="8713788" cy="288925"/>
          </a:xfrm>
          <a:prstGeom prst="rect">
            <a:avLst/>
          </a:prstGeom>
          <a:noFill/>
          <a:ln w="28575">
            <a:solidFill>
              <a:srgbClr val="CC000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8175A3-B12F-C9E0-0665-AF0D328AD880}"/>
              </a:ext>
            </a:extLst>
          </p:cNvPr>
          <p:cNvPicPr>
            <a:picLocks noChangeAspect="1"/>
          </p:cNvPicPr>
          <p:nvPr/>
        </p:nvPicPr>
        <p:blipFill>
          <a:blip r:embed="rId3"/>
          <a:stretch>
            <a:fillRect/>
          </a:stretch>
        </p:blipFill>
        <p:spPr>
          <a:xfrm>
            <a:off x="437352" y="332656"/>
            <a:ext cx="8269296" cy="4536504"/>
          </a:xfrm>
          <a:prstGeom prst="rect">
            <a:avLst/>
          </a:prstGeom>
        </p:spPr>
      </p:pic>
      <p:sp>
        <p:nvSpPr>
          <p:cNvPr id="6" name="Rectangle 6">
            <a:extLst>
              <a:ext uri="{FF2B5EF4-FFF2-40B4-BE49-F238E27FC236}">
                <a16:creationId xmlns:a16="http://schemas.microsoft.com/office/drawing/2014/main" id="{3A6BCCB1-55D4-0D06-67EF-F2BAF33B3E76}"/>
              </a:ext>
            </a:extLst>
          </p:cNvPr>
          <p:cNvSpPr>
            <a:spLocks noChangeArrowheads="1"/>
          </p:cNvSpPr>
          <p:nvPr/>
        </p:nvSpPr>
        <p:spPr bwMode="auto">
          <a:xfrm>
            <a:off x="179512" y="4904552"/>
            <a:ext cx="896448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树的查找：</a:t>
            </a:r>
          </a:p>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在</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树上的查找结点（多路查找）是在磁盘中进行的</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在结点中找关键字的过程是在内存中进行的。当查到某个结点时，会将该结点调入内存。</a:t>
            </a:r>
          </a:p>
        </p:txBody>
      </p:sp>
    </p:spTree>
    <p:extLst>
      <p:ext uri="{BB962C8B-B14F-4D97-AF65-F5344CB8AC3E}">
        <p14:creationId xmlns:p14="http://schemas.microsoft.com/office/powerpoint/2010/main" val="609031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txBox="1">
            <a:spLocks noChangeArrowheads="1"/>
          </p:cNvSpPr>
          <p:nvPr/>
        </p:nvSpPr>
        <p:spPr bwMode="auto">
          <a:xfrm>
            <a:off x="252000" y="188913"/>
            <a:ext cx="8433435" cy="652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Result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a:t>
            </a:r>
          </a:p>
          <a:p>
            <a:pPr algn="l"/>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没有找到，返回</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的插入位置信息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q;</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int  i, n;</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Result  result;</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 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指向待查结点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NULL;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q</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的双亲结点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found = FALSE;</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 0;</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while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&amp;&amp; !found) {</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n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keyNum</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 Search(p, 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*search</a:t>
            </a:r>
            <a:r>
              <a:rPr kumimoji="1" lang="zh-CN" altLang="en-US"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函数：查找满足</a:t>
            </a:r>
            <a:r>
              <a:rPr kumimoji="1" lang="en-US" altLang="zh-CN"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p-&gt;key[i]  &lt;= k  &lt; p-&gt;key[i+1]</a:t>
            </a:r>
            <a:r>
              <a:rPr kumimoji="1" lang="zh-CN" altLang="en-US"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a:t>
            </a:r>
            <a:r>
              <a:rPr kumimoji="1" lang="en-US" altLang="zh-CN"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a:t>
            </a:r>
            <a:endParaRPr kumimoji="1" lang="en-US" altLang="zh-CN" sz="18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&gt; 0 &amp;&amp; p-&gt;key[i] == k)</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found = TRUE;</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[i];</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l"/>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p:txBody>
      </p:sp>
      <p:graphicFrame>
        <p:nvGraphicFramePr>
          <p:cNvPr id="184323" name="Object 3"/>
          <p:cNvGraphicFramePr>
            <a:graphicFrameLocks noChangeAspect="1"/>
          </p:cNvGraphicFramePr>
          <p:nvPr/>
        </p:nvGraphicFramePr>
        <p:xfrm>
          <a:off x="4139565" y="4653280"/>
          <a:ext cx="4904740" cy="1858645"/>
        </p:xfrm>
        <a:graphic>
          <a:graphicData uri="http://schemas.openxmlformats.org/presentationml/2006/ole">
            <mc:AlternateContent xmlns:mc="http://schemas.openxmlformats.org/markup-compatibility/2006">
              <mc:Choice xmlns:v="urn:schemas-microsoft-com:vml" Requires="v">
                <p:oleObj r:id="rId2" imgW="5152390" imgH="1951990" progId="Word.Picture.8">
                  <p:embed/>
                </p:oleObj>
              </mc:Choice>
              <mc:Fallback>
                <p:oleObj r:id="rId2" imgW="5152390" imgH="1951990"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565" y="4653280"/>
                        <a:ext cx="4904740" cy="1858645"/>
                      </a:xfrm>
                      <a:prstGeom prst="rect">
                        <a:avLst/>
                      </a:prstGeom>
                      <a:solidFill>
                        <a:schemeClr val="tx1"/>
                      </a:solidFill>
                      <a:effectLst>
                        <a:outerShdw dist="107763" dir="2700000" algn="ctr" rotWithShape="0">
                          <a:srgbClr val="808080">
                            <a:alpha val="50000"/>
                          </a:srgbClr>
                        </a:outerShdw>
                      </a:effec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251998" y="404813"/>
            <a:ext cx="6842760" cy="415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if</a:t>
            </a:r>
            <a:r>
              <a:rPr kumimoji="1" lang="en-US" altLang="zh-CN" sz="2200" dirty="0">
                <a:latin typeface="Times New Roman" panose="02020603050405020304" pitchFamily="18" charset="0"/>
              </a:rPr>
              <a:t> (found)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查找成功，返回元素位置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a:t>
            </a:r>
            <a:endParaRPr kumimoji="1" lang="en-US" altLang="zh-CN" sz="2200" dirty="0">
              <a:latin typeface="Times New Roman" panose="02020603050405020304" pitchFamily="18" charset="0"/>
            </a:endParaRP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result.pt</a:t>
            </a:r>
            <a:r>
              <a:rPr kumimoji="1" lang="en-US" altLang="zh-CN" sz="2200" dirty="0">
                <a:latin typeface="Times New Roman" panose="02020603050405020304" pitchFamily="18" charset="0"/>
              </a:rPr>
              <a:t> = p;</a:t>
            </a: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result.i</a:t>
            </a:r>
            <a:r>
              <a:rPr kumimoji="1" lang="en-US" altLang="zh-CN" sz="2200" dirty="0">
                <a:latin typeface="Times New Roman" panose="02020603050405020304" pitchFamily="18" charset="0"/>
              </a:rPr>
              <a:t> = i;</a:t>
            </a: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result.tag</a:t>
            </a:r>
            <a:r>
              <a:rPr kumimoji="1" lang="en-US" altLang="zh-CN" sz="2200" dirty="0">
                <a:latin typeface="Times New Roman" panose="02020603050405020304" pitchFamily="18" charset="0"/>
              </a:rPr>
              <a:t> = 1;	</a:t>
            </a:r>
          </a:p>
          <a:p>
            <a:pPr algn="l"/>
            <a:r>
              <a:rPr kumimoji="1" lang="en-US" altLang="zh-CN" sz="2200" dirty="0">
                <a:latin typeface="Times New Roman" panose="02020603050405020304" pitchFamily="18" charset="0"/>
              </a:rPr>
              <a:t>    }</a:t>
            </a:r>
          </a:p>
          <a:p>
            <a:pPr algn="l"/>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else</a:t>
            </a:r>
            <a:r>
              <a:rPr kumimoji="1" lang="en-US" altLang="zh-CN" sz="2200" dirty="0">
                <a:latin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查找失败，返回双亲位置，为插入做准备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mn-ea"/>
              </a:rPr>
              <a:t>/</a:t>
            </a:r>
            <a:endParaRPr kumimoji="1" lang="en-US" altLang="zh-CN" sz="2200" dirty="0">
              <a:latin typeface="Times New Roman" panose="02020603050405020304" pitchFamily="18" charset="0"/>
            </a:endParaRP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result.pt</a:t>
            </a:r>
            <a:r>
              <a:rPr kumimoji="1" lang="en-US" altLang="zh-CN" sz="2200" dirty="0">
                <a:latin typeface="Times New Roman" panose="02020603050405020304" pitchFamily="18" charset="0"/>
              </a:rPr>
              <a:t> = q;</a:t>
            </a: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result.i</a:t>
            </a:r>
            <a:r>
              <a:rPr kumimoji="1" lang="en-US" altLang="zh-CN" sz="2200" dirty="0">
                <a:latin typeface="Times New Roman" panose="02020603050405020304" pitchFamily="18" charset="0"/>
              </a:rPr>
              <a:t> = i;</a:t>
            </a:r>
          </a:p>
          <a:p>
            <a:pPr algn="l"/>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result.tag</a:t>
            </a:r>
            <a:r>
              <a:rPr kumimoji="1" lang="en-US" altLang="zh-CN" sz="2200" dirty="0">
                <a:latin typeface="Times New Roman" panose="02020603050405020304" pitchFamily="18" charset="0"/>
              </a:rPr>
              <a:t> = 0;</a:t>
            </a:r>
          </a:p>
          <a:p>
            <a:pPr algn="l"/>
            <a:r>
              <a:rPr kumimoji="1" lang="en-US" altLang="zh-CN" sz="2200" dirty="0">
                <a:latin typeface="Times New Roman" panose="02020603050405020304" pitchFamily="18" charset="0"/>
              </a:rPr>
              <a:t>    }</a:t>
            </a:r>
          </a:p>
          <a:p>
            <a:pPr algn="l"/>
            <a:r>
              <a:rPr kumimoji="1" lang="en-US" altLang="zh-CN" sz="2200" dirty="0">
                <a:latin typeface="Times New Roman" panose="02020603050405020304" pitchFamily="18" charset="0"/>
              </a:rPr>
              <a:t>    </a:t>
            </a:r>
            <a:r>
              <a:rPr kumimoji="1" lang="en-US" altLang="zh-CN" sz="2200" b="1" dirty="0">
                <a:latin typeface="Times New Roman" panose="02020603050405020304" pitchFamily="18" charset="0"/>
              </a:rPr>
              <a:t>return</a:t>
            </a:r>
            <a:r>
              <a:rPr kumimoji="1" lang="en-US" altLang="zh-CN" sz="2200" dirty="0">
                <a:latin typeface="Times New Roman" panose="02020603050405020304" pitchFamily="18" charset="0"/>
              </a:rPr>
              <a:t> (result);</a:t>
            </a:r>
          </a:p>
          <a:p>
            <a:pPr algn="l"/>
            <a:r>
              <a:rPr kumimoji="1" lang="en-US" altLang="zh-CN" sz="2200" dirty="0">
                <a:latin typeface="Times New Roman" panose="02020603050405020304" pitchFamily="18" charset="0"/>
              </a:rPr>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252000" y="1196658"/>
            <a:ext cx="8640000"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kumimoji="1" lang="zh-CN" altLang="en-US" sz="2800" dirty="0">
              <a:ea typeface="幼圆" panose="02010509060101010101" pitchFamily="49" charset="-122"/>
              <a:cs typeface="Times New Roman" panose="02020603050405020304" pitchFamily="18" charset="0"/>
            </a:endParaRPr>
          </a:p>
          <a:p>
            <a:pPr algn="just"/>
            <a:r>
              <a:rPr kumimoji="1" lang="zh-CN" altLang="en-US" sz="2800" dirty="0">
                <a:ea typeface="幼圆" panose="02010509060101010101" pitchFamily="49" charset="-122"/>
                <a:cs typeface="Times New Roman" panose="02020603050405020304" pitchFamily="18" charset="0"/>
              </a:rPr>
              <a:t>        在</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树上进行查找包含两种基本操作：</a:t>
            </a:r>
          </a:p>
          <a:p>
            <a:pPr algn="just"/>
            <a:r>
              <a:rPr kumimoji="1" lang="zh-CN" altLang="en-US" sz="2800" dirty="0">
                <a:ea typeface="幼圆" panose="02010509060101010101" pitchFamily="49" charset="-122"/>
                <a:cs typeface="Times New Roman" panose="02020603050405020304" pitchFamily="18" charset="0"/>
              </a:rPr>
              <a:t>        </a:t>
            </a:r>
            <a:r>
              <a:rPr kumimoji="1" lang="en-US" altLang="zh-CN" sz="2800" dirty="0">
                <a:ea typeface="幼圆" panose="02010509060101010101" pitchFamily="49" charset="-122"/>
                <a:cs typeface="Times New Roman" panose="02020603050405020304" pitchFamily="18" charset="0"/>
              </a:rPr>
              <a:t>(1) </a:t>
            </a:r>
            <a:r>
              <a:rPr kumimoji="1" lang="zh-CN" altLang="en-US" sz="2800" dirty="0">
                <a:ea typeface="幼圆" panose="02010509060101010101" pitchFamily="49" charset="-122"/>
                <a:cs typeface="Times New Roman" panose="02020603050405020304" pitchFamily="18" charset="0"/>
              </a:rPr>
              <a:t>在</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树中找结点；</a:t>
            </a:r>
          </a:p>
          <a:p>
            <a:pPr algn="just"/>
            <a:r>
              <a:rPr kumimoji="1" lang="zh-CN" altLang="en-US" sz="2800" dirty="0">
                <a:ea typeface="幼圆" panose="02010509060101010101" pitchFamily="49" charset="-122"/>
                <a:cs typeface="Times New Roman" panose="02020603050405020304" pitchFamily="18" charset="0"/>
              </a:rPr>
              <a:t>        </a:t>
            </a:r>
            <a:r>
              <a:rPr kumimoji="1" lang="en-US" altLang="zh-CN" sz="2800" dirty="0">
                <a:ea typeface="幼圆" panose="02010509060101010101" pitchFamily="49" charset="-122"/>
                <a:cs typeface="Times New Roman" panose="02020603050405020304" pitchFamily="18" charset="0"/>
              </a:rPr>
              <a:t>(2) </a:t>
            </a:r>
            <a:r>
              <a:rPr kumimoji="1" lang="zh-CN" altLang="en-US" sz="2800" dirty="0">
                <a:ea typeface="幼圆" panose="02010509060101010101" pitchFamily="49" charset="-122"/>
                <a:cs typeface="Times New Roman" panose="02020603050405020304" pitchFamily="18" charset="0"/>
              </a:rPr>
              <a:t>在结点中找关键字。</a:t>
            </a:r>
            <a:endParaRPr kumimoji="1" lang="en-US" altLang="zh-CN" sz="2800" dirty="0">
              <a:ea typeface="幼圆" panose="02010509060101010101" pitchFamily="49" charset="-122"/>
              <a:cs typeface="Times New Roman" panose="02020603050405020304" pitchFamily="18" charset="0"/>
            </a:endParaRPr>
          </a:p>
          <a:p>
            <a:pPr algn="just"/>
            <a:r>
              <a:rPr kumimoji="1" lang="zh-CN" altLang="en-US" sz="2800" dirty="0">
                <a:ea typeface="幼圆" panose="02010509060101010101" pitchFamily="49" charset="-122"/>
                <a:cs typeface="Times New Roman" panose="02020603050405020304" pitchFamily="18" charset="0"/>
              </a:rPr>
              <a:t>        由于</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树通常存储在磁盘上，因此</a:t>
            </a:r>
            <a:r>
              <a:rPr kumimoji="1" lang="zh-CN" altLang="en-US" sz="2800" b="1" i="1" u="sng" dirty="0">
                <a:solidFill>
                  <a:srgbClr val="FFFF00"/>
                </a:solidFill>
                <a:ea typeface="幼圆" panose="02010509060101010101" pitchFamily="49" charset="-122"/>
                <a:cs typeface="Times New Roman" panose="02020603050405020304" pitchFamily="18" charset="0"/>
              </a:rPr>
              <a:t>前一操作是在磁盘上进行的</a:t>
            </a:r>
            <a:r>
              <a:rPr kumimoji="1" lang="zh-CN" altLang="en-US" sz="2800" dirty="0">
                <a:ea typeface="幼圆" panose="02010509060101010101" pitchFamily="49" charset="-122"/>
                <a:cs typeface="Times New Roman" panose="02020603050405020304" pitchFamily="18" charset="0"/>
              </a:rPr>
              <a:t>，而</a:t>
            </a:r>
            <a:r>
              <a:rPr kumimoji="1" lang="zh-CN" altLang="en-US" sz="2800" b="1" i="1" u="sng" dirty="0">
                <a:solidFill>
                  <a:srgbClr val="FFFF00"/>
                </a:solidFill>
                <a:ea typeface="幼圆" panose="02010509060101010101" pitchFamily="49" charset="-122"/>
                <a:cs typeface="Times New Roman" panose="02020603050405020304" pitchFamily="18" charset="0"/>
              </a:rPr>
              <a:t>后一操作是在内存中进行的</a:t>
            </a:r>
            <a:r>
              <a:rPr kumimoji="1" lang="zh-CN" altLang="en-US" sz="2800" dirty="0">
                <a:ea typeface="幼圆" panose="02010509060101010101" pitchFamily="49" charset="-122"/>
                <a:cs typeface="Times New Roman" panose="02020603050405020304" pitchFamily="18" charset="0"/>
              </a:rPr>
              <a:t>，即在磁盘上找到指针</a:t>
            </a:r>
            <a:r>
              <a:rPr kumimoji="1" lang="en-US" altLang="zh-CN" sz="2800" dirty="0">
                <a:ea typeface="幼圆" panose="02010509060101010101" pitchFamily="49" charset="-122"/>
                <a:cs typeface="Times New Roman" panose="02020603050405020304" pitchFamily="18" charset="0"/>
              </a:rPr>
              <a:t>p</a:t>
            </a:r>
            <a:r>
              <a:rPr kumimoji="1" lang="zh-CN" altLang="en-US" sz="2800" dirty="0">
                <a:ea typeface="幼圆" panose="02010509060101010101" pitchFamily="49" charset="-122"/>
                <a:cs typeface="Times New Roman" panose="02020603050405020304" pitchFamily="18" charset="0"/>
              </a:rPr>
              <a:t>所指结点后，先将结点中信息读入内存，然后查询。</a:t>
            </a:r>
            <a:endParaRPr kumimoji="1" lang="en-US" altLang="zh-CN" sz="2800" dirty="0">
              <a:ea typeface="幼圆" panose="02010509060101010101" pitchFamily="49" charset="-122"/>
              <a:cs typeface="Times New Roman" panose="02020603050405020304" pitchFamily="18" charset="0"/>
            </a:endParaRPr>
          </a:p>
          <a:p>
            <a:pPr algn="just"/>
            <a:r>
              <a:rPr kumimoji="1" lang="zh-CN" altLang="en-US" sz="2800" dirty="0">
                <a:ea typeface="幼圆" panose="02010509060101010101" pitchFamily="49" charset="-122"/>
                <a:cs typeface="Times New Roman" panose="02020603050405020304" pitchFamily="18" charset="0"/>
              </a:rPr>
              <a:t>        而在磁盘上进行操作比在内存中操作慢得多，因此在磁盘上进行查找的次数，即待查关键字所在结点在</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树是的层次数，是决定</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树查找效率的关键因素。</a:t>
            </a:r>
          </a:p>
        </p:txBody>
      </p:sp>
      <p:sp>
        <p:nvSpPr>
          <p:cNvPr id="250882" name="Rectangle 2"/>
          <p:cNvSpPr>
            <a:spLocks noGrp="1" noChangeArrowheads="1"/>
          </p:cNvSpPr>
          <p:nvPr/>
        </p:nvSpPr>
        <p:spPr>
          <a:xfrm>
            <a:off x="457200" y="277813"/>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B</a:t>
            </a:r>
            <a:r>
              <a:rPr lang="zh-CN" altLang="en-US"/>
              <a:t>树查找的分析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7394">
                                            <p:txEl>
                                              <p:pRg st="4" end="4"/>
                                            </p:txEl>
                                          </p:spTgt>
                                        </p:tgtEl>
                                        <p:attrNameLst>
                                          <p:attrName>style.visibility</p:attrName>
                                        </p:attrNameLst>
                                      </p:cBhvr>
                                      <p:to>
                                        <p:strVal val="visible"/>
                                      </p:to>
                                    </p:set>
                                    <p:animEffect transition="in" filter="fade">
                                      <p:cBhvr>
                                        <p:cTn id="7" dur="1000"/>
                                        <p:tgtEl>
                                          <p:spTgt spid="187394">
                                            <p:txEl>
                                              <p:pRg st="4" end="4"/>
                                            </p:txEl>
                                          </p:spTgt>
                                        </p:tgtEl>
                                      </p:cBhvr>
                                    </p:animEffect>
                                    <p:anim calcmode="lin" valueType="num">
                                      <p:cBhvr>
                                        <p:cTn id="8" dur="1000" fill="hold"/>
                                        <p:tgtEl>
                                          <p:spTgt spid="18739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8739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7394">
                                            <p:txEl>
                                              <p:pRg st="5" end="5"/>
                                            </p:txEl>
                                          </p:spTgt>
                                        </p:tgtEl>
                                        <p:attrNameLst>
                                          <p:attrName>style.visibility</p:attrName>
                                        </p:attrNameLst>
                                      </p:cBhvr>
                                      <p:to>
                                        <p:strVal val="visible"/>
                                      </p:to>
                                    </p:set>
                                    <p:animEffect transition="in" filter="fade">
                                      <p:cBhvr>
                                        <p:cTn id="14" dur="1000"/>
                                        <p:tgtEl>
                                          <p:spTgt spid="187394">
                                            <p:txEl>
                                              <p:pRg st="5" end="5"/>
                                            </p:txEl>
                                          </p:spTgt>
                                        </p:tgtEl>
                                      </p:cBhvr>
                                    </p:animEffect>
                                    <p:anim calcmode="lin" valueType="num">
                                      <p:cBhvr>
                                        <p:cTn id="15" dur="1000" fill="hold"/>
                                        <p:tgtEl>
                                          <p:spTgt spid="187394">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18739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C5ED3D37-E4F6-8C77-BA1D-1C96CCA24B3D}"/>
              </a:ext>
            </a:extLst>
          </p:cNvPr>
          <p:cNvSpPr txBox="1">
            <a:spLocks noChangeArrowheads="1"/>
          </p:cNvSpPr>
          <p:nvPr/>
        </p:nvSpPr>
        <p:spPr bwMode="auto">
          <a:xfrm>
            <a:off x="468313" y="188913"/>
            <a:ext cx="8158162"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幼圆" panose="02010509060101010101" pitchFamily="49" charset="-122"/>
                <a:cs typeface="Times New Roman" panose="02020603050405020304" pitchFamily="18" charset="0"/>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幼圆" panose="02010509060101010101" pitchFamily="49" charset="-122"/>
                <a:cs typeface="Times New Roman" panose="02020603050405020304" pitchFamily="18" charset="0"/>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幼圆" panose="02010509060101010101" pitchFamily="49" charset="-122"/>
                <a:cs typeface="Times New Roman" panose="02020603050405020304" pitchFamily="18" charset="0"/>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9pPr>
          </a:lstStyle>
          <a:p>
            <a:pPr eaLnBrk="1" hangingPunct="1">
              <a:spcBef>
                <a:spcPct val="0"/>
              </a:spcBef>
              <a:buClrTx/>
              <a:buSzTx/>
              <a:buFont typeface="Arial" panose="020B0604020202020204" pitchFamily="34" charset="0"/>
              <a:buNone/>
            </a:pPr>
            <a:r>
              <a:rPr lang="zh-CN" altLang="en-US" sz="2400" dirty="0">
                <a:latin typeface="Times New Roman" panose="02020603050405020304" pitchFamily="18" charset="0"/>
              </a:rPr>
              <a:t>        上面讨论的前提是每次查找都是“成功”的（即认为表中必定存在一个记录的关键字与给定值相等），但实际上不一定对于给定的每个值都能找到相应的记录，即会产生查找“</a:t>
            </a:r>
            <a:r>
              <a:rPr lang="zh-CN" altLang="en-US" sz="2400" dirty="0">
                <a:solidFill>
                  <a:srgbClr val="FFFF00"/>
                </a:solidFill>
                <a:latin typeface="Times New Roman" panose="02020603050405020304" pitchFamily="18" charset="0"/>
              </a:rPr>
              <a:t>不成功</a:t>
            </a:r>
            <a:r>
              <a:rPr lang="zh-CN" altLang="en-US" sz="2400" dirty="0">
                <a:latin typeface="Times New Roman" panose="02020603050405020304" pitchFamily="18" charset="0"/>
              </a:rPr>
              <a:t>”的情况，如果查找不成功的情形不容忽视时，查找算法平均查找长度应是查找成功时的平均查找长度与查找不成功时的平均查找长度之和。</a:t>
            </a:r>
          </a:p>
          <a:p>
            <a:pPr eaLnBrk="1" hangingPunct="1">
              <a:spcBef>
                <a:spcPct val="0"/>
              </a:spcBef>
              <a:buClrTx/>
              <a:buSzTx/>
              <a:buFont typeface="Arial" panose="020B0604020202020204" pitchFamily="34" charset="0"/>
              <a:buNone/>
            </a:pPr>
            <a:r>
              <a:rPr lang="zh-CN" altLang="en-US" sz="2400" dirty="0">
                <a:latin typeface="Times New Roman" panose="02020603050405020304" pitchFamily="18" charset="0"/>
              </a:rPr>
              <a:t>        假设查找成功和不成功的概率相等，即均为</a:t>
            </a:r>
            <a:r>
              <a:rPr lang="en-US" altLang="zh-CN" sz="2400" dirty="0">
                <a:latin typeface="Times New Roman" panose="02020603050405020304" pitchFamily="18" charset="0"/>
              </a:rPr>
              <a:t>1/2</a:t>
            </a:r>
            <a:r>
              <a:rPr lang="zh-CN" altLang="en-US" sz="2400" dirty="0">
                <a:latin typeface="Times New Roman" panose="02020603050405020304" pitchFamily="18" charset="0"/>
              </a:rPr>
              <a:t>，则顺序查找的平均查找长度为：</a:t>
            </a:r>
          </a:p>
        </p:txBody>
      </p:sp>
      <p:graphicFrame>
        <p:nvGraphicFramePr>
          <p:cNvPr id="17411" name="对象 1">
            <a:extLst>
              <a:ext uri="{FF2B5EF4-FFF2-40B4-BE49-F238E27FC236}">
                <a16:creationId xmlns:a16="http://schemas.microsoft.com/office/drawing/2014/main" id="{2B24CE6C-169F-8274-FA73-CD56C42229CA}"/>
              </a:ext>
            </a:extLst>
          </p:cNvPr>
          <p:cNvGraphicFramePr>
            <a:graphicFrameLocks noChangeAspect="1"/>
          </p:cNvGraphicFramePr>
          <p:nvPr/>
        </p:nvGraphicFramePr>
        <p:xfrm>
          <a:off x="4514850" y="2803525"/>
          <a:ext cx="114300" cy="215900"/>
        </p:xfrm>
        <a:graphic>
          <a:graphicData uri="http://schemas.openxmlformats.org/presentationml/2006/ole">
            <mc:AlternateContent xmlns:mc="http://schemas.openxmlformats.org/markup-compatibility/2006">
              <mc:Choice xmlns:v="urn:schemas-microsoft-com:vml" Requires="v">
                <p:oleObj name="公式" r:id="rId2" imgW="114151" imgH="215619" progId="Equation.KSEE3">
                  <p:embed/>
                </p:oleObj>
              </mc:Choice>
              <mc:Fallback>
                <p:oleObj name="公式" r:id="rId2" imgW="114151" imgH="215619" progId="Equation.KSEE3">
                  <p:embed/>
                  <p:pic>
                    <p:nvPicPr>
                      <p:cNvPr id="17411" name="对象 1">
                        <a:extLst>
                          <a:ext uri="{FF2B5EF4-FFF2-40B4-BE49-F238E27FC236}">
                            <a16:creationId xmlns:a16="http://schemas.microsoft.com/office/drawing/2014/main" id="{2B24CE6C-169F-8274-FA73-CD56C4222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803525"/>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a:extLst>
              <a:ext uri="{FF2B5EF4-FFF2-40B4-BE49-F238E27FC236}">
                <a16:creationId xmlns:a16="http://schemas.microsoft.com/office/drawing/2014/main" id="{46D7D5C5-726E-F738-C9F0-F82EC1FF2BF1}"/>
              </a:ext>
            </a:extLst>
          </p:cNvPr>
          <p:cNvSpPr/>
          <p:nvPr/>
        </p:nvSpPr>
        <p:spPr>
          <a:xfrm>
            <a:off x="1042988" y="3974653"/>
            <a:ext cx="6913562" cy="1728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415" name="Text Box 6">
            <a:extLst>
              <a:ext uri="{FF2B5EF4-FFF2-40B4-BE49-F238E27FC236}">
                <a16:creationId xmlns:a16="http://schemas.microsoft.com/office/drawing/2014/main" id="{4DCB62C5-BEE3-153E-6E2B-5136FC3768D6}"/>
              </a:ext>
            </a:extLst>
          </p:cNvPr>
          <p:cNvSpPr txBox="1">
            <a:spLocks noChangeArrowheads="1"/>
          </p:cNvSpPr>
          <p:nvPr/>
        </p:nvSpPr>
        <p:spPr bwMode="auto">
          <a:xfrm>
            <a:off x="1116013" y="6279703"/>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幼圆" panose="02010509060101010101" pitchFamily="49" charset="-122"/>
                <a:cs typeface="Times New Roman" panose="02020603050405020304" pitchFamily="18" charset="0"/>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幼圆" panose="02010509060101010101" pitchFamily="49" charset="-122"/>
                <a:cs typeface="Times New Roman" panose="02020603050405020304" pitchFamily="18" charset="0"/>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幼圆" panose="02010509060101010101" pitchFamily="49" charset="-122"/>
                <a:cs typeface="Times New Roman" panose="02020603050405020304" pitchFamily="18" charset="0"/>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9pPr>
          </a:lstStyle>
          <a:p>
            <a:pPr eaLnBrk="1" hangingPunct="1">
              <a:spcBef>
                <a:spcPct val="0"/>
              </a:spcBef>
              <a:buClrTx/>
              <a:buSzTx/>
              <a:buFont typeface="Arial" panose="020B0604020202020204" pitchFamily="34" charset="0"/>
              <a:buNone/>
            </a:pPr>
            <a:r>
              <a:rPr lang="zh-CN" altLang="en-US" sz="2400" b="1">
                <a:solidFill>
                  <a:srgbClr val="FFFF00"/>
                </a:solidFill>
                <a:latin typeface="Times New Roman" panose="02020603050405020304" pitchFamily="18" charset="0"/>
              </a:rPr>
              <a:t>查找成功时</a:t>
            </a:r>
          </a:p>
        </p:txBody>
      </p:sp>
      <p:sp>
        <p:nvSpPr>
          <p:cNvPr id="17416" name="Text Box 7">
            <a:extLst>
              <a:ext uri="{FF2B5EF4-FFF2-40B4-BE49-F238E27FC236}">
                <a16:creationId xmlns:a16="http://schemas.microsoft.com/office/drawing/2014/main" id="{F8FD230D-F232-13C3-81D7-AA1B8427DE0B}"/>
              </a:ext>
            </a:extLst>
          </p:cNvPr>
          <p:cNvSpPr txBox="1">
            <a:spLocks noChangeArrowheads="1"/>
          </p:cNvSpPr>
          <p:nvPr/>
        </p:nvSpPr>
        <p:spPr bwMode="auto">
          <a:xfrm>
            <a:off x="2771775" y="6279703"/>
            <a:ext cx="204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幼圆" panose="02010509060101010101" pitchFamily="49" charset="-122"/>
                <a:cs typeface="Times New Roman" panose="02020603050405020304" pitchFamily="18" charset="0"/>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幼圆" panose="02010509060101010101" pitchFamily="49" charset="-122"/>
                <a:cs typeface="Times New Roman" panose="02020603050405020304" pitchFamily="18" charset="0"/>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幼圆" panose="02010509060101010101" pitchFamily="49" charset="-122"/>
                <a:cs typeface="Times New Roman" panose="02020603050405020304" pitchFamily="18" charset="0"/>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9pPr>
          </a:lstStyle>
          <a:p>
            <a:pPr eaLnBrk="1" hangingPunct="1">
              <a:spcBef>
                <a:spcPct val="0"/>
              </a:spcBef>
              <a:buClrTx/>
              <a:buSzTx/>
              <a:buFont typeface="Arial" panose="020B0604020202020204" pitchFamily="34" charset="0"/>
              <a:buNone/>
            </a:pPr>
            <a:r>
              <a:rPr lang="zh-CN" altLang="en-US" sz="2400" b="1" dirty="0">
                <a:solidFill>
                  <a:srgbClr val="FFFF00"/>
                </a:solidFill>
                <a:latin typeface="Times New Roman" panose="02020603050405020304" pitchFamily="18" charset="0"/>
              </a:rPr>
              <a:t>查找不成功时</a:t>
            </a:r>
          </a:p>
        </p:txBody>
      </p:sp>
      <p:sp>
        <p:nvSpPr>
          <p:cNvPr id="25" name="矩形 24">
            <a:extLst>
              <a:ext uri="{FF2B5EF4-FFF2-40B4-BE49-F238E27FC236}">
                <a16:creationId xmlns:a16="http://schemas.microsoft.com/office/drawing/2014/main" id="{C5CB6841-70A7-67AF-D8F0-6068B0473985}"/>
              </a:ext>
            </a:extLst>
          </p:cNvPr>
          <p:cNvSpPr/>
          <p:nvPr/>
        </p:nvSpPr>
        <p:spPr>
          <a:xfrm>
            <a:off x="3203575" y="4911278"/>
            <a:ext cx="431800" cy="79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7420" name="图片 7">
            <a:extLst>
              <a:ext uri="{FF2B5EF4-FFF2-40B4-BE49-F238E27FC236}">
                <a16:creationId xmlns:a16="http://schemas.microsoft.com/office/drawing/2014/main" id="{F2510FF7-6B84-B686-E4C8-E602F2F824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100066"/>
            <a:ext cx="6408737"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a:extLst>
              <a:ext uri="{FF2B5EF4-FFF2-40B4-BE49-F238E27FC236}">
                <a16:creationId xmlns:a16="http://schemas.microsoft.com/office/drawing/2014/main" id="{5BD0E12E-691B-A59F-D855-0660B617C31E}"/>
              </a:ext>
            </a:extLst>
          </p:cNvPr>
          <p:cNvSpPr/>
          <p:nvPr/>
        </p:nvSpPr>
        <p:spPr>
          <a:xfrm>
            <a:off x="1620838" y="4863653"/>
            <a:ext cx="1366837" cy="792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文本框 1">
            <a:extLst>
              <a:ext uri="{FF2B5EF4-FFF2-40B4-BE49-F238E27FC236}">
                <a16:creationId xmlns:a16="http://schemas.microsoft.com/office/drawing/2014/main" id="{B372CAD5-FE49-7634-B518-E49BB3799907}"/>
              </a:ext>
            </a:extLst>
          </p:cNvPr>
          <p:cNvSpPr txBox="1"/>
          <p:nvPr/>
        </p:nvSpPr>
        <p:spPr>
          <a:xfrm>
            <a:off x="2627313" y="5044777"/>
            <a:ext cx="288503" cy="369332"/>
          </a:xfrm>
          <a:prstGeom prst="rect">
            <a:avLst/>
          </a:prstGeom>
          <a:solidFill>
            <a:schemeClr val="tx1"/>
          </a:solidFill>
        </p:spPr>
        <p:txBody>
          <a:bodyPr wrap="square" rtlCol="0">
            <a:spAutoFit/>
          </a:bodyPr>
          <a:lstStyle/>
          <a:p>
            <a:r>
              <a:rPr lang="en-US" altLang="zh-CN" i="1" dirty="0">
                <a:solidFill>
                  <a:schemeClr val="bg1"/>
                </a:solidFill>
                <a:latin typeface="Sitka Small" panose="02000505000000020004" pitchFamily="2" charset="0"/>
              </a:rPr>
              <a:t>i</a:t>
            </a:r>
            <a:endParaRPr lang="zh-CN" altLang="en-US" i="1" dirty="0">
              <a:solidFill>
                <a:schemeClr val="bg1"/>
              </a:solidFill>
              <a:latin typeface="Sitka Small" panose="02000505000000020004" pitchFamily="2" charset="0"/>
            </a:endParaRPr>
          </a:p>
        </p:txBody>
      </p:sp>
      <p:sp>
        <p:nvSpPr>
          <p:cNvPr id="5" name="文本框 4">
            <a:extLst>
              <a:ext uri="{FF2B5EF4-FFF2-40B4-BE49-F238E27FC236}">
                <a16:creationId xmlns:a16="http://schemas.microsoft.com/office/drawing/2014/main" id="{E9690598-8962-89C1-3DE6-26FE838EFF36}"/>
              </a:ext>
            </a:extLst>
          </p:cNvPr>
          <p:cNvSpPr txBox="1"/>
          <p:nvPr/>
        </p:nvSpPr>
        <p:spPr>
          <a:xfrm>
            <a:off x="2124075" y="3360738"/>
            <a:ext cx="4743093" cy="461665"/>
          </a:xfrm>
          <a:prstGeom prst="rect">
            <a:avLst/>
          </a:prstGeom>
          <a:noFill/>
        </p:spPr>
        <p:txBody>
          <a:bodyPr wrap="none" rtlCol="0">
            <a:spAutoFit/>
          </a:bodyPr>
          <a:lstStyle/>
          <a:p>
            <a:r>
              <a:rPr lang="en-US" altLang="zh-CN" sz="2400" dirty="0"/>
              <a:t>ASL = 1/2 </a:t>
            </a:r>
            <a:r>
              <a:rPr lang="en-US" altLang="zh-CN" sz="2400" dirty="0">
                <a:latin typeface="Times New Roman" panose="02020603050405020304" pitchFamily="18" charset="0"/>
                <a:cs typeface="Times New Roman" panose="02020603050405020304" pitchFamily="18" charset="0"/>
              </a:rPr>
              <a:t>×</a:t>
            </a:r>
            <a:r>
              <a:rPr lang="en-US" altLang="zh-CN" sz="2400" dirty="0"/>
              <a:t>[ ASL</a:t>
            </a:r>
            <a:r>
              <a:rPr lang="zh-CN" altLang="en-US" sz="2400" baseline="-25000" dirty="0"/>
              <a:t>成功</a:t>
            </a:r>
            <a:r>
              <a:rPr lang="en-US" altLang="zh-CN" sz="2400" dirty="0"/>
              <a:t> + ASL</a:t>
            </a:r>
            <a:r>
              <a:rPr lang="zh-CN" altLang="en-US" sz="2400" baseline="-25000" dirty="0"/>
              <a:t>不成功 </a:t>
            </a:r>
            <a:r>
              <a:rPr lang="en-US" altLang="zh-CN" sz="2400" dirty="0"/>
              <a:t>]</a:t>
            </a:r>
            <a:endParaRPr lang="zh-CN" altLang="en-US" sz="2400" dirty="0"/>
          </a:p>
        </p:txBody>
      </p:sp>
      <p:grpSp>
        <p:nvGrpSpPr>
          <p:cNvPr id="6" name="组合 5">
            <a:extLst>
              <a:ext uri="{FF2B5EF4-FFF2-40B4-BE49-F238E27FC236}">
                <a16:creationId xmlns:a16="http://schemas.microsoft.com/office/drawing/2014/main" id="{63FBFF10-4CB9-F044-A801-F8687049A9CD}"/>
              </a:ext>
            </a:extLst>
          </p:cNvPr>
          <p:cNvGrpSpPr/>
          <p:nvPr/>
        </p:nvGrpSpPr>
        <p:grpSpPr>
          <a:xfrm>
            <a:off x="1947863" y="5774878"/>
            <a:ext cx="679450" cy="503238"/>
            <a:chOff x="1947863" y="5774878"/>
            <a:chExt cx="679450" cy="503238"/>
          </a:xfrm>
        </p:grpSpPr>
        <p:sp>
          <p:nvSpPr>
            <p:cNvPr id="17417" name="AutoShape 11">
              <a:extLst>
                <a:ext uri="{FF2B5EF4-FFF2-40B4-BE49-F238E27FC236}">
                  <a16:creationId xmlns:a16="http://schemas.microsoft.com/office/drawing/2014/main" id="{4B0813CF-7B61-D566-EE14-056F62B5F311}"/>
                </a:ext>
              </a:extLst>
            </p:cNvPr>
            <p:cNvSpPr>
              <a:spLocks noChangeArrowheads="1"/>
            </p:cNvSpPr>
            <p:nvPr/>
          </p:nvSpPr>
          <p:spPr bwMode="auto">
            <a:xfrm>
              <a:off x="2124075" y="5774878"/>
              <a:ext cx="287338" cy="503238"/>
            </a:xfrm>
            <a:prstGeom prst="downArrow">
              <a:avLst>
                <a:gd name="adj1" fmla="val 50000"/>
                <a:gd name="adj2" fmla="val 43776"/>
              </a:avLst>
            </a:prstGeom>
            <a:solidFill>
              <a:schemeClr val="accent1"/>
            </a:solidFill>
            <a:ln w="9525">
              <a:solidFill>
                <a:schemeClr val="tx1"/>
              </a:solidFill>
              <a:miter lim="800000"/>
              <a:headEnd/>
              <a:tailEnd/>
            </a:ln>
          </p:spPr>
          <p:txBody>
            <a:bodyPr vert="eaVert"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幼圆" panose="02010509060101010101" pitchFamily="49" charset="-122"/>
                  <a:cs typeface="Times New Roman" panose="02020603050405020304" pitchFamily="18" charset="0"/>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幼圆" panose="02010509060101010101" pitchFamily="49" charset="-122"/>
                  <a:cs typeface="Times New Roman" panose="02020603050405020304" pitchFamily="18" charset="0"/>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幼圆" panose="02010509060101010101" pitchFamily="49" charset="-122"/>
                  <a:cs typeface="Times New Roman" panose="02020603050405020304" pitchFamily="18" charset="0"/>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9pPr>
            </a:lstStyle>
            <a:p>
              <a:pPr eaLnBrk="1" hangingPunct="1">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17413" name="Line 4">
              <a:extLst>
                <a:ext uri="{FF2B5EF4-FFF2-40B4-BE49-F238E27FC236}">
                  <a16:creationId xmlns:a16="http://schemas.microsoft.com/office/drawing/2014/main" id="{17C65486-CFED-E46C-2D33-A87CCB370478}"/>
                </a:ext>
              </a:extLst>
            </p:cNvPr>
            <p:cNvSpPr>
              <a:spLocks noChangeShapeType="1"/>
            </p:cNvSpPr>
            <p:nvPr/>
          </p:nvSpPr>
          <p:spPr bwMode="auto">
            <a:xfrm flipV="1">
              <a:off x="1947863" y="5774878"/>
              <a:ext cx="679450"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组合 7">
            <a:extLst>
              <a:ext uri="{FF2B5EF4-FFF2-40B4-BE49-F238E27FC236}">
                <a16:creationId xmlns:a16="http://schemas.microsoft.com/office/drawing/2014/main" id="{8B54EE5E-ADC4-A6D4-1F52-63240A13458B}"/>
              </a:ext>
            </a:extLst>
          </p:cNvPr>
          <p:cNvGrpSpPr/>
          <p:nvPr/>
        </p:nvGrpSpPr>
        <p:grpSpPr>
          <a:xfrm>
            <a:off x="3203575" y="5774878"/>
            <a:ext cx="609600" cy="503238"/>
            <a:chOff x="3203575" y="5774878"/>
            <a:chExt cx="609600" cy="503238"/>
          </a:xfrm>
        </p:grpSpPr>
        <p:sp>
          <p:nvSpPr>
            <p:cNvPr id="17418" name="AutoShape 12">
              <a:extLst>
                <a:ext uri="{FF2B5EF4-FFF2-40B4-BE49-F238E27FC236}">
                  <a16:creationId xmlns:a16="http://schemas.microsoft.com/office/drawing/2014/main" id="{BED2A285-0A42-D42E-CE41-1A5F4703EBAA}"/>
                </a:ext>
              </a:extLst>
            </p:cNvPr>
            <p:cNvSpPr>
              <a:spLocks noChangeArrowheads="1"/>
            </p:cNvSpPr>
            <p:nvPr/>
          </p:nvSpPr>
          <p:spPr bwMode="auto">
            <a:xfrm>
              <a:off x="3348038" y="5774878"/>
              <a:ext cx="287337" cy="503238"/>
            </a:xfrm>
            <a:prstGeom prst="downArrow">
              <a:avLst>
                <a:gd name="adj1" fmla="val 50000"/>
                <a:gd name="adj2" fmla="val 43777"/>
              </a:avLst>
            </a:prstGeom>
            <a:solidFill>
              <a:schemeClr val="accent1"/>
            </a:solidFill>
            <a:ln w="9525">
              <a:solidFill>
                <a:schemeClr val="tx1"/>
              </a:solidFill>
              <a:miter lim="800000"/>
              <a:headEnd/>
              <a:tailEnd/>
            </a:ln>
          </p:spPr>
          <p:txBody>
            <a:bodyPr vert="eaVert"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Arial" panose="020B0604020202020204" pitchFamily="34" charset="0"/>
                  <a:ea typeface="幼圆" panose="02010509060101010101" pitchFamily="49" charset="-122"/>
                  <a:cs typeface="Times New Roman" panose="02020603050405020304" pitchFamily="18" charset="0"/>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Arial" panose="020B0604020202020204" pitchFamily="34" charset="0"/>
                  <a:ea typeface="幼圆" panose="02010509060101010101" pitchFamily="49" charset="-122"/>
                  <a:cs typeface="Times New Roman" panose="02020603050405020304" pitchFamily="18" charset="0"/>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Arial" panose="020B0604020202020204" pitchFamily="34" charset="0"/>
                  <a:ea typeface="幼圆" panose="02010509060101010101" pitchFamily="49" charset="-122"/>
                  <a:cs typeface="Times New Roman" panose="02020603050405020304" pitchFamily="18" charset="0"/>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Arial" panose="020B0604020202020204" pitchFamily="34" charset="0"/>
                  <a:ea typeface="幼圆" panose="02010509060101010101" pitchFamily="49" charset="-122"/>
                  <a:cs typeface="Times New Roman" panose="02020603050405020304" pitchFamily="18" charset="0"/>
                </a:defRPr>
              </a:lvl9pPr>
            </a:lstStyle>
            <a:p>
              <a:pPr eaLnBrk="1" hangingPunct="1">
                <a:spcBef>
                  <a:spcPct val="0"/>
                </a:spcBef>
                <a:buClrTx/>
                <a:buSzTx/>
                <a:buFont typeface="Arial" panose="020B0604020202020204" pitchFamily="34" charset="0"/>
                <a:buNone/>
              </a:pPr>
              <a:endParaRPr lang="zh-CN" altLang="en-US" sz="1800">
                <a:ea typeface="宋体" panose="02010600030101010101" pitchFamily="2" charset="-122"/>
              </a:endParaRPr>
            </a:p>
          </p:txBody>
        </p:sp>
        <p:sp>
          <p:nvSpPr>
            <p:cNvPr id="17414" name="Line 5">
              <a:extLst>
                <a:ext uri="{FF2B5EF4-FFF2-40B4-BE49-F238E27FC236}">
                  <a16:creationId xmlns:a16="http://schemas.microsoft.com/office/drawing/2014/main" id="{1EC206D9-8952-3EB6-C207-BA4084354FC6}"/>
                </a:ext>
              </a:extLst>
            </p:cNvPr>
            <p:cNvSpPr>
              <a:spLocks noChangeShapeType="1"/>
            </p:cNvSpPr>
            <p:nvPr/>
          </p:nvSpPr>
          <p:spPr bwMode="auto">
            <a:xfrm>
              <a:off x="3203575" y="5774878"/>
              <a:ext cx="609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5"/>
          <p:cNvGraphicFramePr>
            <a:graphicFrameLocks noChangeAspect="1"/>
          </p:cNvGraphicFramePr>
          <p:nvPr/>
        </p:nvGraphicFramePr>
        <p:xfrm>
          <a:off x="2916238" y="2852936"/>
          <a:ext cx="2746375" cy="1030287"/>
        </p:xfrm>
        <a:graphic>
          <a:graphicData uri="http://schemas.openxmlformats.org/presentationml/2006/ole">
            <mc:AlternateContent xmlns:mc="http://schemas.openxmlformats.org/markup-compatibility/2006">
              <mc:Choice xmlns:v="urn:schemas-microsoft-com:vml" Requires="v">
                <p:oleObj name="Equation" r:id="rId3" imgW="914400" imgH="342900" progId="Equation.DSMT4">
                  <p:embed/>
                </p:oleObj>
              </mc:Choice>
              <mc:Fallback>
                <p:oleObj name="Equation" r:id="rId3" imgW="914400" imgH="342900" progId="Equation.DSMT4">
                  <p:embed/>
                  <p:pic>
                    <p:nvPicPr>
                      <p:cNvPr id="0" name="图片 3021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852936"/>
                        <a:ext cx="2746375"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矩形 3"/>
          <p:cNvSpPr/>
          <p:nvPr/>
        </p:nvSpPr>
        <p:spPr>
          <a:xfrm>
            <a:off x="251365" y="1773140"/>
            <a:ext cx="8640000" cy="953135"/>
          </a:xfrm>
          <a:prstGeom prst="rect">
            <a:avLst/>
          </a:prstGeom>
        </p:spPr>
        <p:txBody>
          <a:bodyPr wrap="square">
            <a:spAutoFit/>
          </a:bodyPr>
          <a:lstStyle/>
          <a:p>
            <a:pPr lvl="0"/>
            <a:r>
              <a:rPr kumimoji="1" lang="en-US" altLang="zh-CN" sz="2800" dirty="0">
                <a:solidFill>
                  <a:srgbClr val="FFFFFF"/>
                </a:solidFill>
                <a:ea typeface="幼圆" panose="02010509060101010101" pitchFamily="49" charset="-122"/>
                <a:cs typeface="Times New Roman" panose="02020603050405020304" pitchFamily="18" charset="0"/>
              </a:rPr>
              <a:t>       </a:t>
            </a:r>
            <a:r>
              <a:rPr kumimoji="1" lang="zh-CN" altLang="en-US" sz="2800" dirty="0">
                <a:solidFill>
                  <a:srgbClr val="FFFFFF"/>
                </a:solidFill>
                <a:ea typeface="幼圆" panose="02010509060101010101" pitchFamily="49" charset="-122"/>
                <a:cs typeface="Times New Roman" panose="02020603050405020304" pitchFamily="18" charset="0"/>
              </a:rPr>
              <a:t>现在考虑最坏的情况：看含</a:t>
            </a:r>
            <a:r>
              <a:rPr kumimoji="1" lang="en-US" altLang="zh-CN" sz="2800" dirty="0">
                <a:solidFill>
                  <a:srgbClr val="FFFFFF"/>
                </a:solidFill>
                <a:ea typeface="幼圆" panose="02010509060101010101" pitchFamily="49" charset="-122"/>
                <a:cs typeface="Times New Roman" panose="02020603050405020304" pitchFamily="18" charset="0"/>
              </a:rPr>
              <a:t>N</a:t>
            </a:r>
            <a:r>
              <a:rPr kumimoji="1" lang="zh-CN" altLang="en-US" sz="2800" dirty="0">
                <a:solidFill>
                  <a:srgbClr val="FFFFFF"/>
                </a:solidFill>
                <a:ea typeface="幼圆" panose="02010509060101010101" pitchFamily="49" charset="-122"/>
                <a:cs typeface="Times New Roman" panose="02020603050405020304" pitchFamily="18" charset="0"/>
              </a:rPr>
              <a:t>个关键字的</a:t>
            </a:r>
            <a:r>
              <a:rPr kumimoji="1" lang="en-US" altLang="zh-CN" sz="2800" dirty="0">
                <a:solidFill>
                  <a:srgbClr val="FFFFFF"/>
                </a:solidFill>
                <a:ea typeface="幼圆" panose="02010509060101010101" pitchFamily="49" charset="-122"/>
                <a:cs typeface="Times New Roman" panose="02020603050405020304" pitchFamily="18" charset="0"/>
              </a:rPr>
              <a:t>m</a:t>
            </a:r>
            <a:r>
              <a:rPr kumimoji="1" lang="zh-CN" altLang="en-US" sz="2800" dirty="0">
                <a:solidFill>
                  <a:srgbClr val="FFFFFF"/>
                </a:solidFill>
                <a:ea typeface="幼圆" panose="02010509060101010101" pitchFamily="49" charset="-122"/>
                <a:cs typeface="Times New Roman" panose="02020603050405020304" pitchFamily="18" charset="0"/>
              </a:rPr>
              <a:t>阶</a:t>
            </a:r>
            <a:r>
              <a:rPr kumimoji="1" lang="en-US" altLang="zh-CN" sz="2800" dirty="0">
                <a:solidFill>
                  <a:srgbClr val="FFFFFF"/>
                </a:solidFill>
                <a:ea typeface="幼圆" panose="02010509060101010101" pitchFamily="49" charset="-122"/>
                <a:cs typeface="Times New Roman" panose="02020603050405020304" pitchFamily="18" charset="0"/>
              </a:rPr>
              <a:t>B</a:t>
            </a:r>
            <a:r>
              <a:rPr kumimoji="1" lang="zh-CN" altLang="en-US" sz="2800" dirty="0">
                <a:solidFill>
                  <a:srgbClr val="FFFFFF"/>
                </a:solidFill>
                <a:ea typeface="幼圆" panose="02010509060101010101" pitchFamily="49" charset="-122"/>
                <a:cs typeface="Times New Roman" panose="02020603050405020304" pitchFamily="18" charset="0"/>
              </a:rPr>
              <a:t>树的最大深度是多少？ </a:t>
            </a:r>
            <a:endParaRPr lang="zh-CN" altLang="en-US" sz="2000" dirty="0"/>
          </a:p>
        </p:txBody>
      </p:sp>
      <p:sp>
        <p:nvSpPr>
          <p:cNvPr id="250882" name="Rectangle 2"/>
          <p:cNvSpPr>
            <a:spLocks noGrp="1" noChangeArrowheads="1"/>
          </p:cNvSpPr>
          <p:nvPr/>
        </p:nvSpPr>
        <p:spPr>
          <a:xfrm>
            <a:off x="457200" y="260668"/>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B</a:t>
            </a:r>
            <a:r>
              <a:rPr lang="zh-CN" altLang="en-US"/>
              <a:t>树查找的分析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51365" y="1268730"/>
            <a:ext cx="8640000" cy="3107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en-US" sz="2800" dirty="0">
              <a:ea typeface="幼圆" panose="02010509060101010101" pitchFamily="49" charset="-122"/>
              <a:cs typeface="Times New Roman" panose="02020603050405020304" pitchFamily="18" charset="0"/>
            </a:endParaRPr>
          </a:p>
          <a:p>
            <a:pPr algn="just"/>
            <a:r>
              <a:rPr kumimoji="1" lang="zh-CN" altLang="en-US" sz="2800" dirty="0">
                <a:ea typeface="幼圆" panose="02010509060101010101" pitchFamily="49" charset="-122"/>
                <a:cs typeface="Times New Roman" panose="02020603050405020304" pitchFamily="18" charset="0"/>
              </a:rPr>
              <a:t>        </a:t>
            </a:r>
            <a:r>
              <a:rPr kumimoji="1" lang="en-US" altLang="zh-CN" sz="2800" dirty="0">
                <a:solidFill>
                  <a:srgbClr val="FFFF00"/>
                </a:solidFill>
                <a:ea typeface="幼圆" panose="02010509060101010101" pitchFamily="49" charset="-122"/>
                <a:cs typeface="Times New Roman" panose="02020603050405020304" pitchFamily="18" charset="0"/>
              </a:rPr>
              <a:t>B</a:t>
            </a:r>
            <a:r>
              <a:rPr kumimoji="1" lang="zh-CN" altLang="en-US" sz="2800" dirty="0">
                <a:solidFill>
                  <a:srgbClr val="FFFF00"/>
                </a:solidFill>
                <a:ea typeface="幼圆" panose="02010509060101010101" pitchFamily="49" charset="-122"/>
                <a:cs typeface="Times New Roman" panose="02020603050405020304" pitchFamily="18" charset="0"/>
              </a:rPr>
              <a:t>树的生成也是从空树起</a:t>
            </a:r>
            <a:r>
              <a:rPr kumimoji="1" lang="zh-CN" altLang="en-US" sz="2800" dirty="0">
                <a:ea typeface="幼圆" panose="02010509060101010101" pitchFamily="49" charset="-122"/>
                <a:cs typeface="Times New Roman" panose="02020603050405020304" pitchFamily="18" charset="0"/>
              </a:rPr>
              <a:t>，逐个插入关键字而得。但由于</a:t>
            </a:r>
            <a:r>
              <a:rPr kumimoji="1" lang="en-US" altLang="zh-CN" sz="2800" dirty="0">
                <a:ea typeface="幼圆" panose="02010509060101010101" pitchFamily="49" charset="-122"/>
                <a:cs typeface="Times New Roman" panose="02020603050405020304" pitchFamily="18" charset="0"/>
              </a:rPr>
              <a:t>B</a:t>
            </a:r>
            <a:r>
              <a:rPr kumimoji="1" lang="zh-CN" altLang="en-US" sz="2800" dirty="0">
                <a:ea typeface="幼圆" panose="02010509060101010101" pitchFamily="49" charset="-122"/>
                <a:cs typeface="Times New Roman" panose="02020603050405020304" pitchFamily="18" charset="0"/>
              </a:rPr>
              <a:t>树结点中的关键字个数必须大于等于</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a:t>
            </a:r>
            <a:r>
              <a:rPr kumimoji="1" lang="en-US" altLang="zh-CN" sz="2800" dirty="0">
                <a:ea typeface="幼圆" panose="02010509060101010101" pitchFamily="49" charset="-122"/>
                <a:cs typeface="Times New Roman" panose="02020603050405020304" pitchFamily="18" charset="0"/>
              </a:rPr>
              <a:t>m/2</a:t>
            </a:r>
            <a:r>
              <a:rPr kumimoji="1" lang="en-US" altLang="zh-CN" sz="2800" dirty="0">
                <a:ea typeface="幼圆" panose="02010509060101010101" pitchFamily="49" charset="-122"/>
                <a:cs typeface="Times New Roman" panose="02020603050405020304" pitchFamily="18" charset="0"/>
                <a:sym typeface="Symbol" panose="05050102010706020507" pitchFamily="18" charset="2"/>
              </a:rPr>
              <a:t></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a:t>
            </a:r>
            <a:r>
              <a:rPr kumimoji="1" lang="en-US" altLang="zh-CN" sz="2800" dirty="0">
                <a:ea typeface="幼圆" panose="02010509060101010101" pitchFamily="49" charset="-122"/>
                <a:cs typeface="Times New Roman" panose="02020603050405020304" pitchFamily="18" charset="0"/>
                <a:sym typeface="Symbol" panose="05050102010706020507" pitchFamily="18" charset="2"/>
              </a:rPr>
              <a:t>1</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，因此每次插入一个关键字不是在树中添加一个叶子结点，而是首先</a:t>
            </a:r>
            <a:r>
              <a:rPr kumimoji="1" lang="zh-CN" altLang="en-US" sz="2800" b="1" i="1" u="sng" dirty="0">
                <a:solidFill>
                  <a:srgbClr val="FFFF00"/>
                </a:solidFill>
                <a:ea typeface="幼圆" panose="02010509060101010101" pitchFamily="49" charset="-122"/>
                <a:cs typeface="Times New Roman" panose="02020603050405020304" pitchFamily="18" charset="0"/>
                <a:sym typeface="Symbol" panose="05050102010706020507" pitchFamily="18" charset="2"/>
              </a:rPr>
              <a:t>在最低层的非终端结点中添加一个关键字</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，若该结点关键字个数不超过</a:t>
            </a:r>
            <a:r>
              <a:rPr kumimoji="1" lang="en-US" altLang="zh-CN" sz="2800" dirty="0">
                <a:ea typeface="幼圆" panose="02010509060101010101" pitchFamily="49" charset="-122"/>
                <a:cs typeface="Times New Roman" panose="02020603050405020304" pitchFamily="18" charset="0"/>
                <a:sym typeface="Symbol" panose="05050102010706020507" pitchFamily="18" charset="2"/>
              </a:rPr>
              <a:t>m-1</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，则插入完成，否则，要产生结点的“</a:t>
            </a:r>
            <a:r>
              <a:rPr kumimoji="1" lang="zh-CN" altLang="en-US" sz="2800" b="1" dirty="0">
                <a:solidFill>
                  <a:srgbClr val="FFFF00"/>
                </a:solidFill>
                <a:ea typeface="幼圆" panose="02010509060101010101" pitchFamily="49" charset="-122"/>
                <a:cs typeface="Times New Roman" panose="02020603050405020304" pitchFamily="18" charset="0"/>
                <a:sym typeface="Symbol" panose="05050102010706020507" pitchFamily="18" charset="2"/>
              </a:rPr>
              <a:t>分裂</a:t>
            </a:r>
            <a:r>
              <a:rPr kumimoji="1" lang="zh-CN" altLang="en-US" sz="2800" dirty="0">
                <a:ea typeface="幼圆" panose="02010509060101010101" pitchFamily="49" charset="-122"/>
                <a:cs typeface="Times New Roman" panose="02020603050405020304" pitchFamily="18" charset="0"/>
                <a:sym typeface="Symbol" panose="05050102010706020507" pitchFamily="18" charset="2"/>
              </a:rPr>
              <a:t>”。</a:t>
            </a:r>
          </a:p>
        </p:txBody>
      </p:sp>
      <p:sp>
        <p:nvSpPr>
          <p:cNvPr id="250882" name="Rectangle 2"/>
          <p:cNvSpPr>
            <a:spLocks noGrp="1" noChangeArrowheads="1"/>
          </p:cNvSpPr>
          <p:nvPr/>
        </p:nvSpPr>
        <p:spPr>
          <a:xfrm>
            <a:off x="457200" y="260668"/>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B</a:t>
            </a:r>
            <a:r>
              <a:rPr lang="zh-CN" altLang="en-US"/>
              <a:t>树的插入和删除</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FBD2C9-2B14-5A63-22C0-C322B8D19E44}"/>
              </a:ext>
            </a:extLst>
          </p:cNvPr>
          <p:cNvPicPr>
            <a:picLocks noChangeAspect="1"/>
          </p:cNvPicPr>
          <p:nvPr/>
        </p:nvPicPr>
        <p:blipFill>
          <a:blip r:embed="rId2"/>
          <a:stretch>
            <a:fillRect/>
          </a:stretch>
        </p:blipFill>
        <p:spPr>
          <a:xfrm>
            <a:off x="81481" y="314608"/>
            <a:ext cx="8981038" cy="6228784"/>
          </a:xfrm>
          <a:prstGeom prst="rect">
            <a:avLst/>
          </a:prstGeom>
        </p:spPr>
      </p:pic>
    </p:spTree>
    <p:extLst>
      <p:ext uri="{BB962C8B-B14F-4D97-AF65-F5344CB8AC3E}">
        <p14:creationId xmlns:p14="http://schemas.microsoft.com/office/powerpoint/2010/main" val="23099417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E55DCB-1F6B-4594-DBDD-D2A18CB15E39}"/>
              </a:ext>
            </a:extLst>
          </p:cNvPr>
          <p:cNvPicPr>
            <a:picLocks noChangeAspect="1"/>
          </p:cNvPicPr>
          <p:nvPr/>
        </p:nvPicPr>
        <p:blipFill>
          <a:blip r:embed="rId2"/>
          <a:stretch>
            <a:fillRect/>
          </a:stretch>
        </p:blipFill>
        <p:spPr>
          <a:xfrm>
            <a:off x="123825" y="35424"/>
            <a:ext cx="6104359" cy="3431251"/>
          </a:xfrm>
          <a:prstGeom prst="rect">
            <a:avLst/>
          </a:prstGeom>
        </p:spPr>
      </p:pic>
      <p:pic>
        <p:nvPicPr>
          <p:cNvPr id="5" name="图片 4">
            <a:extLst>
              <a:ext uri="{FF2B5EF4-FFF2-40B4-BE49-F238E27FC236}">
                <a16:creationId xmlns:a16="http://schemas.microsoft.com/office/drawing/2014/main" id="{9E9CC45A-53ED-24FA-6B59-9173658D8FE4}"/>
              </a:ext>
            </a:extLst>
          </p:cNvPr>
          <p:cNvPicPr>
            <a:picLocks noChangeAspect="1"/>
          </p:cNvPicPr>
          <p:nvPr/>
        </p:nvPicPr>
        <p:blipFill>
          <a:blip r:embed="rId3"/>
          <a:stretch>
            <a:fillRect/>
          </a:stretch>
        </p:blipFill>
        <p:spPr>
          <a:xfrm>
            <a:off x="3176004" y="3498651"/>
            <a:ext cx="5967996" cy="3383173"/>
          </a:xfrm>
          <a:prstGeom prst="rect">
            <a:avLst/>
          </a:prstGeom>
        </p:spPr>
      </p:pic>
      <p:sp>
        <p:nvSpPr>
          <p:cNvPr id="6" name="Rectangle 6">
            <a:extLst>
              <a:ext uri="{FF2B5EF4-FFF2-40B4-BE49-F238E27FC236}">
                <a16:creationId xmlns:a16="http://schemas.microsoft.com/office/drawing/2014/main" id="{09958985-37D0-2A77-9511-1B4F17E7DCB6}"/>
              </a:ext>
            </a:extLst>
          </p:cNvPr>
          <p:cNvSpPr>
            <a:spLocks noChangeArrowheads="1"/>
          </p:cNvSpPr>
          <p:nvPr/>
        </p:nvSpPr>
        <p:spPr bwMode="auto">
          <a:xfrm>
            <a:off x="6382817" y="758840"/>
            <a:ext cx="266816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阶</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最多含有</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m-1=2</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个关键字</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3871865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6B62E02-9475-BEA1-DF99-167206E4EBCA}"/>
              </a:ext>
            </a:extLst>
          </p:cNvPr>
          <p:cNvPicPr>
            <a:picLocks noChangeAspect="1"/>
          </p:cNvPicPr>
          <p:nvPr/>
        </p:nvPicPr>
        <p:blipFill>
          <a:blip r:embed="rId2"/>
          <a:stretch>
            <a:fillRect/>
          </a:stretch>
        </p:blipFill>
        <p:spPr>
          <a:xfrm>
            <a:off x="179513" y="82296"/>
            <a:ext cx="5832648" cy="3797581"/>
          </a:xfrm>
          <a:prstGeom prst="rect">
            <a:avLst/>
          </a:prstGeom>
        </p:spPr>
      </p:pic>
      <p:pic>
        <p:nvPicPr>
          <p:cNvPr id="11" name="图片 10">
            <a:extLst>
              <a:ext uri="{FF2B5EF4-FFF2-40B4-BE49-F238E27FC236}">
                <a16:creationId xmlns:a16="http://schemas.microsoft.com/office/drawing/2014/main" id="{BCA5B3FA-49CB-46CC-14F5-C87EB51425AA}"/>
              </a:ext>
            </a:extLst>
          </p:cNvPr>
          <p:cNvPicPr>
            <a:picLocks noChangeAspect="1"/>
          </p:cNvPicPr>
          <p:nvPr/>
        </p:nvPicPr>
        <p:blipFill>
          <a:blip r:embed="rId3"/>
          <a:stretch>
            <a:fillRect/>
          </a:stretch>
        </p:blipFill>
        <p:spPr>
          <a:xfrm>
            <a:off x="2907335" y="3387105"/>
            <a:ext cx="6250377" cy="3470895"/>
          </a:xfrm>
          <a:prstGeom prst="rect">
            <a:avLst/>
          </a:prstGeom>
        </p:spPr>
      </p:pic>
      <p:sp>
        <p:nvSpPr>
          <p:cNvPr id="13" name="Rectangle 6">
            <a:extLst>
              <a:ext uri="{FF2B5EF4-FFF2-40B4-BE49-F238E27FC236}">
                <a16:creationId xmlns:a16="http://schemas.microsoft.com/office/drawing/2014/main" id="{8962A616-294A-6E3E-CB3B-0E2852B4CD1B}"/>
              </a:ext>
            </a:extLst>
          </p:cNvPr>
          <p:cNvSpPr>
            <a:spLocks noChangeArrowheads="1"/>
          </p:cNvSpPr>
          <p:nvPr/>
        </p:nvSpPr>
        <p:spPr bwMode="auto">
          <a:xfrm>
            <a:off x="6313417" y="620688"/>
            <a:ext cx="266816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阶</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最多含有</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m-1=2</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个关键字</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7746840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E8D6FD-63A5-7664-0985-DD8C73CF42B0}"/>
              </a:ext>
            </a:extLst>
          </p:cNvPr>
          <p:cNvPicPr>
            <a:picLocks noChangeAspect="1"/>
          </p:cNvPicPr>
          <p:nvPr/>
        </p:nvPicPr>
        <p:blipFill>
          <a:blip r:embed="rId2"/>
          <a:stretch>
            <a:fillRect/>
          </a:stretch>
        </p:blipFill>
        <p:spPr>
          <a:xfrm>
            <a:off x="179511" y="188640"/>
            <a:ext cx="5349821" cy="3024336"/>
          </a:xfrm>
          <a:prstGeom prst="rect">
            <a:avLst/>
          </a:prstGeom>
        </p:spPr>
      </p:pic>
      <p:pic>
        <p:nvPicPr>
          <p:cNvPr id="5" name="图片 4">
            <a:extLst>
              <a:ext uri="{FF2B5EF4-FFF2-40B4-BE49-F238E27FC236}">
                <a16:creationId xmlns:a16="http://schemas.microsoft.com/office/drawing/2014/main" id="{5535822B-294A-0C73-078E-FF6CC6C122E3}"/>
              </a:ext>
            </a:extLst>
          </p:cNvPr>
          <p:cNvPicPr>
            <a:picLocks noChangeAspect="1"/>
          </p:cNvPicPr>
          <p:nvPr/>
        </p:nvPicPr>
        <p:blipFill>
          <a:blip r:embed="rId3"/>
          <a:stretch>
            <a:fillRect/>
          </a:stretch>
        </p:blipFill>
        <p:spPr>
          <a:xfrm>
            <a:off x="2686605" y="3248400"/>
            <a:ext cx="6421899" cy="3609600"/>
          </a:xfrm>
          <a:prstGeom prst="rect">
            <a:avLst/>
          </a:prstGeom>
        </p:spPr>
      </p:pic>
      <p:sp>
        <p:nvSpPr>
          <p:cNvPr id="7" name="Rectangle 6">
            <a:extLst>
              <a:ext uri="{FF2B5EF4-FFF2-40B4-BE49-F238E27FC236}">
                <a16:creationId xmlns:a16="http://schemas.microsoft.com/office/drawing/2014/main" id="{BB95367D-54AD-B146-A24F-B571D7D4D7AD}"/>
              </a:ext>
            </a:extLst>
          </p:cNvPr>
          <p:cNvSpPr>
            <a:spLocks noChangeArrowheads="1"/>
          </p:cNvSpPr>
          <p:nvPr/>
        </p:nvSpPr>
        <p:spPr bwMode="auto">
          <a:xfrm>
            <a:off x="6156176" y="506865"/>
            <a:ext cx="266816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阶</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最多含有</a:t>
            </a:r>
            <a:r>
              <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m-1=2</a:t>
            </a:r>
            <a:r>
              <a:rPr kumimoji="1" lang="zh-CN" altLang="en-US"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个关键字</a:t>
            </a:r>
            <a:endParaRPr kumimoji="1" lang="en-US" altLang="zh-CN" sz="28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5528739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252000" y="115888"/>
            <a:ext cx="8640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一般情况下，结点可如下实现“</a:t>
            </a:r>
            <a:r>
              <a:rPr kumimoji="1" lang="zh-CN" altLang="en-US" sz="2400" b="1" dirty="0">
                <a:solidFill>
                  <a:srgbClr val="FFFF00"/>
                </a:solidFill>
                <a:ea typeface="幼圆" panose="02010509060101010101" pitchFamily="49" charset="-122"/>
                <a:cs typeface="Times New Roman" panose="02020603050405020304" pitchFamily="18" charset="0"/>
                <a:sym typeface="Symbol" panose="05050102010706020507" pitchFamily="18" charset="2"/>
              </a:rPr>
              <a:t>分裂</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假设*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结点中已有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个关键字（</a:t>
            </a:r>
            <a:r>
              <a:rPr kumimoji="1" lang="zh-CN" altLang="en-US" sz="2400" b="1" i="1"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临界状态</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），当插入一个关键字后，结点中含有信息为：</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 </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(K</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且其中</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&lt;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1&lt;= i &lt; m</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此时可将*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分裂为</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两个结点，其中*</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结点中含有信息为：</a:t>
            </a: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 </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结点中含有信息为：</a:t>
            </a: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 </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 </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+1</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 </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+1</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(K</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p:txBody>
      </p:sp>
      <p:grpSp>
        <p:nvGrpSpPr>
          <p:cNvPr id="262161" name="Group 17"/>
          <p:cNvGrpSpPr/>
          <p:nvPr/>
        </p:nvGrpSpPr>
        <p:grpSpPr bwMode="auto">
          <a:xfrm>
            <a:off x="179388" y="3805535"/>
            <a:ext cx="4941887" cy="701675"/>
            <a:chOff x="113" y="2671"/>
            <a:chExt cx="3113" cy="442"/>
          </a:xfrm>
        </p:grpSpPr>
        <p:sp>
          <p:nvSpPr>
            <p:cNvPr id="262147" name="Rectangle 3"/>
            <p:cNvSpPr>
              <a:spLocks noChangeArrowheads="1"/>
            </p:cNvSpPr>
            <p:nvPr/>
          </p:nvSpPr>
          <p:spPr bwMode="auto">
            <a:xfrm>
              <a:off x="113" y="2750"/>
              <a:ext cx="2585" cy="363"/>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 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(K</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p:txBody>
        </p:sp>
        <p:sp>
          <p:nvSpPr>
            <p:cNvPr id="262150" name="Text Box 6"/>
            <p:cNvSpPr txBox="1">
              <a:spLocks noChangeArrowheads="1"/>
            </p:cNvSpPr>
            <p:nvPr/>
          </p:nvSpPr>
          <p:spPr bwMode="auto">
            <a:xfrm>
              <a:off x="3003" y="2671"/>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p</a:t>
              </a:r>
            </a:p>
          </p:txBody>
        </p:sp>
        <p:cxnSp>
          <p:nvCxnSpPr>
            <p:cNvPr id="262153" name="AutoShape 9"/>
            <p:cNvCxnSpPr>
              <a:cxnSpLocks noChangeShapeType="1"/>
              <a:stCxn id="262150" idx="1"/>
              <a:endCxn id="262147" idx="3"/>
            </p:cNvCxnSpPr>
            <p:nvPr/>
          </p:nvCxnSpPr>
          <p:spPr bwMode="auto">
            <a:xfrm rot="10800000" flipV="1">
              <a:off x="2704" y="2815"/>
              <a:ext cx="299" cy="117"/>
            </a:xfrm>
            <a:prstGeom prst="curvedConnector3">
              <a:avLst>
                <a:gd name="adj1" fmla="val 51171"/>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2162" name="Group 18"/>
          <p:cNvGrpSpPr/>
          <p:nvPr/>
        </p:nvGrpSpPr>
        <p:grpSpPr bwMode="auto">
          <a:xfrm>
            <a:off x="1403350" y="4192885"/>
            <a:ext cx="6624638" cy="1143000"/>
            <a:chOff x="884" y="2915"/>
            <a:chExt cx="4173" cy="720"/>
          </a:xfrm>
        </p:grpSpPr>
        <p:sp>
          <p:nvSpPr>
            <p:cNvPr id="262148" name="Rectangle 4"/>
            <p:cNvSpPr>
              <a:spLocks noChangeArrowheads="1"/>
            </p:cNvSpPr>
            <p:nvPr/>
          </p:nvSpPr>
          <p:spPr bwMode="auto">
            <a:xfrm>
              <a:off x="884" y="3272"/>
              <a:ext cx="3720" cy="363"/>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 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p:txBody>
        </p:sp>
        <p:sp>
          <p:nvSpPr>
            <p:cNvPr id="262151" name="Text Box 7"/>
            <p:cNvSpPr txBox="1">
              <a:spLocks noChangeArrowheads="1"/>
            </p:cNvSpPr>
            <p:nvPr/>
          </p:nvSpPr>
          <p:spPr bwMode="auto">
            <a:xfrm>
              <a:off x="4834" y="291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p</a:t>
              </a:r>
            </a:p>
          </p:txBody>
        </p:sp>
        <p:cxnSp>
          <p:nvCxnSpPr>
            <p:cNvPr id="262154" name="AutoShape 10"/>
            <p:cNvCxnSpPr>
              <a:cxnSpLocks noChangeShapeType="1"/>
              <a:stCxn id="262151" idx="1"/>
              <a:endCxn id="262148" idx="3"/>
            </p:cNvCxnSpPr>
            <p:nvPr/>
          </p:nvCxnSpPr>
          <p:spPr bwMode="auto">
            <a:xfrm rot="10800000" flipV="1">
              <a:off x="4610" y="3059"/>
              <a:ext cx="224" cy="395"/>
            </a:xfrm>
            <a:prstGeom prst="curvedConnector3">
              <a:avLst>
                <a:gd name="adj1" fmla="val 51338"/>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2163" name="Group 19"/>
          <p:cNvGrpSpPr/>
          <p:nvPr/>
        </p:nvGrpSpPr>
        <p:grpSpPr bwMode="auto">
          <a:xfrm>
            <a:off x="2413000" y="4218458"/>
            <a:ext cx="6696075" cy="1874838"/>
            <a:chOff x="1520" y="2976"/>
            <a:chExt cx="4218" cy="1181"/>
          </a:xfrm>
        </p:grpSpPr>
        <p:sp>
          <p:nvSpPr>
            <p:cNvPr id="262149" name="Rectangle 5"/>
            <p:cNvSpPr>
              <a:spLocks noChangeArrowheads="1"/>
            </p:cNvSpPr>
            <p:nvPr/>
          </p:nvSpPr>
          <p:spPr bwMode="auto">
            <a:xfrm>
              <a:off x="1520" y="3794"/>
              <a:ext cx="4218" cy="363"/>
            </a:xfrm>
            <a:prstGeom prst="rect">
              <a:avLst/>
            </a:prstGeom>
            <a:noFill/>
            <a:ln w="1905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 </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 </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 </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+1</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(K</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a:t>
              </a:r>
              <a:r>
                <a:rPr kumimoji="1" lang="en-US" altLang="zh-CN" sz="2400" b="1" baseline="-2500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m</a:t>
              </a:r>
              <a:r>
                <a:rPr kumimoji="1" lang="en-US" altLang="zh-CN"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p:txBody>
        </p:sp>
        <p:sp>
          <p:nvSpPr>
            <p:cNvPr id="262152" name="Text Box 8"/>
            <p:cNvSpPr txBox="1">
              <a:spLocks noChangeArrowheads="1"/>
            </p:cNvSpPr>
            <p:nvPr/>
          </p:nvSpPr>
          <p:spPr bwMode="auto">
            <a:xfrm>
              <a:off x="5329" y="2976"/>
              <a:ext cx="2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p’</a:t>
              </a:r>
            </a:p>
          </p:txBody>
        </p:sp>
        <p:cxnSp>
          <p:nvCxnSpPr>
            <p:cNvPr id="262156" name="AutoShape 12"/>
            <p:cNvCxnSpPr>
              <a:cxnSpLocks noChangeShapeType="1"/>
            </p:cNvCxnSpPr>
            <p:nvPr/>
          </p:nvCxnSpPr>
          <p:spPr bwMode="auto">
            <a:xfrm rot="10800000" flipH="1" flipV="1">
              <a:off x="5368" y="3158"/>
              <a:ext cx="279" cy="597"/>
            </a:xfrm>
            <a:prstGeom prst="curvedConnector4">
              <a:avLst>
                <a:gd name="adj1" fmla="val -51611"/>
                <a:gd name="adj2" fmla="val 62144"/>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2158" name="AutoShape 14"/>
          <p:cNvSpPr>
            <a:spLocks noChangeArrowheads="1"/>
          </p:cNvSpPr>
          <p:nvPr/>
        </p:nvSpPr>
        <p:spPr bwMode="auto">
          <a:xfrm>
            <a:off x="539750" y="5802610"/>
            <a:ext cx="792163" cy="287337"/>
          </a:xfrm>
          <a:prstGeom prst="rightArrow">
            <a:avLst>
              <a:gd name="adj1" fmla="val 50000"/>
              <a:gd name="adj2" fmla="val 68923"/>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9" name="AutoShape 15"/>
          <p:cNvSpPr>
            <a:spLocks noChangeArrowheads="1"/>
          </p:cNvSpPr>
          <p:nvPr/>
        </p:nvSpPr>
        <p:spPr bwMode="auto">
          <a:xfrm>
            <a:off x="539750" y="4865985"/>
            <a:ext cx="503238" cy="287337"/>
          </a:xfrm>
          <a:prstGeom prst="rightArrow">
            <a:avLst>
              <a:gd name="adj1" fmla="val 50000"/>
              <a:gd name="adj2" fmla="val 43785"/>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0" name="Rectangle 16"/>
          <p:cNvSpPr>
            <a:spLocks noChangeArrowheads="1"/>
          </p:cNvSpPr>
          <p:nvPr/>
        </p:nvSpPr>
        <p:spPr bwMode="auto">
          <a:xfrm>
            <a:off x="395288" y="4578647"/>
            <a:ext cx="144462" cy="14398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317501" y="6135687"/>
            <a:ext cx="8564562" cy="461665"/>
          </a:xfrm>
          <a:prstGeom prst="rect">
            <a:avLst/>
          </a:prstGeom>
        </p:spPr>
        <p:txBody>
          <a:bodyPr wrap="square">
            <a:spAutoFit/>
          </a:bodyPr>
          <a:lstStyle/>
          <a:p>
            <a:pPr lvl="0"/>
            <a:r>
              <a:rPr kumimoji="1" lang="zh-CN" altLang="en-US" sz="24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而</a:t>
            </a:r>
            <a:r>
              <a:rPr kumimoji="1" lang="zh-CN" altLang="en-US"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关键字</a:t>
            </a:r>
            <a:r>
              <a:rPr kumimoji="1" lang="en-US" altLang="zh-CN"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u="sng"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u="sng"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u="sng"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和指针*</a:t>
            </a:r>
            <a:r>
              <a:rPr kumimoji="1" lang="en-US" altLang="zh-CN"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一起插入到*</a:t>
            </a:r>
            <a:r>
              <a:rPr kumimoji="1" lang="en-US" altLang="zh-CN"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zh-CN" altLang="en-US" sz="2400"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的双亲结点中。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2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1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2146">
                                            <p:txEl>
                                              <p:pRg st="5" end="5"/>
                                            </p:txEl>
                                          </p:spTgt>
                                        </p:tgtEl>
                                        <p:attrNameLst>
                                          <p:attrName>style.visibility</p:attrName>
                                        </p:attrNameLst>
                                      </p:cBhvr>
                                      <p:to>
                                        <p:strVal val="visible"/>
                                      </p:to>
                                    </p:set>
                                  </p:childTnLst>
                                </p:cTn>
                              </p:par>
                              <p:par>
                                <p:cTn id="13" presetID="2" presetClass="entr" presetSubtype="1" fill="hold" grpId="0" nodeType="withEffect">
                                  <p:stCondLst>
                                    <p:cond delay="0"/>
                                  </p:stCondLst>
                                  <p:childTnLst>
                                    <p:set>
                                      <p:cBhvr>
                                        <p:cTn id="14" dur="1" fill="hold">
                                          <p:stCondLst>
                                            <p:cond delay="0"/>
                                          </p:stCondLst>
                                        </p:cTn>
                                        <p:tgtEl>
                                          <p:spTgt spid="262160"/>
                                        </p:tgtEl>
                                        <p:attrNameLst>
                                          <p:attrName>style.visibility</p:attrName>
                                        </p:attrNameLst>
                                      </p:cBhvr>
                                      <p:to>
                                        <p:strVal val="visible"/>
                                      </p:to>
                                    </p:set>
                                    <p:anim calcmode="lin" valueType="num">
                                      <p:cBhvr additive="base">
                                        <p:cTn id="15" dur="500" fill="hold"/>
                                        <p:tgtEl>
                                          <p:spTgt spid="262160"/>
                                        </p:tgtEl>
                                        <p:attrNameLst>
                                          <p:attrName>ppt_x</p:attrName>
                                        </p:attrNameLst>
                                      </p:cBhvr>
                                      <p:tavLst>
                                        <p:tav tm="0">
                                          <p:val>
                                            <p:strVal val="#ppt_x"/>
                                          </p:val>
                                        </p:tav>
                                        <p:tav tm="100000">
                                          <p:val>
                                            <p:strVal val="#ppt_x"/>
                                          </p:val>
                                        </p:tav>
                                      </p:tavLst>
                                    </p:anim>
                                    <p:anim calcmode="lin" valueType="num">
                                      <p:cBhvr additive="base">
                                        <p:cTn id="16" dur="500" fill="hold"/>
                                        <p:tgtEl>
                                          <p:spTgt spid="26216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62159"/>
                                        </p:tgtEl>
                                        <p:attrNameLst>
                                          <p:attrName>style.visibility</p:attrName>
                                        </p:attrNameLst>
                                      </p:cBhvr>
                                      <p:to>
                                        <p:strVal val="visible"/>
                                      </p:to>
                                    </p:set>
                                    <p:anim calcmode="lin" valueType="num">
                                      <p:cBhvr additive="base">
                                        <p:cTn id="19" dur="500" fill="hold"/>
                                        <p:tgtEl>
                                          <p:spTgt spid="262159"/>
                                        </p:tgtEl>
                                        <p:attrNameLst>
                                          <p:attrName>ppt_x</p:attrName>
                                        </p:attrNameLst>
                                      </p:cBhvr>
                                      <p:tavLst>
                                        <p:tav tm="0">
                                          <p:val>
                                            <p:strVal val="#ppt_x"/>
                                          </p:val>
                                        </p:tav>
                                        <p:tav tm="100000">
                                          <p:val>
                                            <p:strVal val="#ppt_x"/>
                                          </p:val>
                                        </p:tav>
                                      </p:tavLst>
                                    </p:anim>
                                    <p:anim calcmode="lin" valueType="num">
                                      <p:cBhvr additive="base">
                                        <p:cTn id="20" dur="500" fill="hold"/>
                                        <p:tgtEl>
                                          <p:spTgt spid="26215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62158"/>
                                        </p:tgtEl>
                                        <p:attrNameLst>
                                          <p:attrName>style.visibility</p:attrName>
                                        </p:attrNameLst>
                                      </p:cBhvr>
                                      <p:to>
                                        <p:strVal val="visible"/>
                                      </p:to>
                                    </p:set>
                                    <p:anim calcmode="lin" valueType="num">
                                      <p:cBhvr additive="base">
                                        <p:cTn id="23" dur="500" fill="hold"/>
                                        <p:tgtEl>
                                          <p:spTgt spid="262158"/>
                                        </p:tgtEl>
                                        <p:attrNameLst>
                                          <p:attrName>ppt_x</p:attrName>
                                        </p:attrNameLst>
                                      </p:cBhvr>
                                      <p:tavLst>
                                        <p:tav tm="0">
                                          <p:val>
                                            <p:strVal val="#ppt_x"/>
                                          </p:val>
                                        </p:tav>
                                        <p:tav tm="100000">
                                          <p:val>
                                            <p:strVal val="#ppt_x"/>
                                          </p:val>
                                        </p:tav>
                                      </p:tavLst>
                                    </p:anim>
                                    <p:anim calcmode="lin" valueType="num">
                                      <p:cBhvr additive="base">
                                        <p:cTn id="24" dur="500" fill="hold"/>
                                        <p:tgtEl>
                                          <p:spTgt spid="262158"/>
                                        </p:tgtEl>
                                        <p:attrNameLst>
                                          <p:attrName>ppt_y</p:attrName>
                                        </p:attrNameLst>
                                      </p:cBhvr>
                                      <p:tavLst>
                                        <p:tav tm="0">
                                          <p:val>
                                            <p:strVal val="0-#ppt_h/2"/>
                                          </p:val>
                                        </p:tav>
                                        <p:tav tm="100000">
                                          <p:val>
                                            <p:strVal val="#ppt_y"/>
                                          </p:val>
                                        </p:tav>
                                      </p:tavLst>
                                    </p:anim>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621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2146">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2146">
                                            <p:txEl>
                                              <p:pRg st="7" end="7"/>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621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8" grpId="0" animBg="1"/>
      <p:bldP spid="262159" grpId="0" animBg="1"/>
      <p:bldP spid="262160" grpId="0" animBg="1"/>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ChangeArrowheads="1"/>
          </p:cNvSpPr>
          <p:nvPr/>
        </p:nvSpPr>
        <p:spPr bwMode="auto">
          <a:xfrm>
            <a:off x="827405" y="1196975"/>
            <a:ext cx="6523355" cy="4900930"/>
          </a:xfrm>
          <a:prstGeom prst="rect">
            <a:avLst/>
          </a:prstGeom>
          <a:solidFill>
            <a:schemeClr val="tx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lstStyle/>
          <a:p>
            <a:pPr algn="r"/>
            <a:r>
              <a:rPr kumimoji="1" lang="en-US" altLang="zh-CN" sz="2400" b="1">
                <a:solidFill>
                  <a:srgbClr val="CC0000"/>
                </a:solidFill>
              </a:rPr>
              <a:t>Splitting operation</a:t>
            </a:r>
          </a:p>
          <a:p>
            <a:pPr algn="r"/>
            <a:r>
              <a:rPr lang="en-US" altLang="zh-CN" sz="2400">
                <a:solidFill>
                  <a:srgbClr val="CC0000"/>
                </a:solidFill>
              </a:rPr>
              <a:t>Insert 139</a:t>
            </a:r>
          </a:p>
        </p:txBody>
      </p:sp>
      <p:pic>
        <p:nvPicPr>
          <p:cNvPr id="2078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73175"/>
            <a:ext cx="3246120" cy="109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569210"/>
            <a:ext cx="4039235" cy="10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405" y="3957955"/>
            <a:ext cx="5114925" cy="215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12" name="Rectangle 16"/>
          <p:cNvSpPr>
            <a:spLocks noChangeArrowheads="1"/>
          </p:cNvSpPr>
          <p:nvPr/>
        </p:nvSpPr>
        <p:spPr bwMode="auto">
          <a:xfrm>
            <a:off x="152400" y="152400"/>
            <a:ext cx="8643938"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srgbClr val="FFFF00"/>
                </a:solidFill>
                <a:ea typeface="仿宋_GB2312" pitchFamily="49" charset="-122"/>
              </a:rPr>
              <a:t>Example 1: Setup of a B-Tree (m=3)</a:t>
            </a:r>
            <a:endParaRPr kumimoji="1" lang="en-US" altLang="zh-CN" sz="3200">
              <a:solidFill>
                <a:srgbClr val="FFFF00"/>
              </a:solidFill>
              <a:ea typeface="楷体_GB2312" pitchFamily="49"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12" name="Rectangle 16"/>
          <p:cNvSpPr>
            <a:spLocks noChangeArrowheads="1"/>
          </p:cNvSpPr>
          <p:nvPr/>
        </p:nvSpPr>
        <p:spPr bwMode="auto">
          <a:xfrm>
            <a:off x="152400" y="152400"/>
            <a:ext cx="8643938"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srgbClr val="FFFF00"/>
                </a:solidFill>
                <a:ea typeface="仿宋_GB2312" pitchFamily="49" charset="-122"/>
              </a:rPr>
              <a:t>Example 2: Setup of a B-Tree (m=3)</a:t>
            </a:r>
            <a:endParaRPr kumimoji="1" lang="en-US" altLang="zh-CN" sz="3200">
              <a:solidFill>
                <a:srgbClr val="FFFF00"/>
              </a:solidFill>
              <a:ea typeface="楷体_GB2312" pitchFamily="49" charset="-122"/>
            </a:endParaRPr>
          </a:p>
        </p:txBody>
      </p:sp>
      <p:sp>
        <p:nvSpPr>
          <p:cNvPr id="208914" name="Rectangle 18"/>
          <p:cNvSpPr>
            <a:spLocks noChangeArrowheads="1"/>
          </p:cNvSpPr>
          <p:nvPr/>
        </p:nvSpPr>
        <p:spPr bwMode="auto">
          <a:xfrm>
            <a:off x="468313" y="981075"/>
            <a:ext cx="8280400" cy="5616575"/>
          </a:xfrm>
          <a:prstGeom prst="rect">
            <a:avLst/>
          </a:prstGeom>
          <a:solidFill>
            <a:srgbClr val="FFFF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08923" name="Text Box 27"/>
          <p:cNvSpPr txBox="1">
            <a:spLocks noChangeArrowheads="1"/>
          </p:cNvSpPr>
          <p:nvPr/>
        </p:nvSpPr>
        <p:spPr bwMode="auto">
          <a:xfrm>
            <a:off x="541338" y="1068388"/>
            <a:ext cx="4535487" cy="4889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00" b="1">
                <a:solidFill>
                  <a:srgbClr val="CC0000"/>
                </a:solidFill>
              </a:rPr>
              <a:t>53, 75, 139, 49, 145, 36, 101</a:t>
            </a:r>
          </a:p>
        </p:txBody>
      </p:sp>
      <p:grpSp>
        <p:nvGrpSpPr>
          <p:cNvPr id="208940" name="Group 44"/>
          <p:cNvGrpSpPr/>
          <p:nvPr/>
        </p:nvGrpSpPr>
        <p:grpSpPr bwMode="auto">
          <a:xfrm>
            <a:off x="468313" y="1628775"/>
            <a:ext cx="8137525" cy="2570163"/>
            <a:chOff x="295" y="663"/>
            <a:chExt cx="5126" cy="1619"/>
          </a:xfrm>
        </p:grpSpPr>
        <p:pic>
          <p:nvPicPr>
            <p:cNvPr id="208915" name="Picture 19"/>
            <p:cNvPicPr>
              <a:picLocks noChangeAspect="1" noChangeArrowheads="1"/>
            </p:cNvPicPr>
            <p:nvPr/>
          </p:nvPicPr>
          <p:blipFill>
            <a:blip r:embed="rId2">
              <a:extLst>
                <a:ext uri="{28A0092B-C50C-407E-A947-70E740481C1C}">
                  <a14:useLocalDpi xmlns:a14="http://schemas.microsoft.com/office/drawing/2010/main" val="0"/>
                </a:ext>
              </a:extLst>
            </a:blip>
            <a:srcRect l="1704" r="2286"/>
            <a:stretch>
              <a:fillRect/>
            </a:stretch>
          </p:blipFill>
          <p:spPr bwMode="auto">
            <a:xfrm>
              <a:off x="295" y="663"/>
              <a:ext cx="5126" cy="161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18" name="Rectangle 22"/>
            <p:cNvSpPr>
              <a:spLocks noChangeArrowheads="1"/>
            </p:cNvSpPr>
            <p:nvPr/>
          </p:nvSpPr>
          <p:spPr bwMode="auto">
            <a:xfrm>
              <a:off x="622" y="736"/>
              <a:ext cx="372" cy="21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19" name="Rectangle 23"/>
            <p:cNvSpPr>
              <a:spLocks noChangeArrowheads="1"/>
            </p:cNvSpPr>
            <p:nvPr/>
          </p:nvSpPr>
          <p:spPr bwMode="auto">
            <a:xfrm>
              <a:off x="2173" y="745"/>
              <a:ext cx="372" cy="21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0" name="Rectangle 24"/>
            <p:cNvSpPr>
              <a:spLocks noChangeArrowheads="1"/>
            </p:cNvSpPr>
            <p:nvPr/>
          </p:nvSpPr>
          <p:spPr bwMode="auto">
            <a:xfrm>
              <a:off x="4169" y="718"/>
              <a:ext cx="372" cy="21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26" name="Text Box 30"/>
            <p:cNvSpPr txBox="1">
              <a:spLocks noChangeArrowheads="1"/>
            </p:cNvSpPr>
            <p:nvPr/>
          </p:nvSpPr>
          <p:spPr bwMode="auto">
            <a:xfrm>
              <a:off x="401" y="951"/>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27" name="Text Box 31"/>
            <p:cNvSpPr txBox="1">
              <a:spLocks noChangeArrowheads="1"/>
            </p:cNvSpPr>
            <p:nvPr/>
          </p:nvSpPr>
          <p:spPr bwMode="auto">
            <a:xfrm>
              <a:off x="1831" y="981"/>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sp>
          <p:nvSpPr>
            <p:cNvPr id="208928" name="Text Box 32"/>
            <p:cNvSpPr txBox="1">
              <a:spLocks noChangeArrowheads="1"/>
            </p:cNvSpPr>
            <p:nvPr/>
          </p:nvSpPr>
          <p:spPr bwMode="auto">
            <a:xfrm>
              <a:off x="3651" y="1616"/>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29" name="Text Box 33"/>
            <p:cNvSpPr txBox="1">
              <a:spLocks noChangeArrowheads="1"/>
            </p:cNvSpPr>
            <p:nvPr/>
          </p:nvSpPr>
          <p:spPr bwMode="auto">
            <a:xfrm>
              <a:off x="4604" y="1616"/>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30" name="Text Box 34"/>
            <p:cNvSpPr txBox="1">
              <a:spLocks noChangeArrowheads="1"/>
            </p:cNvSpPr>
            <p:nvPr/>
          </p:nvSpPr>
          <p:spPr bwMode="auto">
            <a:xfrm>
              <a:off x="4059" y="935"/>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grpSp>
      <p:grpSp>
        <p:nvGrpSpPr>
          <p:cNvPr id="208938" name="Group 42"/>
          <p:cNvGrpSpPr/>
          <p:nvPr/>
        </p:nvGrpSpPr>
        <p:grpSpPr bwMode="auto">
          <a:xfrm>
            <a:off x="468313" y="4040188"/>
            <a:ext cx="3738562" cy="2557462"/>
            <a:chOff x="295" y="2318"/>
            <a:chExt cx="2355" cy="1611"/>
          </a:xfrm>
        </p:grpSpPr>
        <p:pic>
          <p:nvPicPr>
            <p:cNvPr id="20891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2318"/>
              <a:ext cx="2355" cy="161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22" name="Rectangle 26"/>
            <p:cNvSpPr>
              <a:spLocks noChangeArrowheads="1"/>
            </p:cNvSpPr>
            <p:nvPr/>
          </p:nvSpPr>
          <p:spPr bwMode="auto">
            <a:xfrm>
              <a:off x="1003" y="2368"/>
              <a:ext cx="335" cy="21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1" name="Text Box 35"/>
            <p:cNvSpPr txBox="1">
              <a:spLocks noChangeArrowheads="1"/>
            </p:cNvSpPr>
            <p:nvPr/>
          </p:nvSpPr>
          <p:spPr bwMode="auto">
            <a:xfrm>
              <a:off x="930" y="2614"/>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32" name="Text Box 36"/>
            <p:cNvSpPr txBox="1">
              <a:spLocks noChangeArrowheads="1"/>
            </p:cNvSpPr>
            <p:nvPr/>
          </p:nvSpPr>
          <p:spPr bwMode="auto">
            <a:xfrm>
              <a:off x="385" y="324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sp>
          <p:nvSpPr>
            <p:cNvPr id="208933" name="Text Box 37"/>
            <p:cNvSpPr txBox="1">
              <a:spLocks noChangeArrowheads="1"/>
            </p:cNvSpPr>
            <p:nvPr/>
          </p:nvSpPr>
          <p:spPr bwMode="auto">
            <a:xfrm>
              <a:off x="1506" y="324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grpSp>
      <p:grpSp>
        <p:nvGrpSpPr>
          <p:cNvPr id="208939" name="Group 43"/>
          <p:cNvGrpSpPr/>
          <p:nvPr/>
        </p:nvGrpSpPr>
        <p:grpSpPr bwMode="auto">
          <a:xfrm>
            <a:off x="4572000" y="3986213"/>
            <a:ext cx="4140200" cy="2611437"/>
            <a:chOff x="2880" y="2302"/>
            <a:chExt cx="2608" cy="1645"/>
          </a:xfrm>
        </p:grpSpPr>
        <p:pic>
          <p:nvPicPr>
            <p:cNvPr id="20891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2302"/>
              <a:ext cx="2608" cy="164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21" name="Rectangle 25"/>
            <p:cNvSpPr>
              <a:spLocks noChangeArrowheads="1"/>
            </p:cNvSpPr>
            <p:nvPr/>
          </p:nvSpPr>
          <p:spPr bwMode="auto">
            <a:xfrm>
              <a:off x="3977" y="2350"/>
              <a:ext cx="303" cy="21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34" name="Text Box 38"/>
            <p:cNvSpPr txBox="1">
              <a:spLocks noChangeArrowheads="1"/>
            </p:cNvSpPr>
            <p:nvPr/>
          </p:nvSpPr>
          <p:spPr bwMode="auto">
            <a:xfrm>
              <a:off x="3016" y="321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35" name="Text Box 39"/>
            <p:cNvSpPr txBox="1">
              <a:spLocks noChangeArrowheads="1"/>
            </p:cNvSpPr>
            <p:nvPr/>
          </p:nvSpPr>
          <p:spPr bwMode="auto">
            <a:xfrm>
              <a:off x="3696" y="321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8936" name="Text Box 40"/>
            <p:cNvSpPr txBox="1">
              <a:spLocks noChangeArrowheads="1"/>
            </p:cNvSpPr>
            <p:nvPr/>
          </p:nvSpPr>
          <p:spPr bwMode="auto">
            <a:xfrm>
              <a:off x="4371" y="3203"/>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sp>
          <p:nvSpPr>
            <p:cNvPr id="208937" name="Text Box 41"/>
            <p:cNvSpPr txBox="1">
              <a:spLocks noChangeArrowheads="1"/>
            </p:cNvSpPr>
            <p:nvPr/>
          </p:nvSpPr>
          <p:spPr bwMode="auto">
            <a:xfrm>
              <a:off x="3606" y="256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2</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33" name="Rectangle 13"/>
          <p:cNvSpPr>
            <a:spLocks noChangeArrowheads="1"/>
          </p:cNvSpPr>
          <p:nvPr/>
        </p:nvSpPr>
        <p:spPr bwMode="auto">
          <a:xfrm>
            <a:off x="468313" y="981075"/>
            <a:ext cx="8280400" cy="5327650"/>
          </a:xfrm>
          <a:prstGeom prst="rect">
            <a:avLst/>
          </a:prstGeom>
          <a:solidFill>
            <a:srgbClr val="FFFF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209934" name="Group 14"/>
          <p:cNvGrpSpPr/>
          <p:nvPr/>
        </p:nvGrpSpPr>
        <p:grpSpPr bwMode="auto">
          <a:xfrm>
            <a:off x="900113" y="1963738"/>
            <a:ext cx="4692650" cy="3265487"/>
            <a:chOff x="423" y="602"/>
            <a:chExt cx="2956" cy="2057"/>
          </a:xfrm>
        </p:grpSpPr>
        <p:pic>
          <p:nvPicPr>
            <p:cNvPr id="209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 y="602"/>
              <a:ext cx="2956" cy="2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209926" name="Text Box 6"/>
            <p:cNvSpPr txBox="1">
              <a:spLocks noChangeArrowheads="1"/>
            </p:cNvSpPr>
            <p:nvPr/>
          </p:nvSpPr>
          <p:spPr bwMode="auto">
            <a:xfrm>
              <a:off x="431" y="206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27" name="Text Box 7"/>
            <p:cNvSpPr txBox="1">
              <a:spLocks noChangeArrowheads="1"/>
            </p:cNvSpPr>
            <p:nvPr/>
          </p:nvSpPr>
          <p:spPr bwMode="auto">
            <a:xfrm>
              <a:off x="1202" y="206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28" name="Text Box 8"/>
            <p:cNvSpPr txBox="1">
              <a:spLocks noChangeArrowheads="1"/>
            </p:cNvSpPr>
            <p:nvPr/>
          </p:nvSpPr>
          <p:spPr bwMode="auto">
            <a:xfrm>
              <a:off x="1967" y="206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29" name="Text Box 9"/>
            <p:cNvSpPr txBox="1">
              <a:spLocks noChangeArrowheads="1"/>
            </p:cNvSpPr>
            <p:nvPr/>
          </p:nvSpPr>
          <p:spPr bwMode="auto">
            <a:xfrm>
              <a:off x="2738" y="2069"/>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30" name="Text Box 10"/>
            <p:cNvSpPr txBox="1">
              <a:spLocks noChangeArrowheads="1"/>
            </p:cNvSpPr>
            <p:nvPr/>
          </p:nvSpPr>
          <p:spPr bwMode="auto">
            <a:xfrm>
              <a:off x="697" y="1442"/>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31" name="Text Box 11"/>
            <p:cNvSpPr txBox="1">
              <a:spLocks noChangeArrowheads="1"/>
            </p:cNvSpPr>
            <p:nvPr/>
          </p:nvSpPr>
          <p:spPr bwMode="auto">
            <a:xfrm>
              <a:off x="2245" y="1442"/>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sp>
          <p:nvSpPr>
            <p:cNvPr id="209932" name="Text Box 12"/>
            <p:cNvSpPr txBox="1">
              <a:spLocks noChangeArrowheads="1"/>
            </p:cNvSpPr>
            <p:nvPr/>
          </p:nvSpPr>
          <p:spPr bwMode="auto">
            <a:xfrm>
              <a:off x="1474" y="835"/>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CC0000"/>
                  </a:solidFill>
                </a:rPr>
                <a:t>1</a:t>
              </a:r>
            </a:p>
          </p:txBody>
        </p:sp>
      </p:grpSp>
      <p:sp>
        <p:nvSpPr>
          <p:cNvPr id="209935" name="Text Box 15"/>
          <p:cNvSpPr txBox="1">
            <a:spLocks noChangeArrowheads="1"/>
          </p:cNvSpPr>
          <p:nvPr/>
        </p:nvSpPr>
        <p:spPr bwMode="auto">
          <a:xfrm>
            <a:off x="541338" y="1052513"/>
            <a:ext cx="7416800" cy="4889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600" b="1">
                <a:solidFill>
                  <a:srgbClr val="CC0000"/>
                </a:solidFill>
              </a:rPr>
              <a:t>53, 75, 139, 49, 145, 36, 101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a:extLst>
              <a:ext uri="{FF2B5EF4-FFF2-40B4-BE49-F238E27FC236}">
                <a16:creationId xmlns:a16="http://schemas.microsoft.com/office/drawing/2014/main" id="{71CBFFD7-3A38-E81F-8E4A-F88844FA3B04}"/>
              </a:ext>
            </a:extLst>
          </p:cNvPr>
          <p:cNvGraphicFramePr>
            <a:graphicFrameLocks noChangeAspect="1"/>
          </p:cNvGraphicFramePr>
          <p:nvPr/>
        </p:nvGraphicFramePr>
        <p:xfrm>
          <a:off x="247650" y="1752600"/>
          <a:ext cx="8401050" cy="1981200"/>
        </p:xfrm>
        <a:graphic>
          <a:graphicData uri="http://schemas.openxmlformats.org/presentationml/2006/ole">
            <mc:AlternateContent xmlns:mc="http://schemas.openxmlformats.org/markup-compatibility/2006">
              <mc:Choice xmlns:v="urn:schemas-microsoft-com:vml" Requires="v">
                <p:oleObj name="文档" r:id="rId2" imgW="8418960" imgH="1980720" progId="Word.Document.8">
                  <p:embed/>
                </p:oleObj>
              </mc:Choice>
              <mc:Fallback>
                <p:oleObj name="文档" r:id="rId2" imgW="8418960" imgH="1980720" progId="Word.Document.8">
                  <p:embed/>
                  <p:pic>
                    <p:nvPicPr>
                      <p:cNvPr id="68610" name="Object 2">
                        <a:extLst>
                          <a:ext uri="{FF2B5EF4-FFF2-40B4-BE49-F238E27FC236}">
                            <a16:creationId xmlns:a16="http://schemas.microsoft.com/office/drawing/2014/main" id="{71CBFFD7-3A38-E81F-8E4A-F88844FA3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752600"/>
                        <a:ext cx="840105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11" name="Text Box 3">
            <a:extLst>
              <a:ext uri="{FF2B5EF4-FFF2-40B4-BE49-F238E27FC236}">
                <a16:creationId xmlns:a16="http://schemas.microsoft.com/office/drawing/2014/main" id="{BB7BB278-E687-1EA2-8487-79B08514D39A}"/>
              </a:ext>
            </a:extLst>
          </p:cNvPr>
          <p:cNvSpPr txBox="1">
            <a:spLocks noChangeArrowheads="1"/>
          </p:cNvSpPr>
          <p:nvPr/>
        </p:nvSpPr>
        <p:spPr bwMode="auto">
          <a:xfrm>
            <a:off x="0" y="1214438"/>
            <a:ext cx="1417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rPr>
              <a:t>ST.elem</a:t>
            </a:r>
            <a:endParaRPr kumimoji="1" lang="en-US" altLang="zh-CN" sz="24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12" name="Line 4">
            <a:extLst>
              <a:ext uri="{FF2B5EF4-FFF2-40B4-BE49-F238E27FC236}">
                <a16:creationId xmlns:a16="http://schemas.microsoft.com/office/drawing/2014/main" id="{1BE109A3-DF06-E22A-89D3-62A394CC0938}"/>
              </a:ext>
            </a:extLst>
          </p:cNvPr>
          <p:cNvSpPr>
            <a:spLocks noChangeShapeType="1"/>
          </p:cNvSpPr>
          <p:nvPr/>
        </p:nvSpPr>
        <p:spPr bwMode="auto">
          <a:xfrm>
            <a:off x="7543800" y="819150"/>
            <a:ext cx="0" cy="91440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13" name="Text Box 5">
            <a:extLst>
              <a:ext uri="{FF2B5EF4-FFF2-40B4-BE49-F238E27FC236}">
                <a16:creationId xmlns:a16="http://schemas.microsoft.com/office/drawing/2014/main" id="{A7180B40-BC62-14A5-305C-8FE1F73F3F85}"/>
              </a:ext>
            </a:extLst>
          </p:cNvPr>
          <p:cNvSpPr txBox="1">
            <a:spLocks noChangeArrowheads="1"/>
          </p:cNvSpPr>
          <p:nvPr/>
        </p:nvSpPr>
        <p:spPr bwMode="auto">
          <a:xfrm>
            <a:off x="7527925" y="809625"/>
            <a:ext cx="1657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rPr>
              <a:t>ST.length</a:t>
            </a:r>
            <a:endParaRPr kumimoji="1" lang="en-US" altLang="zh-CN" sz="24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14" name="Text Box 6">
            <a:extLst>
              <a:ext uri="{FF2B5EF4-FFF2-40B4-BE49-F238E27FC236}">
                <a16:creationId xmlns:a16="http://schemas.microsoft.com/office/drawing/2014/main" id="{4DC89AB6-2E8D-E6F3-825C-FA7327FE7DCD}"/>
              </a:ext>
            </a:extLst>
          </p:cNvPr>
          <p:cNvSpPr txBox="1">
            <a:spLocks noChangeArrowheads="1"/>
          </p:cNvSpPr>
          <p:nvPr/>
        </p:nvSpPr>
        <p:spPr bwMode="auto">
          <a:xfrm>
            <a:off x="228949" y="123589"/>
            <a:ext cx="775244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4000" b="1" dirty="0">
                <a:solidFill>
                  <a:srgbClr val="660033"/>
                </a:solidFill>
                <a:latin typeface="Times New Roman" panose="02020603050405020304" pitchFamily="18" charset="0"/>
                <a:ea typeface="隶书" panose="02010509060101010101" pitchFamily="49" charset="-122"/>
              </a:rPr>
              <a:t>折半查找    </a:t>
            </a:r>
            <a:r>
              <a:rPr kumimoji="1" lang="zh-CN" altLang="en-US" sz="2800" b="1" i="0" u="none" strike="noStrike" kern="1200" cap="none" spc="0" normalizeH="0" baseline="0" noProof="0" dirty="0">
                <a:ln>
                  <a:noFill/>
                </a:ln>
                <a:solidFill>
                  <a:srgbClr val="660033"/>
                </a:solidFill>
                <a:effectLst/>
                <a:uLnTx/>
                <a:uFillTx/>
                <a:latin typeface="Times New Roman" panose="02020603050405020304" pitchFamily="18" charset="0"/>
                <a:ea typeface="隶书" panose="02010509060101010101" pitchFamily="49" charset="-122"/>
                <a:cs typeface="+mn-cs"/>
              </a:rPr>
              <a:t>例如</a:t>
            </a:r>
            <a:r>
              <a:rPr kumimoji="1" lang="en-US" altLang="zh-CN" sz="2800" b="1" i="0" u="none" strike="noStrike" kern="1200" cap="none" spc="0" normalizeH="0" baseline="0" noProof="0" dirty="0">
                <a:ln>
                  <a:noFill/>
                </a:ln>
                <a:solidFill>
                  <a:srgbClr val="660033"/>
                </a:solidFill>
                <a:effectLst/>
                <a:uLnTx/>
                <a:uFillTx/>
                <a:latin typeface="Times New Roman" panose="02020603050405020304" pitchFamily="18" charset="0"/>
                <a:ea typeface="隶书" panose="02010509060101010101" pitchFamily="49" charset="-122"/>
                <a:cs typeface="+mn-cs"/>
              </a:rPr>
              <a:t>: </a:t>
            </a:r>
            <a:r>
              <a:rPr kumimoji="1" lang="en-US" altLang="zh-CN" sz="2800" b="1" i="0" u="none" strike="noStrike" kern="1200" cap="none" spc="0" normalizeH="0" baseline="0" noProof="0" dirty="0">
                <a:ln>
                  <a:noFill/>
                </a:ln>
                <a:solidFill>
                  <a:srgbClr val="CC0000"/>
                </a:solidFill>
                <a:effectLst/>
                <a:uLnTx/>
                <a:uFillTx/>
                <a:latin typeface="Times New Roman" panose="02020603050405020304" pitchFamily="18" charset="0"/>
                <a:ea typeface="隶书" panose="02010509060101010101" pitchFamily="49" charset="-122"/>
                <a:cs typeface="+mn-cs"/>
              </a:rPr>
              <a:t>key=64</a:t>
            </a:r>
            <a:r>
              <a:rPr kumimoji="1" lang="en-US" altLang="zh-CN" sz="2800" b="0" i="0" u="none" strike="noStrike" kern="1200" cap="none" spc="0" normalizeH="0" baseline="0" noProof="0" dirty="0">
                <a:ln>
                  <a:noFill/>
                </a:ln>
                <a:solidFill>
                  <a:srgbClr val="660033"/>
                </a:solidFill>
                <a:effectLst/>
                <a:uLnTx/>
                <a:uFillTx/>
                <a:latin typeface="Times New Roman" panose="02020603050405020304" pitchFamily="18" charset="0"/>
                <a:ea typeface="隶书" panose="02010509060101010101" pitchFamily="49" charset="-122"/>
                <a:cs typeface="+mn-cs"/>
              </a:rPr>
              <a:t> </a:t>
            </a:r>
            <a:r>
              <a:rPr kumimoji="1" lang="zh-CN" altLang="en-US" sz="2800" b="0" i="0" u="none" strike="noStrike" kern="1200" cap="none" spc="0" normalizeH="0" baseline="0" noProof="0" dirty="0">
                <a:ln>
                  <a:noFill/>
                </a:ln>
                <a:solidFill>
                  <a:srgbClr val="660033"/>
                </a:solidFill>
                <a:effectLst/>
                <a:uLnTx/>
                <a:uFillTx/>
                <a:latin typeface="Times New Roman" panose="02020603050405020304" pitchFamily="18" charset="0"/>
                <a:ea typeface="隶书" panose="02010509060101010101" pitchFamily="49" charset="-122"/>
                <a:cs typeface="+mn-cs"/>
              </a:rPr>
              <a:t>的查找过程如下：</a:t>
            </a:r>
            <a:endParaRPr kumimoji="1" lang="zh-CN" altLang="en-US" sz="2800" b="0" i="0" u="none" strike="noStrike" kern="1200" cap="none" spc="0" normalizeH="0" baseline="0" noProof="0" dirty="0">
              <a:ln>
                <a:noFill/>
              </a:ln>
              <a:solidFill>
                <a:srgbClr val="080808"/>
              </a:solidFill>
              <a:effectLst/>
              <a:uLnTx/>
              <a:uFillTx/>
              <a:latin typeface="Times New Roman" panose="02020603050405020304" pitchFamily="18" charset="0"/>
              <a:ea typeface="隶书" panose="02010509060101010101" pitchFamily="49" charset="-122"/>
              <a:cs typeface="+mn-cs"/>
            </a:endParaRPr>
          </a:p>
        </p:txBody>
      </p:sp>
      <p:sp>
        <p:nvSpPr>
          <p:cNvPr id="68615" name="AutoShape 7">
            <a:extLst>
              <a:ext uri="{FF2B5EF4-FFF2-40B4-BE49-F238E27FC236}">
                <a16:creationId xmlns:a16="http://schemas.microsoft.com/office/drawing/2014/main" id="{EED547CF-85A3-5889-5A24-FCCBE064D95D}"/>
              </a:ext>
            </a:extLst>
          </p:cNvPr>
          <p:cNvSpPr>
            <a:spLocks noChangeArrowheads="1"/>
          </p:cNvSpPr>
          <p:nvPr/>
        </p:nvSpPr>
        <p:spPr bwMode="auto">
          <a:xfrm>
            <a:off x="1143000" y="2895600"/>
            <a:ext cx="152400" cy="838200"/>
          </a:xfrm>
          <a:prstGeom prst="upArrow">
            <a:avLst>
              <a:gd name="adj1" fmla="val 50000"/>
              <a:gd name="adj2" fmla="val 137500"/>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16" name="AutoShape 8">
            <a:extLst>
              <a:ext uri="{FF2B5EF4-FFF2-40B4-BE49-F238E27FC236}">
                <a16:creationId xmlns:a16="http://schemas.microsoft.com/office/drawing/2014/main" id="{37E7B992-71D9-6DDF-0DFE-F407F2EA0C0E}"/>
              </a:ext>
            </a:extLst>
          </p:cNvPr>
          <p:cNvSpPr>
            <a:spLocks noChangeArrowheads="1"/>
          </p:cNvSpPr>
          <p:nvPr/>
        </p:nvSpPr>
        <p:spPr bwMode="auto">
          <a:xfrm>
            <a:off x="4267200" y="2819400"/>
            <a:ext cx="152400" cy="914400"/>
          </a:xfrm>
          <a:prstGeom prst="upArrow">
            <a:avLst>
              <a:gd name="adj1" fmla="val 50000"/>
              <a:gd name="adj2" fmla="val 150000"/>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17" name="AutoShape 9">
            <a:extLst>
              <a:ext uri="{FF2B5EF4-FFF2-40B4-BE49-F238E27FC236}">
                <a16:creationId xmlns:a16="http://schemas.microsoft.com/office/drawing/2014/main" id="{E4224962-8A71-E7FF-5275-E7C3733BA13C}"/>
              </a:ext>
            </a:extLst>
          </p:cNvPr>
          <p:cNvSpPr>
            <a:spLocks noChangeArrowheads="1"/>
          </p:cNvSpPr>
          <p:nvPr/>
        </p:nvSpPr>
        <p:spPr bwMode="auto">
          <a:xfrm>
            <a:off x="7467600" y="2895600"/>
            <a:ext cx="152400" cy="838200"/>
          </a:xfrm>
          <a:prstGeom prst="upArrow">
            <a:avLst>
              <a:gd name="adj1" fmla="val 50000"/>
              <a:gd name="adj2" fmla="val 1375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18" name="Text Box 10">
            <a:extLst>
              <a:ext uri="{FF2B5EF4-FFF2-40B4-BE49-F238E27FC236}">
                <a16:creationId xmlns:a16="http://schemas.microsoft.com/office/drawing/2014/main" id="{32BFFEA7-5516-050A-108F-FF764664B1B1}"/>
              </a:ext>
            </a:extLst>
          </p:cNvPr>
          <p:cNvSpPr txBox="1">
            <a:spLocks noChangeArrowheads="1"/>
          </p:cNvSpPr>
          <p:nvPr/>
        </p:nvSpPr>
        <p:spPr bwMode="auto">
          <a:xfrm>
            <a:off x="1339850" y="3419475"/>
            <a:ext cx="717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low</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19" name="Text Box 11">
            <a:extLst>
              <a:ext uri="{FF2B5EF4-FFF2-40B4-BE49-F238E27FC236}">
                <a16:creationId xmlns:a16="http://schemas.microsoft.com/office/drawing/2014/main" id="{311D21CD-8CD1-F4E8-3B22-C6406CD121B6}"/>
              </a:ext>
            </a:extLst>
          </p:cNvPr>
          <p:cNvSpPr txBox="1">
            <a:spLocks noChangeArrowheads="1"/>
          </p:cNvSpPr>
          <p:nvPr/>
        </p:nvSpPr>
        <p:spPr bwMode="auto">
          <a:xfrm>
            <a:off x="7664450" y="3429000"/>
            <a:ext cx="815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high</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20" name="Text Box 12">
            <a:extLst>
              <a:ext uri="{FF2B5EF4-FFF2-40B4-BE49-F238E27FC236}">
                <a16:creationId xmlns:a16="http://schemas.microsoft.com/office/drawing/2014/main" id="{C8F07C0F-65D2-4933-AB16-702AFE7BA1F7}"/>
              </a:ext>
            </a:extLst>
          </p:cNvPr>
          <p:cNvSpPr txBox="1">
            <a:spLocks noChangeArrowheads="1"/>
          </p:cNvSpPr>
          <p:nvPr/>
        </p:nvSpPr>
        <p:spPr bwMode="auto">
          <a:xfrm>
            <a:off x="3962400" y="3824288"/>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mid</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21" name="AutoShape 13">
            <a:extLst>
              <a:ext uri="{FF2B5EF4-FFF2-40B4-BE49-F238E27FC236}">
                <a16:creationId xmlns:a16="http://schemas.microsoft.com/office/drawing/2014/main" id="{F59B619C-27BB-8F88-1142-41E15C19B825}"/>
              </a:ext>
            </a:extLst>
          </p:cNvPr>
          <p:cNvSpPr>
            <a:spLocks noChangeArrowheads="1"/>
          </p:cNvSpPr>
          <p:nvPr/>
        </p:nvSpPr>
        <p:spPr bwMode="auto">
          <a:xfrm>
            <a:off x="4876800" y="2895600"/>
            <a:ext cx="152400" cy="838200"/>
          </a:xfrm>
          <a:prstGeom prst="upArrow">
            <a:avLst>
              <a:gd name="adj1" fmla="val 50000"/>
              <a:gd name="adj2" fmla="val 137500"/>
            </a:avLst>
          </a:prstGeom>
          <a:solidFill>
            <a:srgbClr val="00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22" name="Text Box 14">
            <a:extLst>
              <a:ext uri="{FF2B5EF4-FFF2-40B4-BE49-F238E27FC236}">
                <a16:creationId xmlns:a16="http://schemas.microsoft.com/office/drawing/2014/main" id="{6EA77B4B-8403-FADB-8015-47630626950A}"/>
              </a:ext>
            </a:extLst>
          </p:cNvPr>
          <p:cNvSpPr txBox="1">
            <a:spLocks noChangeArrowheads="1"/>
          </p:cNvSpPr>
          <p:nvPr/>
        </p:nvSpPr>
        <p:spPr bwMode="auto">
          <a:xfrm>
            <a:off x="5073650" y="3419475"/>
            <a:ext cx="717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low</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useBgFill="1">
        <p:nvSpPr>
          <p:cNvPr id="68623" name="AutoShape 15">
            <a:extLst>
              <a:ext uri="{FF2B5EF4-FFF2-40B4-BE49-F238E27FC236}">
                <a16:creationId xmlns:a16="http://schemas.microsoft.com/office/drawing/2014/main" id="{6FD95D77-773F-B108-04F5-2DD2619DE347}"/>
              </a:ext>
            </a:extLst>
          </p:cNvPr>
          <p:cNvSpPr>
            <a:spLocks noChangeArrowheads="1"/>
          </p:cNvSpPr>
          <p:nvPr/>
        </p:nvSpPr>
        <p:spPr bwMode="auto">
          <a:xfrm>
            <a:off x="1143000" y="2895600"/>
            <a:ext cx="152400" cy="838200"/>
          </a:xfrm>
          <a:prstGeom prst="upArrow">
            <a:avLst>
              <a:gd name="adj1" fmla="val 50000"/>
              <a:gd name="adj2" fmla="val 137500"/>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useBgFill="1">
        <p:nvSpPr>
          <p:cNvPr id="68624" name="Text Box 16">
            <a:extLst>
              <a:ext uri="{FF2B5EF4-FFF2-40B4-BE49-F238E27FC236}">
                <a16:creationId xmlns:a16="http://schemas.microsoft.com/office/drawing/2014/main" id="{9C5F2D8F-F4FD-3036-96EF-962BF11E7AA0}"/>
              </a:ext>
            </a:extLst>
          </p:cNvPr>
          <p:cNvSpPr txBox="1">
            <a:spLocks noChangeArrowheads="1"/>
          </p:cNvSpPr>
          <p:nvPr/>
        </p:nvSpPr>
        <p:spPr bwMode="auto">
          <a:xfrm>
            <a:off x="1339850" y="3419475"/>
            <a:ext cx="717550" cy="51911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      </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25" name="AutoShape 17">
            <a:extLst>
              <a:ext uri="{FF2B5EF4-FFF2-40B4-BE49-F238E27FC236}">
                <a16:creationId xmlns:a16="http://schemas.microsoft.com/office/drawing/2014/main" id="{0091A17E-2AA6-2993-F02B-84EA3CC8CC10}"/>
              </a:ext>
            </a:extLst>
          </p:cNvPr>
          <p:cNvSpPr>
            <a:spLocks noChangeArrowheads="1"/>
          </p:cNvSpPr>
          <p:nvPr/>
        </p:nvSpPr>
        <p:spPr bwMode="auto">
          <a:xfrm>
            <a:off x="6153150" y="2819400"/>
            <a:ext cx="152400" cy="914400"/>
          </a:xfrm>
          <a:prstGeom prst="upArrow">
            <a:avLst>
              <a:gd name="adj1" fmla="val 50000"/>
              <a:gd name="adj2" fmla="val 150000"/>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26" name="Text Box 18">
            <a:extLst>
              <a:ext uri="{FF2B5EF4-FFF2-40B4-BE49-F238E27FC236}">
                <a16:creationId xmlns:a16="http://schemas.microsoft.com/office/drawing/2014/main" id="{D191F8DF-3D0C-3D4C-A4B1-0E67210A0047}"/>
              </a:ext>
            </a:extLst>
          </p:cNvPr>
          <p:cNvSpPr txBox="1">
            <a:spLocks noChangeArrowheads="1"/>
          </p:cNvSpPr>
          <p:nvPr/>
        </p:nvSpPr>
        <p:spPr bwMode="auto">
          <a:xfrm>
            <a:off x="5867400" y="3824288"/>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mid</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useBgFill="1">
        <p:nvSpPr>
          <p:cNvPr id="68627" name="AutoShape 19">
            <a:extLst>
              <a:ext uri="{FF2B5EF4-FFF2-40B4-BE49-F238E27FC236}">
                <a16:creationId xmlns:a16="http://schemas.microsoft.com/office/drawing/2014/main" id="{7B2CBA4E-1195-E742-365A-1DCB5BA62910}"/>
              </a:ext>
            </a:extLst>
          </p:cNvPr>
          <p:cNvSpPr>
            <a:spLocks noChangeArrowheads="1"/>
          </p:cNvSpPr>
          <p:nvPr/>
        </p:nvSpPr>
        <p:spPr bwMode="auto">
          <a:xfrm>
            <a:off x="4267200" y="2819400"/>
            <a:ext cx="152400" cy="914400"/>
          </a:xfrm>
          <a:prstGeom prst="upArrow">
            <a:avLst>
              <a:gd name="adj1" fmla="val 50000"/>
              <a:gd name="adj2" fmla="val 150000"/>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useBgFill="1">
        <p:nvSpPr>
          <p:cNvPr id="68628" name="Text Box 20">
            <a:extLst>
              <a:ext uri="{FF2B5EF4-FFF2-40B4-BE49-F238E27FC236}">
                <a16:creationId xmlns:a16="http://schemas.microsoft.com/office/drawing/2014/main" id="{77FB032D-D50D-3404-DB58-3C2F4813C990}"/>
              </a:ext>
            </a:extLst>
          </p:cNvPr>
          <p:cNvSpPr txBox="1">
            <a:spLocks noChangeArrowheads="1"/>
          </p:cNvSpPr>
          <p:nvPr/>
        </p:nvSpPr>
        <p:spPr bwMode="auto">
          <a:xfrm>
            <a:off x="3962400" y="3810000"/>
            <a:ext cx="717550" cy="51911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      </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useBgFill="1">
        <p:nvSpPr>
          <p:cNvPr id="68629" name="AutoShape 21">
            <a:extLst>
              <a:ext uri="{FF2B5EF4-FFF2-40B4-BE49-F238E27FC236}">
                <a16:creationId xmlns:a16="http://schemas.microsoft.com/office/drawing/2014/main" id="{E02E30E4-4991-5174-D715-E217EBD8298A}"/>
              </a:ext>
            </a:extLst>
          </p:cNvPr>
          <p:cNvSpPr>
            <a:spLocks noChangeArrowheads="1"/>
          </p:cNvSpPr>
          <p:nvPr/>
        </p:nvSpPr>
        <p:spPr bwMode="auto">
          <a:xfrm>
            <a:off x="7467600" y="2895600"/>
            <a:ext cx="152400" cy="838200"/>
          </a:xfrm>
          <a:prstGeom prst="upArrow">
            <a:avLst>
              <a:gd name="adj1" fmla="val 50000"/>
              <a:gd name="adj2" fmla="val 137500"/>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useBgFill="1">
        <p:nvSpPr>
          <p:cNvPr id="68630" name="Text Box 22">
            <a:extLst>
              <a:ext uri="{FF2B5EF4-FFF2-40B4-BE49-F238E27FC236}">
                <a16:creationId xmlns:a16="http://schemas.microsoft.com/office/drawing/2014/main" id="{EB701346-7689-F417-D0E1-4756DEA86E73}"/>
              </a:ext>
            </a:extLst>
          </p:cNvPr>
          <p:cNvSpPr txBox="1">
            <a:spLocks noChangeArrowheads="1"/>
          </p:cNvSpPr>
          <p:nvPr/>
        </p:nvSpPr>
        <p:spPr bwMode="auto">
          <a:xfrm>
            <a:off x="7664450" y="3429000"/>
            <a:ext cx="806450" cy="519113"/>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rPr>
              <a:t>       </a:t>
            </a:r>
          </a:p>
        </p:txBody>
      </p:sp>
      <p:sp>
        <p:nvSpPr>
          <p:cNvPr id="68631" name="AutoShape 23">
            <a:extLst>
              <a:ext uri="{FF2B5EF4-FFF2-40B4-BE49-F238E27FC236}">
                <a16:creationId xmlns:a16="http://schemas.microsoft.com/office/drawing/2014/main" id="{177DBC48-CC3E-CF09-6049-2A69A3CB198A}"/>
              </a:ext>
            </a:extLst>
          </p:cNvPr>
          <p:cNvSpPr>
            <a:spLocks noChangeArrowheads="1"/>
          </p:cNvSpPr>
          <p:nvPr/>
        </p:nvSpPr>
        <p:spPr bwMode="auto">
          <a:xfrm>
            <a:off x="5486400" y="2895600"/>
            <a:ext cx="152400" cy="838200"/>
          </a:xfrm>
          <a:prstGeom prst="upArrow">
            <a:avLst>
              <a:gd name="adj1" fmla="val 50000"/>
              <a:gd name="adj2" fmla="val 1375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32" name="Text Box 24">
            <a:extLst>
              <a:ext uri="{FF2B5EF4-FFF2-40B4-BE49-F238E27FC236}">
                <a16:creationId xmlns:a16="http://schemas.microsoft.com/office/drawing/2014/main" id="{BBFCB4E1-9497-181D-9B96-5FB84940E82E}"/>
              </a:ext>
            </a:extLst>
          </p:cNvPr>
          <p:cNvSpPr txBox="1">
            <a:spLocks noChangeArrowheads="1"/>
          </p:cNvSpPr>
          <p:nvPr/>
        </p:nvSpPr>
        <p:spPr bwMode="auto">
          <a:xfrm>
            <a:off x="5683250" y="3429000"/>
            <a:ext cx="815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high</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useBgFill="1">
        <p:nvSpPr>
          <p:cNvPr id="68633" name="AutoShape 25">
            <a:extLst>
              <a:ext uri="{FF2B5EF4-FFF2-40B4-BE49-F238E27FC236}">
                <a16:creationId xmlns:a16="http://schemas.microsoft.com/office/drawing/2014/main" id="{ECA28049-DD6C-0DC5-4098-5BD1CE356EB1}"/>
              </a:ext>
            </a:extLst>
          </p:cNvPr>
          <p:cNvSpPr>
            <a:spLocks noChangeArrowheads="1"/>
          </p:cNvSpPr>
          <p:nvPr/>
        </p:nvSpPr>
        <p:spPr bwMode="auto">
          <a:xfrm>
            <a:off x="6153150" y="2819400"/>
            <a:ext cx="152400" cy="914400"/>
          </a:xfrm>
          <a:prstGeom prst="upArrow">
            <a:avLst>
              <a:gd name="adj1" fmla="val 50000"/>
              <a:gd name="adj2" fmla="val 150000"/>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useBgFill="1">
        <p:nvSpPr>
          <p:cNvPr id="68634" name="Text Box 26">
            <a:extLst>
              <a:ext uri="{FF2B5EF4-FFF2-40B4-BE49-F238E27FC236}">
                <a16:creationId xmlns:a16="http://schemas.microsoft.com/office/drawing/2014/main" id="{921737ED-6A5C-68BF-9A23-2AB61A6F2239}"/>
              </a:ext>
            </a:extLst>
          </p:cNvPr>
          <p:cNvSpPr txBox="1">
            <a:spLocks noChangeArrowheads="1"/>
          </p:cNvSpPr>
          <p:nvPr/>
        </p:nvSpPr>
        <p:spPr bwMode="auto">
          <a:xfrm>
            <a:off x="5867400" y="3824288"/>
            <a:ext cx="717550" cy="519112"/>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rPr>
              <a:t>      </a:t>
            </a:r>
          </a:p>
        </p:txBody>
      </p:sp>
      <p:sp>
        <p:nvSpPr>
          <p:cNvPr id="68635" name="AutoShape 27">
            <a:extLst>
              <a:ext uri="{FF2B5EF4-FFF2-40B4-BE49-F238E27FC236}">
                <a16:creationId xmlns:a16="http://schemas.microsoft.com/office/drawing/2014/main" id="{7EF5E75F-977F-9092-04D8-FCF7546CDC87}"/>
              </a:ext>
            </a:extLst>
          </p:cNvPr>
          <p:cNvSpPr>
            <a:spLocks noChangeArrowheads="1"/>
          </p:cNvSpPr>
          <p:nvPr/>
        </p:nvSpPr>
        <p:spPr bwMode="auto">
          <a:xfrm>
            <a:off x="5010150" y="2895600"/>
            <a:ext cx="152400" cy="914400"/>
          </a:xfrm>
          <a:prstGeom prst="upArrow">
            <a:avLst>
              <a:gd name="adj1" fmla="val 50000"/>
              <a:gd name="adj2" fmla="val 150000"/>
            </a:avLst>
          </a:prstGeom>
          <a:solidFill>
            <a:srgbClr val="8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80808"/>
              </a:solidFill>
              <a:effectLst/>
              <a:uLnTx/>
              <a:uFillTx/>
              <a:latin typeface="Arial" panose="020B0604020202020204" pitchFamily="34" charset="0"/>
              <a:ea typeface="宋体" panose="02010600030101010101" pitchFamily="2" charset="-122"/>
              <a:cs typeface="+mn-cs"/>
            </a:endParaRPr>
          </a:p>
        </p:txBody>
      </p:sp>
      <p:sp>
        <p:nvSpPr>
          <p:cNvPr id="68636" name="Text Box 28">
            <a:extLst>
              <a:ext uri="{FF2B5EF4-FFF2-40B4-BE49-F238E27FC236}">
                <a16:creationId xmlns:a16="http://schemas.microsoft.com/office/drawing/2014/main" id="{451E7142-7368-DF01-5141-48A8835C0A6F}"/>
              </a:ext>
            </a:extLst>
          </p:cNvPr>
          <p:cNvSpPr txBox="1">
            <a:spLocks noChangeArrowheads="1"/>
          </p:cNvSpPr>
          <p:nvPr/>
        </p:nvSpPr>
        <p:spPr bwMode="auto">
          <a:xfrm>
            <a:off x="4724400" y="3824288"/>
            <a:ext cx="73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0" i="0" u="none" strike="noStrike" kern="1200" cap="none" spc="0" normalizeH="0" baseline="0" noProof="0">
                <a:ln>
                  <a:noFill/>
                </a:ln>
                <a:solidFill>
                  <a:srgbClr val="800000"/>
                </a:solidFill>
                <a:effectLst/>
                <a:uLnTx/>
                <a:uFillTx/>
                <a:latin typeface="Times New Roman" panose="02020603050405020304" pitchFamily="18" charset="0"/>
                <a:ea typeface="宋体" panose="02010600030101010101" pitchFamily="2" charset="-122"/>
                <a:cs typeface="+mn-cs"/>
              </a:rPr>
              <a:t>mid</a:t>
            </a:r>
            <a:endParaRPr kumimoji="1" lang="en-US" altLang="zh-CN" sz="2800" b="0" i="0" u="none" strike="noStrike" kern="1200" cap="none" spc="0" normalizeH="0" baseline="0" noProof="0">
              <a:ln>
                <a:noFill/>
              </a:ln>
              <a:solidFill>
                <a:srgbClr val="080808"/>
              </a:solidFill>
              <a:effectLst/>
              <a:uLnTx/>
              <a:uFillTx/>
              <a:latin typeface="Times New Roman" panose="02020603050405020304" pitchFamily="18" charset="0"/>
              <a:ea typeface="宋体" panose="02010600030101010101" pitchFamily="2" charset="-122"/>
              <a:cs typeface="+mn-cs"/>
            </a:endParaRPr>
          </a:p>
        </p:txBody>
      </p:sp>
      <p:sp>
        <p:nvSpPr>
          <p:cNvPr id="68637" name="Text Box 29">
            <a:extLst>
              <a:ext uri="{FF2B5EF4-FFF2-40B4-BE49-F238E27FC236}">
                <a16:creationId xmlns:a16="http://schemas.microsoft.com/office/drawing/2014/main" id="{F6E8A63A-CBFA-6152-62D5-8F389F0863B6}"/>
              </a:ext>
            </a:extLst>
          </p:cNvPr>
          <p:cNvSpPr txBox="1">
            <a:spLocks noChangeArrowheads="1"/>
          </p:cNvSpPr>
          <p:nvPr/>
        </p:nvSpPr>
        <p:spPr bwMode="auto">
          <a:xfrm>
            <a:off x="831850" y="4572000"/>
            <a:ext cx="5391150" cy="206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3600" b="1" i="0" u="none" strike="noStrike" kern="1200" cap="none" spc="0" normalizeH="0" baseline="0" noProof="0">
                <a:ln>
                  <a:noFill/>
                </a:ln>
                <a:solidFill>
                  <a:srgbClr val="006600"/>
                </a:solidFill>
                <a:effectLst/>
                <a:uLnTx/>
                <a:uFillTx/>
                <a:latin typeface="Times New Roman" panose="02020603050405020304" pitchFamily="18" charset="0"/>
                <a:ea typeface="隶书" panose="02010509060101010101" pitchFamily="49" charset="-122"/>
                <a:cs typeface="+mn-cs"/>
              </a:rPr>
              <a:t>low</a:t>
            </a:r>
            <a:r>
              <a:rPr kumimoji="1" lang="en-US" altLang="zh-CN" sz="3600" b="0" i="0" u="none" strike="noStrike" kern="1200" cap="none" spc="0" normalizeH="0" baseline="0" noProof="0">
                <a:ln>
                  <a:noFill/>
                </a:ln>
                <a:solidFill>
                  <a:srgbClr val="800000"/>
                </a:solidFill>
                <a:effectLst/>
                <a:uLnTx/>
                <a:uFillTx/>
                <a:latin typeface="隶书" panose="02010509060101010101" pitchFamily="49" charset="-122"/>
                <a:ea typeface="隶书" panose="02010509060101010101" pitchFamily="49" charset="-122"/>
                <a:cs typeface="+mn-cs"/>
              </a:rPr>
              <a:t> </a:t>
            </a:r>
            <a:r>
              <a:rPr kumimoji="1" lang="zh-CN" altLang="en-US" sz="3600" b="0" i="0" u="none" strike="noStrike" kern="1200" cap="none" spc="0" normalizeH="0" baseline="0" noProof="0">
                <a:ln>
                  <a:noFill/>
                </a:ln>
                <a:solidFill>
                  <a:srgbClr val="800000"/>
                </a:solidFill>
                <a:effectLst/>
                <a:uLnTx/>
                <a:uFillTx/>
                <a:latin typeface="隶书" panose="02010509060101010101" pitchFamily="49" charset="-122"/>
                <a:ea typeface="隶书" panose="02010509060101010101" pitchFamily="49" charset="-122"/>
                <a:cs typeface="+mn-cs"/>
              </a:rPr>
              <a:t>指示查找区间的下界</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3600" b="1" i="0" u="none" strike="noStrike" kern="1200" cap="none" spc="0" normalizeH="0" baseline="0" noProof="0">
                <a:ln>
                  <a:noFill/>
                </a:ln>
                <a:solidFill>
                  <a:srgbClr val="FF3300"/>
                </a:solidFill>
                <a:effectLst/>
                <a:uLnTx/>
                <a:uFillTx/>
                <a:latin typeface="Times New Roman" panose="02020603050405020304" pitchFamily="18" charset="0"/>
                <a:ea typeface="隶书" panose="02010509060101010101" pitchFamily="49" charset="-122"/>
                <a:cs typeface="+mn-cs"/>
              </a:rPr>
              <a:t>high</a:t>
            </a:r>
            <a:r>
              <a:rPr kumimoji="1" lang="en-US" altLang="zh-CN" sz="3600" b="0" i="0" u="none" strike="noStrike" kern="1200" cap="none" spc="0" normalizeH="0" baseline="0" noProof="0">
                <a:ln>
                  <a:noFill/>
                </a:ln>
                <a:solidFill>
                  <a:srgbClr val="800000"/>
                </a:solidFill>
                <a:effectLst/>
                <a:uLnTx/>
                <a:uFillTx/>
                <a:latin typeface="隶书" panose="02010509060101010101" pitchFamily="49" charset="-122"/>
                <a:ea typeface="隶书" panose="02010509060101010101" pitchFamily="49" charset="-122"/>
                <a:cs typeface="+mn-cs"/>
              </a:rPr>
              <a:t> </a:t>
            </a:r>
            <a:r>
              <a:rPr kumimoji="1" lang="zh-CN" altLang="en-US" sz="3600" b="0" i="0" u="none" strike="noStrike" kern="1200" cap="none" spc="0" normalizeH="0" baseline="0" noProof="0">
                <a:ln>
                  <a:noFill/>
                </a:ln>
                <a:solidFill>
                  <a:srgbClr val="800000"/>
                </a:solidFill>
                <a:effectLst/>
                <a:uLnTx/>
                <a:uFillTx/>
                <a:latin typeface="隶书" panose="02010509060101010101" pitchFamily="49" charset="-122"/>
                <a:ea typeface="隶书" panose="02010509060101010101" pitchFamily="49" charset="-122"/>
                <a:cs typeface="+mn-cs"/>
              </a:rPr>
              <a:t>指示查找区间的上界</a:t>
            </a:r>
          </a:p>
          <a:p>
            <a:pPr marL="0" marR="0" lvl="0" indent="0" algn="l" defTabSz="914400" rtl="0" eaLnBrk="1" fontAlgn="base" latinLnBrk="0" hangingPunct="1">
              <a:lnSpc>
                <a:spcPct val="120000"/>
              </a:lnSpc>
              <a:spcBef>
                <a:spcPct val="0"/>
              </a:spcBef>
              <a:spcAft>
                <a:spcPct val="0"/>
              </a:spcAft>
              <a:buClrTx/>
              <a:buSzTx/>
              <a:buFontTx/>
              <a:buNone/>
              <a:tabLst/>
              <a:defRPr/>
            </a:pPr>
            <a:r>
              <a:rPr kumimoji="1" lang="en-US" altLang="zh-CN" sz="3600" b="1" i="0" u="none" strike="noStrike" kern="1200" cap="none" spc="0" normalizeH="0" baseline="0" noProof="0">
                <a:ln>
                  <a:noFill/>
                </a:ln>
                <a:solidFill>
                  <a:srgbClr val="CC0000"/>
                </a:solidFill>
                <a:effectLst/>
                <a:uLnTx/>
                <a:uFillTx/>
                <a:latin typeface="Times New Roman" panose="02020603050405020304" pitchFamily="18" charset="0"/>
                <a:ea typeface="隶书" panose="02010509060101010101" pitchFamily="49" charset="-122"/>
                <a:cs typeface="+mn-cs"/>
              </a:rPr>
              <a:t>mid</a:t>
            </a:r>
            <a:r>
              <a:rPr kumimoji="1" lang="en-US" altLang="zh-CN" sz="3600" b="0" i="0" u="none" strike="noStrike" kern="1200" cap="none" spc="0" normalizeH="0" baseline="0" noProof="0">
                <a:ln>
                  <a:noFill/>
                </a:ln>
                <a:solidFill>
                  <a:srgbClr val="800000"/>
                </a:solidFill>
                <a:effectLst/>
                <a:uLnTx/>
                <a:uFillTx/>
                <a:latin typeface="Times New Roman" panose="02020603050405020304" pitchFamily="18" charset="0"/>
                <a:ea typeface="隶书" panose="02010509060101010101" pitchFamily="49" charset="-122"/>
                <a:cs typeface="+mn-cs"/>
              </a:rPr>
              <a:t> = (low+high)/2</a:t>
            </a:r>
            <a:endParaRPr kumimoji="1" lang="en-US" altLang="zh-CN" sz="3600" b="0" i="0" u="none" strike="noStrike" kern="1200" cap="none" spc="0" normalizeH="0" baseline="0" noProof="0">
              <a:ln>
                <a:noFill/>
              </a:ln>
              <a:solidFill>
                <a:srgbClr val="080808"/>
              </a:solidFill>
              <a:effectLst/>
              <a:uLnTx/>
              <a:uFillTx/>
              <a:latin typeface="隶书" panose="02010509060101010101" pitchFamily="49" charset="-122"/>
              <a:ea typeface="隶书" panose="02010509060101010101" pitchFamily="49" charset="-122"/>
              <a:cs typeface="+mn-cs"/>
            </a:endParaRPr>
          </a:p>
        </p:txBody>
      </p:sp>
    </p:spTree>
    <p:extLst>
      <p:ext uri="{BB962C8B-B14F-4D97-AF65-F5344CB8AC3E}">
        <p14:creationId xmlns:p14="http://schemas.microsoft.com/office/powerpoint/2010/main" val="8716641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68614"/>
                                        </p:tgtEl>
                                        <p:attrNameLst>
                                          <p:attrName>style.visibility</p:attrName>
                                        </p:attrNameLst>
                                      </p:cBhvr>
                                      <p:to>
                                        <p:strVal val="visible"/>
                                      </p:to>
                                    </p:set>
                                    <p:anim calcmode="lin" valueType="num">
                                      <p:cBhvr additive="base">
                                        <p:cTn id="7" dur="500" fill="hold"/>
                                        <p:tgtEl>
                                          <p:spTgt spid="68614"/>
                                        </p:tgtEl>
                                        <p:attrNameLst>
                                          <p:attrName>ppt_x</p:attrName>
                                        </p:attrNameLst>
                                      </p:cBhvr>
                                      <p:tavLst>
                                        <p:tav tm="0">
                                          <p:val>
                                            <p:strVal val="#ppt_x"/>
                                          </p:val>
                                        </p:tav>
                                        <p:tav tm="100000">
                                          <p:val>
                                            <p:strVal val="#ppt_x"/>
                                          </p:val>
                                        </p:tav>
                                      </p:tavLst>
                                    </p:anim>
                                    <p:anim calcmode="lin" valueType="num">
                                      <p:cBhvr additive="base">
                                        <p:cTn id="8" dur="500" fill="hold"/>
                                        <p:tgtEl>
                                          <p:spTgt spid="6861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8610"/>
                                        </p:tgtEl>
                                        <p:attrNameLst>
                                          <p:attrName>style.visibility</p:attrName>
                                        </p:attrNameLst>
                                      </p:cBhvr>
                                      <p:to>
                                        <p:strVal val="visible"/>
                                      </p:to>
                                    </p:set>
                                    <p:anim calcmode="lin" valueType="num">
                                      <p:cBhvr additive="base">
                                        <p:cTn id="13" dur="500" fill="hold"/>
                                        <p:tgtEl>
                                          <p:spTgt spid="68610"/>
                                        </p:tgtEl>
                                        <p:attrNameLst>
                                          <p:attrName>ppt_x</p:attrName>
                                        </p:attrNameLst>
                                      </p:cBhvr>
                                      <p:tavLst>
                                        <p:tav tm="0">
                                          <p:val>
                                            <p:strVal val="#ppt_x"/>
                                          </p:val>
                                        </p:tav>
                                        <p:tav tm="100000">
                                          <p:val>
                                            <p:strVal val="#ppt_x"/>
                                          </p:val>
                                        </p:tav>
                                      </p:tavLst>
                                    </p:anim>
                                    <p:anim calcmode="lin" valueType="num">
                                      <p:cBhvr additive="base">
                                        <p:cTn id="14" dur="500" fill="hold"/>
                                        <p:tgtEl>
                                          <p:spTgt spid="68610"/>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2" presetClass="entr" presetSubtype="8" fill="hold" nodeType="afterEffect">
                                  <p:stCondLst>
                                    <p:cond delay="0"/>
                                  </p:stCondLst>
                                  <p:childTnLst>
                                    <p:set>
                                      <p:cBhvr>
                                        <p:cTn id="17" dur="1" fill="hold">
                                          <p:stCondLst>
                                            <p:cond delay="0"/>
                                          </p:stCondLst>
                                        </p:cTn>
                                        <p:tgtEl>
                                          <p:spTgt spid="68611"/>
                                        </p:tgtEl>
                                        <p:attrNameLst>
                                          <p:attrName>style.visibility</p:attrName>
                                        </p:attrNameLst>
                                      </p:cBhvr>
                                      <p:to>
                                        <p:strVal val="visible"/>
                                      </p:to>
                                    </p:set>
                                    <p:anim calcmode="lin" valueType="num">
                                      <p:cBhvr additive="base">
                                        <p:cTn id="18" dur="500" fill="hold"/>
                                        <p:tgtEl>
                                          <p:spTgt spid="68611"/>
                                        </p:tgtEl>
                                        <p:attrNameLst>
                                          <p:attrName>ppt_x</p:attrName>
                                        </p:attrNameLst>
                                      </p:cBhvr>
                                      <p:tavLst>
                                        <p:tav tm="0">
                                          <p:val>
                                            <p:strVal val="0-#ppt_w/2"/>
                                          </p:val>
                                        </p:tav>
                                        <p:tav tm="100000">
                                          <p:val>
                                            <p:strVal val="#ppt_x"/>
                                          </p:val>
                                        </p:tav>
                                      </p:tavLst>
                                    </p:anim>
                                    <p:anim calcmode="lin" valueType="num">
                                      <p:cBhvr additive="base">
                                        <p:cTn id="19" dur="500" fill="hold"/>
                                        <p:tgtEl>
                                          <p:spTgt spid="6861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1" fill="hold" nodeType="afterEffect">
                                  <p:stCondLst>
                                    <p:cond delay="0"/>
                                  </p:stCondLst>
                                  <p:childTnLst>
                                    <p:set>
                                      <p:cBhvr>
                                        <p:cTn id="22" dur="1" fill="hold">
                                          <p:stCondLst>
                                            <p:cond delay="0"/>
                                          </p:stCondLst>
                                        </p:cTn>
                                        <p:tgtEl>
                                          <p:spTgt spid="68612"/>
                                        </p:tgtEl>
                                        <p:attrNameLst>
                                          <p:attrName>style.visibility</p:attrName>
                                        </p:attrNameLst>
                                      </p:cBhvr>
                                      <p:to>
                                        <p:strVal val="visible"/>
                                      </p:to>
                                    </p:set>
                                    <p:anim calcmode="lin" valueType="num">
                                      <p:cBhvr additive="base">
                                        <p:cTn id="23" dur="500" fill="hold"/>
                                        <p:tgtEl>
                                          <p:spTgt spid="68612"/>
                                        </p:tgtEl>
                                        <p:attrNameLst>
                                          <p:attrName>ppt_x</p:attrName>
                                        </p:attrNameLst>
                                      </p:cBhvr>
                                      <p:tavLst>
                                        <p:tav tm="0">
                                          <p:val>
                                            <p:strVal val="#ppt_x"/>
                                          </p:val>
                                        </p:tav>
                                        <p:tav tm="100000">
                                          <p:val>
                                            <p:strVal val="#ppt_x"/>
                                          </p:val>
                                        </p:tav>
                                      </p:tavLst>
                                    </p:anim>
                                    <p:anim calcmode="lin" valueType="num">
                                      <p:cBhvr additive="base">
                                        <p:cTn id="24" dur="500" fill="hold"/>
                                        <p:tgtEl>
                                          <p:spTgt spid="68612"/>
                                        </p:tgtEl>
                                        <p:attrNameLst>
                                          <p:attrName>ppt_y</p:attrName>
                                        </p:attrNameLst>
                                      </p:cBhvr>
                                      <p:tavLst>
                                        <p:tav tm="0">
                                          <p:val>
                                            <p:strVal val="0-#ppt_h/2"/>
                                          </p:val>
                                        </p:tav>
                                        <p:tav tm="100000">
                                          <p:val>
                                            <p:strVal val="#ppt_y"/>
                                          </p:val>
                                        </p:tav>
                                      </p:tavLst>
                                    </p:anim>
                                  </p:childTnLst>
                                </p:cTn>
                              </p:par>
                            </p:childTnLst>
                          </p:cTn>
                        </p:par>
                        <p:par>
                          <p:cTn id="25" fill="hold" nodeType="afterGroup">
                            <p:stCondLst>
                              <p:cond delay="1500"/>
                            </p:stCondLst>
                            <p:childTnLst>
                              <p:par>
                                <p:cTn id="26" presetID="2" presetClass="entr" presetSubtype="1" fill="hold" nodeType="afterEffect">
                                  <p:stCondLst>
                                    <p:cond delay="0"/>
                                  </p:stCondLst>
                                  <p:childTnLst>
                                    <p:set>
                                      <p:cBhvr>
                                        <p:cTn id="27" dur="1" fill="hold">
                                          <p:stCondLst>
                                            <p:cond delay="0"/>
                                          </p:stCondLst>
                                        </p:cTn>
                                        <p:tgtEl>
                                          <p:spTgt spid="68613"/>
                                        </p:tgtEl>
                                        <p:attrNameLst>
                                          <p:attrName>style.visibility</p:attrName>
                                        </p:attrNameLst>
                                      </p:cBhvr>
                                      <p:to>
                                        <p:strVal val="visible"/>
                                      </p:to>
                                    </p:set>
                                    <p:anim calcmode="lin" valueType="num">
                                      <p:cBhvr additive="base">
                                        <p:cTn id="28" dur="500" fill="hold"/>
                                        <p:tgtEl>
                                          <p:spTgt spid="68613"/>
                                        </p:tgtEl>
                                        <p:attrNameLst>
                                          <p:attrName>ppt_x</p:attrName>
                                        </p:attrNameLst>
                                      </p:cBhvr>
                                      <p:tavLst>
                                        <p:tav tm="0">
                                          <p:val>
                                            <p:strVal val="#ppt_x"/>
                                          </p:val>
                                        </p:tav>
                                        <p:tav tm="100000">
                                          <p:val>
                                            <p:strVal val="#ppt_x"/>
                                          </p:val>
                                        </p:tav>
                                      </p:tavLst>
                                    </p:anim>
                                    <p:anim calcmode="lin" valueType="num">
                                      <p:cBhvr additive="base">
                                        <p:cTn id="29" dur="500" fill="hold"/>
                                        <p:tgtEl>
                                          <p:spTgt spid="68613"/>
                                        </p:tgtEl>
                                        <p:attrNameLst>
                                          <p:attrName>ppt_y</p:attrName>
                                        </p:attrNameLst>
                                      </p:cBhvr>
                                      <p:tavLst>
                                        <p:tav tm="0">
                                          <p:val>
                                            <p:strVal val="0-#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6" fill="hold" nodeType="clickEffect">
                                  <p:stCondLst>
                                    <p:cond delay="0"/>
                                  </p:stCondLst>
                                  <p:childTnLst>
                                    <p:set>
                                      <p:cBhvr>
                                        <p:cTn id="33" dur="1" fill="hold">
                                          <p:stCondLst>
                                            <p:cond delay="0"/>
                                          </p:stCondLst>
                                        </p:cTn>
                                        <p:tgtEl>
                                          <p:spTgt spid="68637"/>
                                        </p:tgtEl>
                                        <p:attrNameLst>
                                          <p:attrName>style.visibility</p:attrName>
                                        </p:attrNameLst>
                                      </p:cBhvr>
                                      <p:to>
                                        <p:strVal val="visible"/>
                                      </p:to>
                                    </p:set>
                                    <p:animEffect transition="in" filter="strips(downRight)">
                                      <p:cBhvr>
                                        <p:cTn id="34" dur="500"/>
                                        <p:tgtEl>
                                          <p:spTgt spid="6863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8615"/>
                                        </p:tgtEl>
                                        <p:attrNameLst>
                                          <p:attrName>style.visibility</p:attrName>
                                        </p:attrNameLst>
                                      </p:cBhvr>
                                      <p:to>
                                        <p:strVal val="visible"/>
                                      </p:to>
                                    </p:set>
                                    <p:animEffect transition="in" filter="wipe(left)">
                                      <p:cBhvr>
                                        <p:cTn id="39" dur="500"/>
                                        <p:tgtEl>
                                          <p:spTgt spid="6861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68618"/>
                                        </p:tgtEl>
                                        <p:attrNameLst>
                                          <p:attrName>style.visibility</p:attrName>
                                        </p:attrNameLst>
                                      </p:cBhvr>
                                      <p:to>
                                        <p:strVal val="visible"/>
                                      </p:to>
                                    </p:set>
                                    <p:animEffect transition="in" filter="wipe(left)">
                                      <p:cBhvr>
                                        <p:cTn id="43" dur="500"/>
                                        <p:tgtEl>
                                          <p:spTgt spid="686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68617"/>
                                        </p:tgtEl>
                                        <p:attrNameLst>
                                          <p:attrName>style.visibility</p:attrName>
                                        </p:attrNameLst>
                                      </p:cBhvr>
                                      <p:to>
                                        <p:strVal val="visible"/>
                                      </p:to>
                                    </p:set>
                                    <p:animEffect transition="in" filter="wipe(left)">
                                      <p:cBhvr>
                                        <p:cTn id="48" dur="500"/>
                                        <p:tgtEl>
                                          <p:spTgt spid="68617"/>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68619"/>
                                        </p:tgtEl>
                                        <p:attrNameLst>
                                          <p:attrName>style.visibility</p:attrName>
                                        </p:attrNameLst>
                                      </p:cBhvr>
                                      <p:to>
                                        <p:strVal val="visible"/>
                                      </p:to>
                                    </p:set>
                                    <p:animEffect transition="in" filter="wipe(left)">
                                      <p:cBhvr>
                                        <p:cTn id="52" dur="500"/>
                                        <p:tgtEl>
                                          <p:spTgt spid="686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8616"/>
                                        </p:tgtEl>
                                        <p:attrNameLst>
                                          <p:attrName>style.visibility</p:attrName>
                                        </p:attrNameLst>
                                      </p:cBhvr>
                                      <p:to>
                                        <p:strVal val="visible"/>
                                      </p:to>
                                    </p:set>
                                    <p:animEffect transition="in" filter="wipe(left)">
                                      <p:cBhvr>
                                        <p:cTn id="57" dur="500"/>
                                        <p:tgtEl>
                                          <p:spTgt spid="68616"/>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68620"/>
                                        </p:tgtEl>
                                        <p:attrNameLst>
                                          <p:attrName>style.visibility</p:attrName>
                                        </p:attrNameLst>
                                      </p:cBhvr>
                                      <p:to>
                                        <p:strVal val="visible"/>
                                      </p:to>
                                    </p:set>
                                    <p:animEffect transition="in" filter="wipe(left)">
                                      <p:cBhvr>
                                        <p:cTn id="61" dur="500"/>
                                        <p:tgtEl>
                                          <p:spTgt spid="6862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68623"/>
                                        </p:tgtEl>
                                        <p:attrNameLst>
                                          <p:attrName>style.visibility</p:attrName>
                                        </p:attrNameLst>
                                      </p:cBhvr>
                                      <p:to>
                                        <p:strVal val="visible"/>
                                      </p:to>
                                    </p:set>
                                    <p:animEffect transition="in" filter="wipe(left)">
                                      <p:cBhvr>
                                        <p:cTn id="66" dur="500"/>
                                        <p:tgtEl>
                                          <p:spTgt spid="68623"/>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68624"/>
                                        </p:tgtEl>
                                        <p:attrNameLst>
                                          <p:attrName>style.visibility</p:attrName>
                                        </p:attrNameLst>
                                      </p:cBhvr>
                                      <p:to>
                                        <p:strVal val="visible"/>
                                      </p:to>
                                    </p:set>
                                    <p:animEffect transition="in" filter="wipe(left)">
                                      <p:cBhvr>
                                        <p:cTn id="70" dur="500"/>
                                        <p:tgtEl>
                                          <p:spTgt spid="68624"/>
                                        </p:tgtEl>
                                      </p:cBhvr>
                                    </p:animEffect>
                                  </p:childTnLst>
                                </p:cTn>
                              </p:par>
                            </p:childTnLst>
                          </p:cTn>
                        </p:par>
                        <p:par>
                          <p:cTn id="71" fill="hold" nodeType="afterGroup">
                            <p:stCondLst>
                              <p:cond delay="1000"/>
                            </p:stCondLst>
                            <p:childTnLst>
                              <p:par>
                                <p:cTn id="72" presetID="22" presetClass="entr" presetSubtype="8" fill="hold" nodeType="afterEffect">
                                  <p:stCondLst>
                                    <p:cond delay="0"/>
                                  </p:stCondLst>
                                  <p:childTnLst>
                                    <p:set>
                                      <p:cBhvr>
                                        <p:cTn id="73" dur="1" fill="hold">
                                          <p:stCondLst>
                                            <p:cond delay="0"/>
                                          </p:stCondLst>
                                        </p:cTn>
                                        <p:tgtEl>
                                          <p:spTgt spid="68621"/>
                                        </p:tgtEl>
                                        <p:attrNameLst>
                                          <p:attrName>style.visibility</p:attrName>
                                        </p:attrNameLst>
                                      </p:cBhvr>
                                      <p:to>
                                        <p:strVal val="visible"/>
                                      </p:to>
                                    </p:set>
                                    <p:animEffect transition="in" filter="wipe(left)">
                                      <p:cBhvr>
                                        <p:cTn id="74" dur="500"/>
                                        <p:tgtEl>
                                          <p:spTgt spid="68621"/>
                                        </p:tgtEl>
                                      </p:cBhvr>
                                    </p:animEffect>
                                  </p:childTnLst>
                                </p:cTn>
                              </p:par>
                            </p:childTnLst>
                          </p:cTn>
                        </p:par>
                        <p:par>
                          <p:cTn id="75" fill="hold" nodeType="afterGroup">
                            <p:stCondLst>
                              <p:cond delay="1500"/>
                            </p:stCondLst>
                            <p:childTnLst>
                              <p:par>
                                <p:cTn id="76" presetID="22" presetClass="entr" presetSubtype="8" fill="hold" nodeType="afterEffect">
                                  <p:stCondLst>
                                    <p:cond delay="0"/>
                                  </p:stCondLst>
                                  <p:childTnLst>
                                    <p:set>
                                      <p:cBhvr>
                                        <p:cTn id="77" dur="1" fill="hold">
                                          <p:stCondLst>
                                            <p:cond delay="0"/>
                                          </p:stCondLst>
                                        </p:cTn>
                                        <p:tgtEl>
                                          <p:spTgt spid="68622"/>
                                        </p:tgtEl>
                                        <p:attrNameLst>
                                          <p:attrName>style.visibility</p:attrName>
                                        </p:attrNameLst>
                                      </p:cBhvr>
                                      <p:to>
                                        <p:strVal val="visible"/>
                                      </p:to>
                                    </p:set>
                                    <p:animEffect transition="in" filter="wipe(left)">
                                      <p:cBhvr>
                                        <p:cTn id="78" dur="500"/>
                                        <p:tgtEl>
                                          <p:spTgt spid="6862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68627"/>
                                        </p:tgtEl>
                                        <p:attrNameLst>
                                          <p:attrName>style.visibility</p:attrName>
                                        </p:attrNameLst>
                                      </p:cBhvr>
                                      <p:to>
                                        <p:strVal val="visible"/>
                                      </p:to>
                                    </p:set>
                                    <p:animEffect transition="in" filter="wipe(left)">
                                      <p:cBhvr>
                                        <p:cTn id="83" dur="500"/>
                                        <p:tgtEl>
                                          <p:spTgt spid="68627"/>
                                        </p:tgtEl>
                                      </p:cBhvr>
                                    </p:animEffect>
                                  </p:childTnLst>
                                </p:cTn>
                              </p:par>
                            </p:childTnLst>
                          </p:cTn>
                        </p:par>
                        <p:par>
                          <p:cTn id="84" fill="hold" nodeType="afterGroup">
                            <p:stCondLst>
                              <p:cond delay="500"/>
                            </p:stCondLst>
                            <p:childTnLst>
                              <p:par>
                                <p:cTn id="85" presetID="22" presetClass="entr" presetSubtype="8" fill="hold" nodeType="afterEffect">
                                  <p:stCondLst>
                                    <p:cond delay="0"/>
                                  </p:stCondLst>
                                  <p:childTnLst>
                                    <p:set>
                                      <p:cBhvr>
                                        <p:cTn id="86" dur="1" fill="hold">
                                          <p:stCondLst>
                                            <p:cond delay="0"/>
                                          </p:stCondLst>
                                        </p:cTn>
                                        <p:tgtEl>
                                          <p:spTgt spid="68628"/>
                                        </p:tgtEl>
                                        <p:attrNameLst>
                                          <p:attrName>style.visibility</p:attrName>
                                        </p:attrNameLst>
                                      </p:cBhvr>
                                      <p:to>
                                        <p:strVal val="visible"/>
                                      </p:to>
                                    </p:set>
                                    <p:animEffect transition="in" filter="wipe(left)">
                                      <p:cBhvr>
                                        <p:cTn id="87" dur="500"/>
                                        <p:tgtEl>
                                          <p:spTgt spid="68628"/>
                                        </p:tgtEl>
                                      </p:cBhvr>
                                    </p:animEffect>
                                  </p:childTnLst>
                                </p:cTn>
                              </p:par>
                            </p:childTnLst>
                          </p:cTn>
                        </p:par>
                        <p:par>
                          <p:cTn id="88" fill="hold" nodeType="afterGroup">
                            <p:stCondLst>
                              <p:cond delay="1000"/>
                            </p:stCondLst>
                            <p:childTnLst>
                              <p:par>
                                <p:cTn id="89" presetID="22" presetClass="entr" presetSubtype="8" fill="hold" nodeType="afterEffect">
                                  <p:stCondLst>
                                    <p:cond delay="0"/>
                                  </p:stCondLst>
                                  <p:childTnLst>
                                    <p:set>
                                      <p:cBhvr>
                                        <p:cTn id="90" dur="1" fill="hold">
                                          <p:stCondLst>
                                            <p:cond delay="0"/>
                                          </p:stCondLst>
                                        </p:cTn>
                                        <p:tgtEl>
                                          <p:spTgt spid="68625"/>
                                        </p:tgtEl>
                                        <p:attrNameLst>
                                          <p:attrName>style.visibility</p:attrName>
                                        </p:attrNameLst>
                                      </p:cBhvr>
                                      <p:to>
                                        <p:strVal val="visible"/>
                                      </p:to>
                                    </p:set>
                                    <p:animEffect transition="in" filter="wipe(left)">
                                      <p:cBhvr>
                                        <p:cTn id="91" dur="500"/>
                                        <p:tgtEl>
                                          <p:spTgt spid="68625"/>
                                        </p:tgtEl>
                                      </p:cBhvr>
                                    </p:animEffect>
                                  </p:childTnLst>
                                </p:cTn>
                              </p:par>
                            </p:childTnLst>
                          </p:cTn>
                        </p:par>
                        <p:par>
                          <p:cTn id="92" fill="hold" nodeType="afterGroup">
                            <p:stCondLst>
                              <p:cond delay="1500"/>
                            </p:stCondLst>
                            <p:childTnLst>
                              <p:par>
                                <p:cTn id="93" presetID="22" presetClass="entr" presetSubtype="8" fill="hold" nodeType="afterEffect">
                                  <p:stCondLst>
                                    <p:cond delay="0"/>
                                  </p:stCondLst>
                                  <p:childTnLst>
                                    <p:set>
                                      <p:cBhvr>
                                        <p:cTn id="94" dur="1" fill="hold">
                                          <p:stCondLst>
                                            <p:cond delay="0"/>
                                          </p:stCondLst>
                                        </p:cTn>
                                        <p:tgtEl>
                                          <p:spTgt spid="68626"/>
                                        </p:tgtEl>
                                        <p:attrNameLst>
                                          <p:attrName>style.visibility</p:attrName>
                                        </p:attrNameLst>
                                      </p:cBhvr>
                                      <p:to>
                                        <p:strVal val="visible"/>
                                      </p:to>
                                    </p:set>
                                    <p:animEffect transition="in" filter="wipe(left)">
                                      <p:cBhvr>
                                        <p:cTn id="95" dur="500"/>
                                        <p:tgtEl>
                                          <p:spTgt spid="68626"/>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68629"/>
                                        </p:tgtEl>
                                        <p:attrNameLst>
                                          <p:attrName>style.visibility</p:attrName>
                                        </p:attrNameLst>
                                      </p:cBhvr>
                                      <p:to>
                                        <p:strVal val="visible"/>
                                      </p:to>
                                    </p:set>
                                    <p:animEffect transition="in" filter="wipe(left)">
                                      <p:cBhvr>
                                        <p:cTn id="100" dur="500"/>
                                        <p:tgtEl>
                                          <p:spTgt spid="68629"/>
                                        </p:tgtEl>
                                      </p:cBhvr>
                                    </p:animEffect>
                                  </p:childTnLst>
                                </p:cTn>
                              </p:par>
                            </p:childTnLst>
                          </p:cTn>
                        </p:par>
                        <p:par>
                          <p:cTn id="101" fill="hold" nodeType="afterGroup">
                            <p:stCondLst>
                              <p:cond delay="500"/>
                            </p:stCondLst>
                            <p:childTnLst>
                              <p:par>
                                <p:cTn id="102" presetID="22" presetClass="entr" presetSubtype="8" fill="hold" nodeType="afterEffect">
                                  <p:stCondLst>
                                    <p:cond delay="0"/>
                                  </p:stCondLst>
                                  <p:childTnLst>
                                    <p:set>
                                      <p:cBhvr>
                                        <p:cTn id="103" dur="1" fill="hold">
                                          <p:stCondLst>
                                            <p:cond delay="0"/>
                                          </p:stCondLst>
                                        </p:cTn>
                                        <p:tgtEl>
                                          <p:spTgt spid="68630"/>
                                        </p:tgtEl>
                                        <p:attrNameLst>
                                          <p:attrName>style.visibility</p:attrName>
                                        </p:attrNameLst>
                                      </p:cBhvr>
                                      <p:to>
                                        <p:strVal val="visible"/>
                                      </p:to>
                                    </p:set>
                                    <p:animEffect transition="in" filter="wipe(left)">
                                      <p:cBhvr>
                                        <p:cTn id="104" dur="500"/>
                                        <p:tgtEl>
                                          <p:spTgt spid="68630"/>
                                        </p:tgtEl>
                                      </p:cBhvr>
                                    </p:animEffect>
                                  </p:childTnLst>
                                </p:cTn>
                              </p:par>
                            </p:childTnLst>
                          </p:cTn>
                        </p:par>
                        <p:par>
                          <p:cTn id="105" fill="hold" nodeType="afterGroup">
                            <p:stCondLst>
                              <p:cond delay="1000"/>
                            </p:stCondLst>
                            <p:childTnLst>
                              <p:par>
                                <p:cTn id="106" presetID="22" presetClass="entr" presetSubtype="8" fill="hold" nodeType="afterEffect">
                                  <p:stCondLst>
                                    <p:cond delay="0"/>
                                  </p:stCondLst>
                                  <p:childTnLst>
                                    <p:set>
                                      <p:cBhvr>
                                        <p:cTn id="107" dur="1" fill="hold">
                                          <p:stCondLst>
                                            <p:cond delay="0"/>
                                          </p:stCondLst>
                                        </p:cTn>
                                        <p:tgtEl>
                                          <p:spTgt spid="68631"/>
                                        </p:tgtEl>
                                        <p:attrNameLst>
                                          <p:attrName>style.visibility</p:attrName>
                                        </p:attrNameLst>
                                      </p:cBhvr>
                                      <p:to>
                                        <p:strVal val="visible"/>
                                      </p:to>
                                    </p:set>
                                    <p:animEffect transition="in" filter="wipe(left)">
                                      <p:cBhvr>
                                        <p:cTn id="108" dur="500"/>
                                        <p:tgtEl>
                                          <p:spTgt spid="68631"/>
                                        </p:tgtEl>
                                      </p:cBhvr>
                                    </p:animEffect>
                                  </p:childTnLst>
                                </p:cTn>
                              </p:par>
                            </p:childTnLst>
                          </p:cTn>
                        </p:par>
                        <p:par>
                          <p:cTn id="109" fill="hold" nodeType="afterGroup">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68632"/>
                                        </p:tgtEl>
                                        <p:attrNameLst>
                                          <p:attrName>style.visibility</p:attrName>
                                        </p:attrNameLst>
                                      </p:cBhvr>
                                      <p:to>
                                        <p:strVal val="visible"/>
                                      </p:to>
                                    </p:set>
                                    <p:animEffect transition="in" filter="wipe(left)">
                                      <p:cBhvr>
                                        <p:cTn id="112" dur="500"/>
                                        <p:tgtEl>
                                          <p:spTgt spid="6863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68633"/>
                                        </p:tgtEl>
                                        <p:attrNameLst>
                                          <p:attrName>style.visibility</p:attrName>
                                        </p:attrNameLst>
                                      </p:cBhvr>
                                      <p:to>
                                        <p:strVal val="visible"/>
                                      </p:to>
                                    </p:set>
                                    <p:animEffect transition="in" filter="wipe(left)">
                                      <p:cBhvr>
                                        <p:cTn id="117" dur="500"/>
                                        <p:tgtEl>
                                          <p:spTgt spid="68633"/>
                                        </p:tgtEl>
                                      </p:cBhvr>
                                    </p:animEffect>
                                  </p:childTnLst>
                                </p:cTn>
                              </p:par>
                            </p:childTnLst>
                          </p:cTn>
                        </p:par>
                        <p:par>
                          <p:cTn id="118" fill="hold" nodeType="afterGroup">
                            <p:stCondLst>
                              <p:cond delay="500"/>
                            </p:stCondLst>
                            <p:childTnLst>
                              <p:par>
                                <p:cTn id="119" presetID="22" presetClass="entr" presetSubtype="8" fill="hold" nodeType="afterEffect">
                                  <p:stCondLst>
                                    <p:cond delay="0"/>
                                  </p:stCondLst>
                                  <p:childTnLst>
                                    <p:set>
                                      <p:cBhvr>
                                        <p:cTn id="120" dur="1" fill="hold">
                                          <p:stCondLst>
                                            <p:cond delay="0"/>
                                          </p:stCondLst>
                                        </p:cTn>
                                        <p:tgtEl>
                                          <p:spTgt spid="68634"/>
                                        </p:tgtEl>
                                        <p:attrNameLst>
                                          <p:attrName>style.visibility</p:attrName>
                                        </p:attrNameLst>
                                      </p:cBhvr>
                                      <p:to>
                                        <p:strVal val="visible"/>
                                      </p:to>
                                    </p:set>
                                    <p:animEffect transition="in" filter="wipe(left)">
                                      <p:cBhvr>
                                        <p:cTn id="121" dur="500"/>
                                        <p:tgtEl>
                                          <p:spTgt spid="68634"/>
                                        </p:tgtEl>
                                      </p:cBhvr>
                                    </p:animEffect>
                                  </p:childTnLst>
                                </p:cTn>
                              </p:par>
                            </p:childTnLst>
                          </p:cTn>
                        </p:par>
                        <p:par>
                          <p:cTn id="122" fill="hold" nodeType="afterGroup">
                            <p:stCondLst>
                              <p:cond delay="1000"/>
                            </p:stCondLst>
                            <p:childTnLst>
                              <p:par>
                                <p:cTn id="123" presetID="22" presetClass="entr" presetSubtype="8" fill="hold" nodeType="afterEffect">
                                  <p:stCondLst>
                                    <p:cond delay="0"/>
                                  </p:stCondLst>
                                  <p:childTnLst>
                                    <p:set>
                                      <p:cBhvr>
                                        <p:cTn id="124" dur="1" fill="hold">
                                          <p:stCondLst>
                                            <p:cond delay="0"/>
                                          </p:stCondLst>
                                        </p:cTn>
                                        <p:tgtEl>
                                          <p:spTgt spid="68635"/>
                                        </p:tgtEl>
                                        <p:attrNameLst>
                                          <p:attrName>style.visibility</p:attrName>
                                        </p:attrNameLst>
                                      </p:cBhvr>
                                      <p:to>
                                        <p:strVal val="visible"/>
                                      </p:to>
                                    </p:set>
                                    <p:animEffect transition="in" filter="wipe(left)">
                                      <p:cBhvr>
                                        <p:cTn id="125" dur="500"/>
                                        <p:tgtEl>
                                          <p:spTgt spid="68635"/>
                                        </p:tgtEl>
                                      </p:cBhvr>
                                    </p:animEffect>
                                  </p:childTnLst>
                                </p:cTn>
                              </p:par>
                            </p:childTnLst>
                          </p:cTn>
                        </p:par>
                        <p:par>
                          <p:cTn id="126" fill="hold" nodeType="afterGroup">
                            <p:stCondLst>
                              <p:cond delay="1500"/>
                            </p:stCondLst>
                            <p:childTnLst>
                              <p:par>
                                <p:cTn id="127" presetID="22" presetClass="entr" presetSubtype="8" fill="hold" nodeType="afterEffect">
                                  <p:stCondLst>
                                    <p:cond delay="0"/>
                                  </p:stCondLst>
                                  <p:childTnLst>
                                    <p:set>
                                      <p:cBhvr>
                                        <p:cTn id="128" dur="1" fill="hold">
                                          <p:stCondLst>
                                            <p:cond delay="0"/>
                                          </p:stCondLst>
                                        </p:cTn>
                                        <p:tgtEl>
                                          <p:spTgt spid="68636"/>
                                        </p:tgtEl>
                                        <p:attrNameLst>
                                          <p:attrName>style.visibility</p:attrName>
                                        </p:attrNameLst>
                                      </p:cBhvr>
                                      <p:to>
                                        <p:strVal val="visible"/>
                                      </p:to>
                                    </p:set>
                                    <p:animEffect transition="in" filter="wipe(left)">
                                      <p:cBhvr>
                                        <p:cTn id="129" dur="500"/>
                                        <p:tgtEl>
                                          <p:spTgt spid="68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utoUpdateAnimBg="0"/>
      <p:bldP spid="68613" grpId="0" autoUpdateAnimBg="0"/>
      <p:bldP spid="68614" grpId="0" autoUpdateAnimBg="0"/>
      <p:bldP spid="68618" grpId="0" autoUpdateAnimBg="0"/>
      <p:bldP spid="68619" grpId="0" autoUpdateAnimBg="0"/>
      <p:bldP spid="68620" grpId="0" autoUpdateAnimBg="0"/>
      <p:bldP spid="68622" grpId="0" autoUpdateAnimBg="0"/>
      <p:bldP spid="68624" grpId="0" animBg="1" autoUpdateAnimBg="0"/>
      <p:bldP spid="68626" grpId="0" autoUpdateAnimBg="0"/>
      <p:bldP spid="68628" grpId="0" animBg="1" autoUpdateAnimBg="0"/>
      <p:bldP spid="68630" grpId="0" animBg="1" autoUpdateAnimBg="0"/>
      <p:bldP spid="68632" grpId="0" autoUpdateAnimBg="0"/>
      <p:bldP spid="68634" grpId="0" animBg="1" autoUpdateAnimBg="0"/>
      <p:bldP spid="68636" grpId="0" autoUpdateAnimBg="0"/>
      <p:bldP spid="68637"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descr="btree_insert11"/>
          <p:cNvPicPr>
            <a:picLocks noChangeAspect="1" noChangeArrowheads="1"/>
          </p:cNvPicPr>
          <p:nvPr/>
        </p:nvPicPr>
        <p:blipFill>
          <a:blip r:embed="rId2">
            <a:extLst>
              <a:ext uri="{28A0092B-C50C-407E-A947-70E740481C1C}">
                <a14:useLocalDpi xmlns:a14="http://schemas.microsoft.com/office/drawing/2010/main" val="0"/>
              </a:ext>
            </a:extLst>
          </a:blip>
          <a:srcRect r="8153" b="63988"/>
          <a:stretch>
            <a:fillRect/>
          </a:stretch>
        </p:blipFill>
        <p:spPr bwMode="auto">
          <a:xfrm>
            <a:off x="369888" y="1555750"/>
            <a:ext cx="8405812" cy="3529013"/>
          </a:xfrm>
          <a:prstGeom prst="rect">
            <a:avLst/>
          </a:prstGeom>
          <a:solidFill>
            <a:schemeClr val="tx1"/>
          </a:solidFill>
          <a:effectLst>
            <a:outerShdw dist="107763" dir="2700000" algn="ctr" rotWithShape="0">
              <a:srgbClr val="808080">
                <a:alpha val="50000"/>
              </a:srgbClr>
            </a:outerShdw>
          </a:effectLst>
        </p:spPr>
      </p:pic>
      <p:sp>
        <p:nvSpPr>
          <p:cNvPr id="189444" name="Text Box 4"/>
          <p:cNvSpPr txBox="1">
            <a:spLocks noChangeArrowheads="1"/>
          </p:cNvSpPr>
          <p:nvPr/>
        </p:nvSpPr>
        <p:spPr bwMode="auto">
          <a:xfrm>
            <a:off x="187960" y="822325"/>
            <a:ext cx="764349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a:solidFill>
                  <a:srgbClr val="FFFF00"/>
                </a:solidFill>
                <a:ea typeface="幼圆" panose="02010509060101010101" pitchFamily="49" charset="-122"/>
              </a:rPr>
              <a:t>插入</a:t>
            </a:r>
            <a:r>
              <a:rPr lang="en-US" altLang="zh-CN" sz="2800" b="1">
                <a:solidFill>
                  <a:srgbClr val="FFFF00"/>
                </a:solidFill>
                <a:ea typeface="幼圆" panose="02010509060101010101" pitchFamily="49" charset="-122"/>
              </a:rPr>
              <a:t>30</a:t>
            </a:r>
            <a:r>
              <a:rPr lang="zh-CN" altLang="en-US" sz="2800" b="1">
                <a:solidFill>
                  <a:srgbClr val="FFFF00"/>
                </a:solidFill>
                <a:ea typeface="幼圆" panose="02010509060101010101" pitchFamily="49" charset="-122"/>
              </a:rPr>
              <a:t>，</a:t>
            </a:r>
            <a:r>
              <a:rPr lang="en-US" altLang="zh-CN" sz="2800" b="1">
                <a:solidFill>
                  <a:srgbClr val="FFFF00"/>
                </a:solidFill>
                <a:ea typeface="幼圆" panose="02010509060101010101" pitchFamily="49" charset="-122"/>
              </a:rPr>
              <a:t>26</a:t>
            </a:r>
            <a:r>
              <a:rPr lang="zh-CN" altLang="en-US" sz="2800" b="1">
                <a:solidFill>
                  <a:srgbClr val="FFFF00"/>
                </a:solidFill>
                <a:ea typeface="幼圆" panose="02010509060101010101" pitchFamily="49" charset="-122"/>
              </a:rPr>
              <a:t>，</a:t>
            </a:r>
            <a:r>
              <a:rPr lang="en-US" altLang="zh-CN" sz="2800" b="1">
                <a:solidFill>
                  <a:srgbClr val="FFFF00"/>
                </a:solidFill>
                <a:ea typeface="幼圆" panose="02010509060101010101" pitchFamily="49" charset="-122"/>
              </a:rPr>
              <a:t>85</a:t>
            </a:r>
            <a:r>
              <a:rPr lang="zh-CN" altLang="en-US" sz="2800" b="1">
                <a:solidFill>
                  <a:srgbClr val="FFFF00"/>
                </a:solidFill>
                <a:ea typeface="幼圆" panose="02010509060101010101" pitchFamily="49" charset="-122"/>
              </a:rPr>
              <a:t>，</a:t>
            </a:r>
            <a:r>
              <a:rPr lang="en-US" altLang="zh-CN" sz="2800" b="1">
                <a:solidFill>
                  <a:srgbClr val="FFFF00"/>
                </a:solidFill>
                <a:ea typeface="幼圆" panose="02010509060101010101" pitchFamily="49" charset="-122"/>
              </a:rPr>
              <a:t>7</a:t>
            </a:r>
          </a:p>
        </p:txBody>
      </p:sp>
      <p:sp>
        <p:nvSpPr>
          <p:cNvPr id="208912" name="Rectangle 16"/>
          <p:cNvSpPr>
            <a:spLocks noChangeArrowheads="1"/>
          </p:cNvSpPr>
          <p:nvPr/>
        </p:nvSpPr>
        <p:spPr bwMode="auto">
          <a:xfrm>
            <a:off x="152400" y="152400"/>
            <a:ext cx="8643938"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srgbClr val="FFFF00"/>
                </a:solidFill>
                <a:ea typeface="仿宋_GB2312" pitchFamily="49" charset="-122"/>
              </a:rPr>
              <a:t>Example 3: Insertion of a B-Tree (m=3)</a:t>
            </a:r>
            <a:endParaRPr kumimoji="1" lang="en-US" altLang="zh-CN" sz="3200">
              <a:solidFill>
                <a:srgbClr val="FFFF00"/>
              </a:solidFill>
              <a:ea typeface="楷体_GB2312"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362" name="Picture 2" descr="btree_insert11"/>
          <p:cNvPicPr>
            <a:picLocks noChangeAspect="1" noChangeArrowheads="1"/>
          </p:cNvPicPr>
          <p:nvPr/>
        </p:nvPicPr>
        <p:blipFill>
          <a:blip r:embed="rId2">
            <a:extLst>
              <a:ext uri="{28A0092B-C50C-407E-A947-70E740481C1C}">
                <a14:useLocalDpi xmlns:a14="http://schemas.microsoft.com/office/drawing/2010/main" val="0"/>
              </a:ext>
            </a:extLst>
          </a:blip>
          <a:srcRect t="2203" r="8153" b="31718"/>
          <a:stretch>
            <a:fillRect/>
          </a:stretch>
        </p:blipFill>
        <p:spPr bwMode="auto">
          <a:xfrm>
            <a:off x="369888" y="115888"/>
            <a:ext cx="8405812" cy="6475412"/>
          </a:xfrm>
          <a:prstGeom prst="rect">
            <a:avLst/>
          </a:prstGeom>
          <a:solidFill>
            <a:schemeClr val="tx1"/>
          </a:solidFill>
          <a:effectLst>
            <a:outerShdw dist="107763" dir="2700000" algn="ctr" rotWithShape="0">
              <a:srgbClr val="808080">
                <a:alpha val="50000"/>
              </a:srgbClr>
            </a:outerShdw>
          </a:effectLst>
        </p:spPr>
      </p:pic>
      <p:sp>
        <p:nvSpPr>
          <p:cNvPr id="271363" name="Text Box 3"/>
          <p:cNvSpPr txBox="1">
            <a:spLocks noChangeArrowheads="1"/>
          </p:cNvSpPr>
          <p:nvPr/>
        </p:nvSpPr>
        <p:spPr bwMode="auto">
          <a:xfrm>
            <a:off x="1331913" y="3933825"/>
            <a:ext cx="1944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插入</a:t>
            </a:r>
            <a:r>
              <a:rPr lang="en-US" altLang="zh-CN" sz="2800" b="1">
                <a:solidFill>
                  <a:srgbClr val="CC0000"/>
                </a:solidFill>
                <a:ea typeface="幼圆" panose="02010509060101010101" pitchFamily="49" charset="-122"/>
                <a:cs typeface="Arial" panose="020B0604020202020204" pitchFamily="34" charset="0"/>
              </a:rPr>
              <a:t>30</a:t>
            </a:r>
          </a:p>
        </p:txBody>
      </p:sp>
      <p:sp>
        <p:nvSpPr>
          <p:cNvPr id="271364" name="Text Box 4"/>
          <p:cNvSpPr txBox="1">
            <a:spLocks noChangeArrowheads="1"/>
          </p:cNvSpPr>
          <p:nvPr/>
        </p:nvSpPr>
        <p:spPr bwMode="auto">
          <a:xfrm>
            <a:off x="663575" y="279400"/>
            <a:ext cx="16049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rPr>
              <a:t>例子：</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469" name="Group 5"/>
          <p:cNvGrpSpPr/>
          <p:nvPr/>
        </p:nvGrpSpPr>
        <p:grpSpPr bwMode="auto">
          <a:xfrm>
            <a:off x="323850" y="188913"/>
            <a:ext cx="8569325" cy="6424612"/>
            <a:chOff x="204" y="119"/>
            <a:chExt cx="5398" cy="4047"/>
          </a:xfrm>
        </p:grpSpPr>
        <p:pic>
          <p:nvPicPr>
            <p:cNvPr id="190466" name="Picture 2" descr="btree_insert11"/>
            <p:cNvPicPr>
              <a:picLocks noChangeAspect="1" noChangeArrowheads="1"/>
            </p:cNvPicPr>
            <p:nvPr/>
          </p:nvPicPr>
          <p:blipFill>
            <a:blip r:embed="rId2">
              <a:extLst>
                <a:ext uri="{28A0092B-C50C-407E-A947-70E740481C1C}">
                  <a14:useLocalDpi xmlns:a14="http://schemas.microsoft.com/office/drawing/2010/main" val="0"/>
                </a:ext>
              </a:extLst>
            </a:blip>
            <a:srcRect t="67715" r="6383"/>
            <a:stretch>
              <a:fillRect/>
            </a:stretch>
          </p:blipFill>
          <p:spPr bwMode="auto">
            <a:xfrm>
              <a:off x="204" y="119"/>
              <a:ext cx="5397" cy="1993"/>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90468" name="Picture 4" descr="btree_insert12"/>
            <p:cNvPicPr>
              <a:picLocks noChangeAspect="1" noChangeArrowheads="1"/>
            </p:cNvPicPr>
            <p:nvPr/>
          </p:nvPicPr>
          <p:blipFill>
            <a:blip r:embed="rId3">
              <a:extLst>
                <a:ext uri="{28A0092B-C50C-407E-A947-70E740481C1C}">
                  <a14:useLocalDpi xmlns:a14="http://schemas.microsoft.com/office/drawing/2010/main" val="0"/>
                </a:ext>
              </a:extLst>
            </a:blip>
            <a:srcRect l="3297" r="3461" b="50414"/>
            <a:stretch>
              <a:fillRect/>
            </a:stretch>
          </p:blipFill>
          <p:spPr bwMode="auto">
            <a:xfrm>
              <a:off x="204" y="2069"/>
              <a:ext cx="5398" cy="2097"/>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CC0000"/>
                  </a:solidFill>
                  <a:miter lim="800000"/>
                  <a:headEnd/>
                  <a:tailEnd/>
                </a14:hiddenLine>
              </a:ext>
            </a:extLst>
          </p:spPr>
        </p:pic>
      </p:grpSp>
      <p:sp>
        <p:nvSpPr>
          <p:cNvPr id="190467" name="Text Box 3"/>
          <p:cNvSpPr txBox="1">
            <a:spLocks noChangeArrowheads="1"/>
          </p:cNvSpPr>
          <p:nvPr/>
        </p:nvSpPr>
        <p:spPr bwMode="auto">
          <a:xfrm>
            <a:off x="611188" y="549275"/>
            <a:ext cx="2160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插入</a:t>
            </a:r>
            <a:r>
              <a:rPr lang="en-US" altLang="zh-CN" sz="2800" b="1">
                <a:solidFill>
                  <a:srgbClr val="CC0000"/>
                </a:solidFill>
                <a:ea typeface="幼圆" panose="02010509060101010101" pitchFamily="49" charset="-122"/>
                <a:cs typeface="Arial" panose="020B0604020202020204" pitchFamily="34" charset="0"/>
              </a:rPr>
              <a:t>26</a:t>
            </a:r>
          </a:p>
        </p:txBody>
      </p:sp>
      <p:sp>
        <p:nvSpPr>
          <p:cNvPr id="190470" name="Oval 6"/>
          <p:cNvSpPr>
            <a:spLocks noChangeArrowheads="1"/>
          </p:cNvSpPr>
          <p:nvPr/>
        </p:nvSpPr>
        <p:spPr bwMode="auto">
          <a:xfrm>
            <a:off x="2636838" y="5110163"/>
            <a:ext cx="287337" cy="287337"/>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3" name="Group 5"/>
          <p:cNvGrpSpPr/>
          <p:nvPr/>
        </p:nvGrpSpPr>
        <p:grpSpPr bwMode="auto">
          <a:xfrm>
            <a:off x="684213" y="188913"/>
            <a:ext cx="7848600" cy="6418262"/>
            <a:chOff x="431" y="119"/>
            <a:chExt cx="4944" cy="4043"/>
          </a:xfrm>
        </p:grpSpPr>
        <p:pic>
          <p:nvPicPr>
            <p:cNvPr id="191490" name="Picture 2" descr="btree_insert12"/>
            <p:cNvPicPr>
              <a:picLocks noChangeAspect="1" noChangeArrowheads="1"/>
            </p:cNvPicPr>
            <p:nvPr/>
          </p:nvPicPr>
          <p:blipFill>
            <a:blip r:embed="rId2">
              <a:extLst>
                <a:ext uri="{28A0092B-C50C-407E-A947-70E740481C1C}">
                  <a14:useLocalDpi xmlns:a14="http://schemas.microsoft.com/office/drawing/2010/main" val="0"/>
                </a:ext>
              </a:extLst>
            </a:blip>
            <a:srcRect l="4869" t="50650" r="9731"/>
            <a:stretch>
              <a:fillRect/>
            </a:stretch>
          </p:blipFill>
          <p:spPr bwMode="auto">
            <a:xfrm>
              <a:off x="431" y="119"/>
              <a:ext cx="4944" cy="2087"/>
            </a:xfrm>
            <a:prstGeom prst="rect">
              <a:avLst/>
            </a:prstGeom>
            <a:solidFill>
              <a:schemeClr val="tx1"/>
            </a:solidFill>
            <a:effectLst>
              <a:outerShdw dist="107763" dir="2700000" algn="ctr" rotWithShape="0">
                <a:srgbClr val="808080">
                  <a:alpha val="50000"/>
                </a:srgbClr>
              </a:outerShdw>
            </a:effectLst>
          </p:spPr>
        </p:pic>
        <p:pic>
          <p:nvPicPr>
            <p:cNvPr id="191492" name="Picture 4" descr="btree_insert21"/>
            <p:cNvPicPr>
              <a:picLocks noChangeAspect="1" noChangeArrowheads="1"/>
            </p:cNvPicPr>
            <p:nvPr/>
          </p:nvPicPr>
          <p:blipFill>
            <a:blip r:embed="rId3">
              <a:extLst>
                <a:ext uri="{28A0092B-C50C-407E-A947-70E740481C1C}">
                  <a14:useLocalDpi xmlns:a14="http://schemas.microsoft.com/office/drawing/2010/main" val="0"/>
                </a:ext>
              </a:extLst>
            </a:blip>
            <a:srcRect l="5876" r="4617" b="68100"/>
            <a:stretch>
              <a:fillRect/>
            </a:stretch>
          </p:blipFill>
          <p:spPr bwMode="auto">
            <a:xfrm>
              <a:off x="431" y="2205"/>
              <a:ext cx="4944" cy="1957"/>
            </a:xfrm>
            <a:prstGeom prst="rect">
              <a:avLst/>
            </a:prstGeom>
            <a:solidFill>
              <a:schemeClr val="tx1"/>
            </a:solidFill>
            <a:effectLst>
              <a:outerShdw dist="107763" dir="2700000" algn="ctr" rotWithShape="0">
                <a:srgbClr val="808080">
                  <a:alpha val="50000"/>
                </a:srgbClr>
              </a:outerShdw>
            </a:effectLst>
          </p:spPr>
        </p:pic>
      </p:grpSp>
      <p:sp>
        <p:nvSpPr>
          <p:cNvPr id="191491" name="Text Box 3"/>
          <p:cNvSpPr txBox="1">
            <a:spLocks noChangeArrowheads="1"/>
          </p:cNvSpPr>
          <p:nvPr/>
        </p:nvSpPr>
        <p:spPr bwMode="auto">
          <a:xfrm>
            <a:off x="1403350" y="622300"/>
            <a:ext cx="2232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插入</a:t>
            </a:r>
            <a:r>
              <a:rPr lang="en-US" altLang="zh-CN" sz="2800" b="1">
                <a:solidFill>
                  <a:srgbClr val="CC0000"/>
                </a:solidFill>
                <a:ea typeface="幼圆" panose="02010509060101010101" pitchFamily="49" charset="-122"/>
                <a:cs typeface="Arial" panose="020B0604020202020204" pitchFamily="34" charset="0"/>
              </a:rPr>
              <a:t>85</a:t>
            </a:r>
          </a:p>
        </p:txBody>
      </p:sp>
      <p:sp>
        <p:nvSpPr>
          <p:cNvPr id="191494" name="Text Box 6"/>
          <p:cNvSpPr txBox="1">
            <a:spLocks noChangeArrowheads="1"/>
          </p:cNvSpPr>
          <p:nvPr/>
        </p:nvSpPr>
        <p:spPr bwMode="auto">
          <a:xfrm>
            <a:off x="6804025" y="4365625"/>
            <a:ext cx="1728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00"/>
                </a:solidFill>
                <a:ea typeface="幼圆" panose="02010509060101010101" pitchFamily="49" charset="-122"/>
                <a:cs typeface="Arial" panose="020B0604020202020204" pitchFamily="34" charset="0"/>
              </a:rPr>
              <a:t>70</a:t>
            </a:r>
            <a:r>
              <a:rPr lang="zh-CN" altLang="en-US" sz="2800" b="1">
                <a:solidFill>
                  <a:srgbClr val="CC0000"/>
                </a:solidFill>
                <a:ea typeface="幼圆" panose="02010509060101010101" pitchFamily="49" charset="-122"/>
                <a:cs typeface="Arial" panose="020B0604020202020204" pitchFamily="34" charset="0"/>
              </a:rPr>
              <a:t>上升</a:t>
            </a:r>
          </a:p>
        </p:txBody>
      </p:sp>
      <p:sp>
        <p:nvSpPr>
          <p:cNvPr id="191496" name="AutoShape 8"/>
          <p:cNvSpPr>
            <a:spLocks noChangeArrowheads="1"/>
          </p:cNvSpPr>
          <p:nvPr/>
        </p:nvSpPr>
        <p:spPr bwMode="auto">
          <a:xfrm>
            <a:off x="7308850" y="5013325"/>
            <a:ext cx="576263" cy="504825"/>
          </a:xfrm>
          <a:prstGeom prst="rightArrow">
            <a:avLst>
              <a:gd name="adj1" fmla="val 50000"/>
              <a:gd name="adj2" fmla="val 2853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497" name="Oval 9"/>
          <p:cNvSpPr>
            <a:spLocks noChangeArrowheads="1"/>
          </p:cNvSpPr>
          <p:nvPr/>
        </p:nvSpPr>
        <p:spPr bwMode="auto">
          <a:xfrm>
            <a:off x="6110288" y="5135563"/>
            <a:ext cx="287337" cy="287337"/>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descr="btree_insert21"/>
          <p:cNvPicPr>
            <a:picLocks noChangeAspect="1" noChangeArrowheads="1"/>
          </p:cNvPicPr>
          <p:nvPr/>
        </p:nvPicPr>
        <p:blipFill>
          <a:blip r:embed="rId2">
            <a:extLst>
              <a:ext uri="{28A0092B-C50C-407E-A947-70E740481C1C}">
                <a14:useLocalDpi xmlns:a14="http://schemas.microsoft.com/office/drawing/2010/main" val="0"/>
              </a:ext>
            </a:extLst>
          </a:blip>
          <a:srcRect l="4225" t="31502" r="1651" b="37141"/>
          <a:stretch>
            <a:fillRect/>
          </a:stretch>
        </p:blipFill>
        <p:spPr bwMode="auto">
          <a:xfrm>
            <a:off x="468199" y="88899"/>
            <a:ext cx="8258400" cy="3054608"/>
          </a:xfrm>
          <a:prstGeom prst="rect">
            <a:avLst/>
          </a:prstGeom>
          <a:solidFill>
            <a:schemeClr val="tx1"/>
          </a:solidFill>
          <a:effectLst>
            <a:outerShdw dist="107763" dir="2700000" algn="ctr" rotWithShape="0">
              <a:srgbClr val="808080">
                <a:alpha val="50000"/>
              </a:srgbClr>
            </a:outerShdw>
          </a:effectLst>
        </p:spPr>
      </p:pic>
      <p:sp>
        <p:nvSpPr>
          <p:cNvPr id="192515" name="Text Box 3"/>
          <p:cNvSpPr txBox="1">
            <a:spLocks noChangeArrowheads="1"/>
          </p:cNvSpPr>
          <p:nvPr/>
        </p:nvSpPr>
        <p:spPr bwMode="auto">
          <a:xfrm>
            <a:off x="6083300" y="446088"/>
            <a:ext cx="2520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00"/>
                </a:solidFill>
                <a:ea typeface="幼圆" panose="02010509060101010101" pitchFamily="49" charset="-122"/>
                <a:cs typeface="Arial" panose="020B0604020202020204" pitchFamily="34" charset="0"/>
              </a:rPr>
              <a:t>70</a:t>
            </a:r>
            <a:r>
              <a:rPr lang="zh-CN" altLang="en-US" sz="2800" b="1">
                <a:solidFill>
                  <a:srgbClr val="CC0000"/>
                </a:solidFill>
                <a:ea typeface="幼圆" panose="02010509060101010101" pitchFamily="49" charset="-122"/>
                <a:cs typeface="Arial" panose="020B0604020202020204" pitchFamily="34" charset="0"/>
              </a:rPr>
              <a:t>继续上升</a:t>
            </a:r>
          </a:p>
        </p:txBody>
      </p:sp>
      <p:sp>
        <p:nvSpPr>
          <p:cNvPr id="192516" name="Oval 4"/>
          <p:cNvSpPr>
            <a:spLocks noChangeArrowheads="1"/>
          </p:cNvSpPr>
          <p:nvPr/>
        </p:nvSpPr>
        <p:spPr bwMode="auto">
          <a:xfrm>
            <a:off x="4510088" y="757238"/>
            <a:ext cx="287337" cy="287337"/>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pic>
        <p:nvPicPr>
          <p:cNvPr id="192517" name="Picture 5" descr="btree_insert21"/>
          <p:cNvPicPr>
            <a:picLocks noChangeAspect="1" noChangeArrowheads="1"/>
          </p:cNvPicPr>
          <p:nvPr/>
        </p:nvPicPr>
        <p:blipFill>
          <a:blip r:embed="rId2">
            <a:extLst>
              <a:ext uri="{28A0092B-C50C-407E-A947-70E740481C1C}">
                <a14:useLocalDpi xmlns:a14="http://schemas.microsoft.com/office/drawing/2010/main" val="0"/>
              </a:ext>
            </a:extLst>
          </a:blip>
          <a:srcRect l="3995" t="65080" r="1816"/>
          <a:stretch>
            <a:fillRect/>
          </a:stretch>
        </p:blipFill>
        <p:spPr bwMode="auto">
          <a:xfrm>
            <a:off x="467518" y="3140968"/>
            <a:ext cx="8259762" cy="3400425"/>
          </a:xfrm>
          <a:prstGeom prst="rect">
            <a:avLst/>
          </a:prstGeom>
          <a:solidFill>
            <a:schemeClr val="tx1"/>
          </a:solidFill>
          <a:effectLst>
            <a:outerShdw dist="107763" dir="2700000" algn="ctr" rotWithShape="0">
              <a:srgbClr val="808080">
                <a:alpha val="50000"/>
              </a:srgbClr>
            </a:outerShdw>
          </a:effectLst>
        </p:spPr>
      </p:pic>
      <p:sp>
        <p:nvSpPr>
          <p:cNvPr id="192518" name="Text Box 6"/>
          <p:cNvSpPr txBox="1">
            <a:spLocks noChangeArrowheads="1"/>
          </p:cNvSpPr>
          <p:nvPr/>
        </p:nvSpPr>
        <p:spPr bwMode="auto">
          <a:xfrm>
            <a:off x="827088" y="3500438"/>
            <a:ext cx="20161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插入</a:t>
            </a:r>
            <a:r>
              <a:rPr lang="en-US" altLang="zh-CN" sz="2800" b="1">
                <a:solidFill>
                  <a:srgbClr val="CC0000"/>
                </a:solidFill>
                <a:ea typeface="幼圆" panose="02010509060101010101" pitchFamily="49" charset="-122"/>
                <a:cs typeface="Arial" panose="020B0604020202020204" pitchFamily="34" charset="0"/>
              </a:rPr>
              <a:t>7</a:t>
            </a:r>
          </a:p>
        </p:txBody>
      </p:sp>
      <p:sp>
        <p:nvSpPr>
          <p:cNvPr id="192519" name="Text Box 7"/>
          <p:cNvSpPr txBox="1">
            <a:spLocks noChangeArrowheads="1"/>
          </p:cNvSpPr>
          <p:nvPr/>
        </p:nvSpPr>
        <p:spPr bwMode="auto">
          <a:xfrm>
            <a:off x="522288" y="4797425"/>
            <a:ext cx="1673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00"/>
                </a:solidFill>
                <a:ea typeface="幼圆" panose="02010509060101010101" pitchFamily="49" charset="-122"/>
                <a:cs typeface="Arial" panose="020B0604020202020204" pitchFamily="34" charset="0"/>
              </a:rPr>
              <a:t>7</a:t>
            </a:r>
            <a:r>
              <a:rPr lang="zh-CN" altLang="en-US" sz="2800" b="1">
                <a:solidFill>
                  <a:srgbClr val="CC0000"/>
                </a:solidFill>
                <a:ea typeface="幼圆" panose="02010509060101010101" pitchFamily="49" charset="-122"/>
                <a:cs typeface="Arial" panose="020B0604020202020204" pitchFamily="34" charset="0"/>
              </a:rPr>
              <a:t>上升</a:t>
            </a:r>
          </a:p>
        </p:txBody>
      </p:sp>
      <p:sp>
        <p:nvSpPr>
          <p:cNvPr id="192520" name="Oval 8"/>
          <p:cNvSpPr>
            <a:spLocks noChangeArrowheads="1"/>
          </p:cNvSpPr>
          <p:nvPr/>
        </p:nvSpPr>
        <p:spPr bwMode="auto">
          <a:xfrm>
            <a:off x="1926273" y="4854575"/>
            <a:ext cx="287337" cy="287338"/>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descr="btree_insert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5888"/>
            <a:ext cx="8839200" cy="6553200"/>
          </a:xfrm>
          <a:prstGeom prst="rect">
            <a:avLst/>
          </a:prstGeom>
          <a:solidFill>
            <a:schemeClr val="tx1"/>
          </a:solidFill>
          <a:effectLst>
            <a:outerShdw dist="107763" dir="2700000" algn="ctr" rotWithShape="0">
              <a:srgbClr val="808080">
                <a:alpha val="50000"/>
              </a:srgbClr>
            </a:outerShdw>
          </a:effectLst>
        </p:spPr>
      </p:pic>
      <p:sp>
        <p:nvSpPr>
          <p:cNvPr id="194564" name="Text Box 4"/>
          <p:cNvSpPr txBox="1">
            <a:spLocks noChangeArrowheads="1"/>
          </p:cNvSpPr>
          <p:nvPr/>
        </p:nvSpPr>
        <p:spPr bwMode="auto">
          <a:xfrm>
            <a:off x="1547813" y="3500438"/>
            <a:ext cx="1292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CC0000"/>
                </a:solidFill>
                <a:ea typeface="幼圆" panose="02010509060101010101" pitchFamily="49" charset="-122"/>
                <a:cs typeface="Arial" panose="020B0604020202020204" pitchFamily="34" charset="0"/>
              </a:rPr>
              <a:t>45</a:t>
            </a:r>
            <a:r>
              <a:rPr lang="zh-CN" altLang="en-US" sz="2800" b="1">
                <a:solidFill>
                  <a:srgbClr val="CC0000"/>
                </a:solidFill>
                <a:ea typeface="幼圆" panose="02010509060101010101" pitchFamily="49" charset="-122"/>
                <a:cs typeface="Arial" panose="020B0604020202020204" pitchFamily="34" charset="0"/>
              </a:rPr>
              <a:t>上升</a:t>
            </a:r>
          </a:p>
        </p:txBody>
      </p:sp>
      <p:sp>
        <p:nvSpPr>
          <p:cNvPr id="194565" name="Text Box 5"/>
          <p:cNvSpPr txBox="1">
            <a:spLocks noChangeArrowheads="1"/>
          </p:cNvSpPr>
          <p:nvPr/>
        </p:nvSpPr>
        <p:spPr bwMode="auto">
          <a:xfrm>
            <a:off x="5219700" y="3125788"/>
            <a:ext cx="2447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新的根结点</a:t>
            </a:r>
          </a:p>
        </p:txBody>
      </p:sp>
      <p:sp>
        <p:nvSpPr>
          <p:cNvPr id="194566" name="Text Box 6"/>
          <p:cNvSpPr txBox="1">
            <a:spLocks noChangeArrowheads="1"/>
          </p:cNvSpPr>
          <p:nvPr/>
        </p:nvSpPr>
        <p:spPr bwMode="auto">
          <a:xfrm>
            <a:off x="395288" y="620713"/>
            <a:ext cx="1292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CC0000"/>
                </a:solidFill>
                <a:ea typeface="幼圆" panose="02010509060101010101" pitchFamily="49" charset="-122"/>
                <a:cs typeface="Arial" panose="020B0604020202020204" pitchFamily="34" charset="0"/>
              </a:rPr>
              <a:t>24</a:t>
            </a:r>
            <a:r>
              <a:rPr lang="zh-CN" altLang="en-US" sz="2800" b="1">
                <a:solidFill>
                  <a:srgbClr val="CC0000"/>
                </a:solidFill>
                <a:ea typeface="幼圆" panose="02010509060101010101" pitchFamily="49" charset="-122"/>
                <a:cs typeface="Arial" panose="020B0604020202020204" pitchFamily="34" charset="0"/>
              </a:rPr>
              <a:t>上升</a:t>
            </a:r>
          </a:p>
        </p:txBody>
      </p:sp>
      <p:sp>
        <p:nvSpPr>
          <p:cNvPr id="194567" name="Oval 7"/>
          <p:cNvSpPr>
            <a:spLocks noChangeArrowheads="1"/>
          </p:cNvSpPr>
          <p:nvPr/>
        </p:nvSpPr>
        <p:spPr bwMode="auto">
          <a:xfrm>
            <a:off x="4042410" y="784225"/>
            <a:ext cx="287338" cy="287338"/>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94568" name="Oval 8"/>
          <p:cNvSpPr>
            <a:spLocks noChangeArrowheads="1"/>
          </p:cNvSpPr>
          <p:nvPr/>
        </p:nvSpPr>
        <p:spPr bwMode="auto">
          <a:xfrm>
            <a:off x="4500563" y="3814763"/>
            <a:ext cx="287337" cy="287337"/>
          </a:xfrm>
          <a:prstGeom prst="ellipse">
            <a:avLst/>
          </a:prstGeom>
          <a:solidFill>
            <a:srgbClr val="FF5050">
              <a:alpha val="30000"/>
            </a:srgbClr>
          </a:solidFill>
          <a:ln w="38100" algn="ctr">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txBox="1">
            <a:spLocks noChangeArrowheads="1"/>
          </p:cNvSpPr>
          <p:nvPr/>
        </p:nvSpPr>
        <p:spPr bwMode="auto">
          <a:xfrm>
            <a:off x="252000" y="549275"/>
            <a:ext cx="6927215" cy="516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算法如下：</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Status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InsertBTree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k,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q, int i)</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上结点*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q</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key[i]</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key[i+1]</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之间插入关键字</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x;</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x = k;</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NULL;</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finished = FALSE;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while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(q &amp;&amp; !finished)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Insert(q, i, x, ap);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将</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x</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分别插入到</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q-&gt;key[i+1]</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q-&gt;</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ptr</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(q-&gt;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keyNum</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&lt; m)</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finished = TRUE;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251998" y="498475"/>
            <a:ext cx="8640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 = m/2 +1;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split(q,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x = q-&gt;key[s];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q-&gt;parent;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 Search(</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q,x</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在双亲结点中查找</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x</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的插入位置*</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(!finished)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是空树</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参数</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q</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初值为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NULL)</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或者根结点已分裂</a:t>
            </a:r>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为结点*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q</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和*</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ap</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NewRoot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(T, q, x,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生成含信息</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(T, x, </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ap</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的新的根结点*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原</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T</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和</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为子树指针*</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2"/>
          <p:cNvSpPr txBox="1">
            <a:spLocks noChangeArrowheads="1"/>
          </p:cNvSpPr>
          <p:nvPr/>
        </p:nvSpPr>
        <p:spPr bwMode="auto">
          <a:xfrm>
            <a:off x="250825" y="404813"/>
            <a:ext cx="8640000" cy="330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下面讨论</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删除</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的情况</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pPr>
              <a:lnSpc>
                <a:spcPct val="11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首先找到该关键字所在结点，并从中删除之，若该结点为最下层的非终端结点，且其中的关键字数目不少于</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，则删除完成，否则要进行</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“合并结点”</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的操作。</a:t>
            </a:r>
          </a:p>
          <a:p>
            <a:pPr>
              <a:lnSpc>
                <a:spcPct val="11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假若所删关键字为非终端结点中的</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，则可以用指针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所指子树中最小关键字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Y</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替代</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，然后在相应的结点中删去</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Y</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而</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Y</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肯定在最下层的结点中，</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因此下面只需讨论删除最下层非终端结点中关键字的情形，这有三种可能：</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189442" name="Picture 2" descr="btree_insert11"/>
          <p:cNvPicPr>
            <a:picLocks noChangeAspect="1" noChangeArrowheads="1"/>
          </p:cNvPicPr>
          <p:nvPr/>
        </p:nvPicPr>
        <p:blipFill>
          <a:blip r:embed="rId2">
            <a:extLst>
              <a:ext uri="{28A0092B-C50C-407E-A947-70E740481C1C}">
                <a14:useLocalDpi xmlns:a14="http://schemas.microsoft.com/office/drawing/2010/main" val="0"/>
              </a:ext>
            </a:extLst>
          </a:blip>
          <a:srcRect t="3953" r="8153" b="63988"/>
          <a:stretch>
            <a:fillRect/>
          </a:stretch>
        </p:blipFill>
        <p:spPr bwMode="auto">
          <a:xfrm>
            <a:off x="898525" y="3789045"/>
            <a:ext cx="7343775" cy="2745105"/>
          </a:xfrm>
          <a:prstGeom prst="rect">
            <a:avLst/>
          </a:prstGeom>
          <a:solidFill>
            <a:schemeClr val="tx1"/>
          </a:solidFill>
          <a:effectLst>
            <a:outerShdw dist="107763" dir="2700000" algn="ctr" rotWithShape="0">
              <a:srgbClr val="808080">
                <a:alpha val="50000"/>
              </a:srgbClr>
            </a:outerShdw>
          </a:effectLst>
        </p:spPr>
      </p:pic>
      <p:sp>
        <p:nvSpPr>
          <p:cNvPr id="2" name="椭圆 1"/>
          <p:cNvSpPr/>
          <p:nvPr/>
        </p:nvSpPr>
        <p:spPr>
          <a:xfrm>
            <a:off x="5969000" y="5970905"/>
            <a:ext cx="330200" cy="3600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011545" y="5250815"/>
            <a:ext cx="330200" cy="36004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156325" y="6237605"/>
            <a:ext cx="2345690" cy="368300"/>
          </a:xfrm>
          <a:prstGeom prst="rect">
            <a:avLst/>
          </a:prstGeom>
          <a:noFill/>
        </p:spPr>
        <p:txBody>
          <a:bodyPr wrap="square" rtlCol="0">
            <a:spAutoFit/>
          </a:bodyPr>
          <a:lstStyle/>
          <a:p>
            <a:r>
              <a:rPr lang="zh-CN" altLang="en-US" b="1">
                <a:solidFill>
                  <a:schemeClr val="accent1">
                    <a:lumMod val="50000"/>
                  </a:schemeClr>
                </a:solidFill>
              </a:rPr>
              <a:t>直接删除即可</a:t>
            </a:r>
          </a:p>
        </p:txBody>
      </p:sp>
      <p:sp>
        <p:nvSpPr>
          <p:cNvPr id="5" name="文本框 4"/>
          <p:cNvSpPr txBox="1"/>
          <p:nvPr/>
        </p:nvSpPr>
        <p:spPr>
          <a:xfrm>
            <a:off x="5723890" y="4977130"/>
            <a:ext cx="2733675" cy="368300"/>
          </a:xfrm>
          <a:prstGeom prst="rect">
            <a:avLst/>
          </a:prstGeom>
          <a:noFill/>
        </p:spPr>
        <p:txBody>
          <a:bodyPr wrap="square" rtlCol="0">
            <a:spAutoFit/>
          </a:bodyPr>
          <a:lstStyle/>
          <a:p>
            <a:r>
              <a:rPr lang="zh-CN" altLang="en-US" b="1">
                <a:solidFill>
                  <a:schemeClr val="accent1">
                    <a:lumMod val="50000"/>
                  </a:schemeClr>
                </a:solidFill>
              </a:rPr>
              <a:t>以</a:t>
            </a:r>
            <a:r>
              <a:rPr lang="en-US" altLang="zh-CN" b="1">
                <a:solidFill>
                  <a:schemeClr val="accent1">
                    <a:lumMod val="50000"/>
                  </a:schemeClr>
                </a:solidFill>
              </a:rPr>
              <a:t>61</a:t>
            </a:r>
            <a:r>
              <a:rPr lang="zh-CN" altLang="en-US" b="1">
                <a:solidFill>
                  <a:schemeClr val="accent1">
                    <a:lumMod val="50000"/>
                  </a:schemeClr>
                </a:solidFill>
              </a:rPr>
              <a:t>替代</a:t>
            </a:r>
            <a:r>
              <a:rPr lang="en-US" altLang="zh-CN" b="1">
                <a:solidFill>
                  <a:schemeClr val="accent1">
                    <a:lumMod val="50000"/>
                  </a:schemeClr>
                </a:solidFill>
              </a:rPr>
              <a:t>53</a:t>
            </a:r>
            <a:r>
              <a:rPr lang="zh-CN" altLang="en-US" b="1">
                <a:solidFill>
                  <a:schemeClr val="accent1">
                    <a:lumMod val="50000"/>
                  </a:schemeClr>
                </a:solidFill>
              </a:rPr>
              <a:t>，并删除</a:t>
            </a:r>
            <a:r>
              <a:rPr lang="en-US" altLang="zh-CN" b="1">
                <a:solidFill>
                  <a:schemeClr val="accent1">
                    <a:lumMod val="50000"/>
                  </a:schemeClr>
                </a:solidFill>
              </a:rPr>
              <a:t>61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6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2" nodeType="clickEffect">
                                  <p:stCondLst>
                                    <p:cond delay="0"/>
                                  </p:stCondLst>
                                  <p:childTnLst>
                                    <p:animEffect transition="out" filter="blinds(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 presetClass="exit" presetSubtype="10" fill="hold" grpId="2" nodeType="withEffect">
                                  <p:stCondLst>
                                    <p:cond delay="0"/>
                                  </p:stCondLst>
                                  <p:childTnLst>
                                    <p:animEffect transition="out" filter="blinds(horizontal)">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763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3" presetClass="exit" presetSubtype="10" fill="hold" grpId="2" nodeType="withEffect">
                                  <p:stCondLst>
                                    <p:cond delay="0"/>
                                  </p:stCondLst>
                                  <p:childTnLst>
                                    <p:animEffect transition="out" filter="blinds(horizontal)">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2" grpId="2" animBg="1"/>
      <p:bldP spid="3" grpId="0" bldLvl="0" animBg="1"/>
      <p:bldP spid="3" grpId="1" animBg="1"/>
      <p:bldP spid="3" grpId="2" animBg="1"/>
      <p:bldP spid="4" grpId="0"/>
      <p:bldP spid="4" grpId="1"/>
      <p:bldP spid="4" grpId="2"/>
      <p:bldP spid="5" grpId="0"/>
      <p:bldP spid="5"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12A6F2-F034-E558-0391-420B6712FE55}"/>
              </a:ext>
            </a:extLst>
          </p:cNvPr>
          <p:cNvPicPr>
            <a:picLocks noChangeAspect="1"/>
          </p:cNvPicPr>
          <p:nvPr/>
        </p:nvPicPr>
        <p:blipFill>
          <a:blip r:embed="rId2"/>
          <a:stretch>
            <a:fillRect/>
          </a:stretch>
        </p:blipFill>
        <p:spPr>
          <a:xfrm>
            <a:off x="326882" y="476672"/>
            <a:ext cx="8490235" cy="5904656"/>
          </a:xfrm>
          <a:prstGeom prst="rect">
            <a:avLst/>
          </a:prstGeom>
        </p:spPr>
      </p:pic>
    </p:spTree>
    <p:extLst>
      <p:ext uri="{BB962C8B-B14F-4D97-AF65-F5344CB8AC3E}">
        <p14:creationId xmlns:p14="http://schemas.microsoft.com/office/powerpoint/2010/main" val="849792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Grp="1" noChangeArrowheads="1"/>
          </p:cNvSpPr>
          <p:nvPr>
            <p:ph type="title" idx="4294967295"/>
          </p:nvPr>
        </p:nvSpPr>
        <p:spPr>
          <a:xfrm>
            <a:off x="234950" y="279400"/>
            <a:ext cx="7686675" cy="460375"/>
          </a:xfrm>
          <a:solidFill>
            <a:schemeClr val="bg2"/>
          </a:solidFill>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wrap="none" anchor="t" anchorCtr="0">
            <a:spAutoFit/>
          </a:bodyPr>
          <a:lstStyle/>
          <a:p>
            <a:pPr algn="l"/>
            <a:r>
              <a:rPr kumimoji="1" lang="zh-CN" altLang="en-US" sz="2400">
                <a:cs typeface="Times New Roman" panose="02020603050405020304" pitchFamily="18" charset="0"/>
              </a:rPr>
              <a:t>方法</a:t>
            </a:r>
            <a:r>
              <a:rPr kumimoji="1" lang="en-US" altLang="zh-CN" sz="2400">
                <a:cs typeface="Times New Roman" panose="02020603050405020304" pitchFamily="18" charset="0"/>
              </a:rPr>
              <a:t>2</a:t>
            </a:r>
            <a:r>
              <a:rPr kumimoji="1" lang="zh-CN" altLang="en-US" sz="2400">
                <a:cs typeface="Times New Roman" panose="02020603050405020304" pitchFamily="18" charset="0"/>
              </a:rPr>
              <a:t>：</a:t>
            </a:r>
            <a:r>
              <a:rPr kumimoji="1" lang="en-US" altLang="en-US" sz="2400">
                <a:cs typeface="Times New Roman" panose="02020603050405020304" pitchFamily="18" charset="0"/>
              </a:rPr>
              <a:t>Dichotomy </a:t>
            </a:r>
            <a:r>
              <a:rPr kumimoji="1" lang="en-US" altLang="zh-CN" sz="2400">
                <a:cs typeface="Times New Roman" panose="02020603050405020304" pitchFamily="18" charset="0"/>
              </a:rPr>
              <a:t>(Binary) searching </a:t>
            </a:r>
            <a:r>
              <a:rPr kumimoji="1" lang="zh-CN" altLang="en-US" sz="2400">
                <a:cs typeface="Times New Roman" panose="02020603050405020304" pitchFamily="18" charset="0"/>
              </a:rPr>
              <a:t>二分</a:t>
            </a:r>
            <a:r>
              <a:rPr kumimoji="1" lang="en-US" altLang="zh-CN" sz="2400">
                <a:cs typeface="Times New Roman" panose="02020603050405020304" pitchFamily="18" charset="0"/>
              </a:rPr>
              <a:t>(</a:t>
            </a:r>
            <a:r>
              <a:rPr kumimoji="1" lang="en-US" altLang="en-US" sz="2400">
                <a:cs typeface="Times New Roman" panose="02020603050405020304" pitchFamily="18" charset="0"/>
              </a:rPr>
              <a:t>折半</a:t>
            </a:r>
            <a:r>
              <a:rPr kumimoji="1" lang="en-US" altLang="zh-CN" sz="2400">
                <a:cs typeface="Times New Roman" panose="02020603050405020304" pitchFamily="18" charset="0"/>
              </a:rPr>
              <a:t>)</a:t>
            </a:r>
            <a:r>
              <a:rPr kumimoji="1" lang="zh-CN" altLang="en-US" sz="2400">
                <a:cs typeface="Times New Roman" panose="02020603050405020304" pitchFamily="18" charset="0"/>
              </a:rPr>
              <a:t>查找法</a:t>
            </a:r>
          </a:p>
        </p:txBody>
      </p:sp>
      <p:sp>
        <p:nvSpPr>
          <p:cNvPr id="33798" name="Text Box 6"/>
          <p:cNvSpPr txBox="1">
            <a:spLocks noChangeArrowheads="1"/>
          </p:cNvSpPr>
          <p:nvPr/>
        </p:nvSpPr>
        <p:spPr bwMode="auto">
          <a:xfrm>
            <a:off x="252000" y="908685"/>
            <a:ext cx="8640000"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dichotomySearch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 mid, high;</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low=0;  high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-&gt;n-1;</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while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(low&lt;=high)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mid=(</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low+high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)/2;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当前</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的中间位置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-&gt;element[mid].key==key)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*position=mid;</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return(TRUE);</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 if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-&gt;element[mid].key&gt;key)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high=mid-1;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要</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的元素在左半区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else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mid+1</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要</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的元素在右半区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*position=low;</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b="1" dirty="0">
                <a:latin typeface="Times New Roman" panose="02020603050405020304" pitchFamily="18" charset="0"/>
                <a:ea typeface="幼圆" panose="02010509060101010101" pitchFamily="49" charset="-122"/>
                <a:cs typeface="Times New Roman" panose="02020603050405020304" pitchFamily="18" charset="0"/>
              </a:rPr>
              <a:t>return</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查找</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B93BE3-C66B-AA4A-0D99-041157679A3F}"/>
              </a:ext>
            </a:extLst>
          </p:cNvPr>
          <p:cNvPicPr>
            <a:picLocks noChangeAspect="1"/>
          </p:cNvPicPr>
          <p:nvPr/>
        </p:nvPicPr>
        <p:blipFill>
          <a:blip r:embed="rId2"/>
          <a:stretch>
            <a:fillRect/>
          </a:stretch>
        </p:blipFill>
        <p:spPr>
          <a:xfrm>
            <a:off x="179513" y="116632"/>
            <a:ext cx="6000482" cy="3312368"/>
          </a:xfrm>
          <a:prstGeom prst="rect">
            <a:avLst/>
          </a:prstGeom>
        </p:spPr>
      </p:pic>
      <p:pic>
        <p:nvPicPr>
          <p:cNvPr id="5" name="图片 4">
            <a:extLst>
              <a:ext uri="{FF2B5EF4-FFF2-40B4-BE49-F238E27FC236}">
                <a16:creationId xmlns:a16="http://schemas.microsoft.com/office/drawing/2014/main" id="{D2D5DEF3-3579-B6C1-3524-5324CBB81556}"/>
              </a:ext>
            </a:extLst>
          </p:cNvPr>
          <p:cNvPicPr>
            <a:picLocks noChangeAspect="1"/>
          </p:cNvPicPr>
          <p:nvPr/>
        </p:nvPicPr>
        <p:blipFill>
          <a:blip r:embed="rId3"/>
          <a:stretch>
            <a:fillRect/>
          </a:stretch>
        </p:blipFill>
        <p:spPr>
          <a:xfrm>
            <a:off x="3539848" y="3440400"/>
            <a:ext cx="5580112" cy="3375200"/>
          </a:xfrm>
          <a:prstGeom prst="rect">
            <a:avLst/>
          </a:prstGeom>
        </p:spPr>
      </p:pic>
    </p:spTree>
    <p:extLst>
      <p:ext uri="{BB962C8B-B14F-4D97-AF65-F5344CB8AC3E}">
        <p14:creationId xmlns:p14="http://schemas.microsoft.com/office/powerpoint/2010/main" val="34801809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F38BFB-8C6D-3A91-8954-89AE74C7E32F}"/>
              </a:ext>
            </a:extLst>
          </p:cNvPr>
          <p:cNvPicPr>
            <a:picLocks noChangeAspect="1"/>
          </p:cNvPicPr>
          <p:nvPr/>
        </p:nvPicPr>
        <p:blipFill>
          <a:blip r:embed="rId2"/>
          <a:stretch>
            <a:fillRect/>
          </a:stretch>
        </p:blipFill>
        <p:spPr>
          <a:xfrm>
            <a:off x="251520" y="112489"/>
            <a:ext cx="6005080" cy="3316511"/>
          </a:xfrm>
          <a:prstGeom prst="rect">
            <a:avLst/>
          </a:prstGeom>
        </p:spPr>
      </p:pic>
      <p:pic>
        <p:nvPicPr>
          <p:cNvPr id="4" name="图片 3">
            <a:extLst>
              <a:ext uri="{FF2B5EF4-FFF2-40B4-BE49-F238E27FC236}">
                <a16:creationId xmlns:a16="http://schemas.microsoft.com/office/drawing/2014/main" id="{59BA0D5D-C756-8295-6AAF-38F3DA59D358}"/>
              </a:ext>
            </a:extLst>
          </p:cNvPr>
          <p:cNvPicPr>
            <a:picLocks noChangeAspect="1"/>
          </p:cNvPicPr>
          <p:nvPr/>
        </p:nvPicPr>
        <p:blipFill>
          <a:blip r:embed="rId3"/>
          <a:stretch>
            <a:fillRect/>
          </a:stretch>
        </p:blipFill>
        <p:spPr>
          <a:xfrm>
            <a:off x="3933676" y="3432409"/>
            <a:ext cx="5210324" cy="3425592"/>
          </a:xfrm>
          <a:prstGeom prst="rect">
            <a:avLst/>
          </a:prstGeom>
        </p:spPr>
      </p:pic>
    </p:spTree>
    <p:extLst>
      <p:ext uri="{BB962C8B-B14F-4D97-AF65-F5344CB8AC3E}">
        <p14:creationId xmlns:p14="http://schemas.microsoft.com/office/powerpoint/2010/main" val="32914587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C865D7-3ECE-05E5-DE3F-417967EEF805}"/>
              </a:ext>
            </a:extLst>
          </p:cNvPr>
          <p:cNvPicPr>
            <a:picLocks noChangeAspect="1"/>
          </p:cNvPicPr>
          <p:nvPr/>
        </p:nvPicPr>
        <p:blipFill>
          <a:blip r:embed="rId2"/>
          <a:stretch>
            <a:fillRect/>
          </a:stretch>
        </p:blipFill>
        <p:spPr>
          <a:xfrm>
            <a:off x="179511" y="241224"/>
            <a:ext cx="5963145" cy="3403800"/>
          </a:xfrm>
          <a:prstGeom prst="rect">
            <a:avLst/>
          </a:prstGeom>
        </p:spPr>
      </p:pic>
      <p:pic>
        <p:nvPicPr>
          <p:cNvPr id="5" name="图片 4">
            <a:extLst>
              <a:ext uri="{FF2B5EF4-FFF2-40B4-BE49-F238E27FC236}">
                <a16:creationId xmlns:a16="http://schemas.microsoft.com/office/drawing/2014/main" id="{C769F3E6-FB01-15BC-B795-CB59644BED4E}"/>
              </a:ext>
            </a:extLst>
          </p:cNvPr>
          <p:cNvPicPr>
            <a:picLocks noChangeAspect="1"/>
          </p:cNvPicPr>
          <p:nvPr/>
        </p:nvPicPr>
        <p:blipFill>
          <a:blip r:embed="rId3"/>
          <a:stretch>
            <a:fillRect/>
          </a:stretch>
        </p:blipFill>
        <p:spPr>
          <a:xfrm>
            <a:off x="3269623" y="3553608"/>
            <a:ext cx="5862921" cy="3331792"/>
          </a:xfrm>
          <a:prstGeom prst="rect">
            <a:avLst/>
          </a:prstGeom>
        </p:spPr>
      </p:pic>
      <p:sp>
        <p:nvSpPr>
          <p:cNvPr id="6" name="Text Box 5">
            <a:extLst>
              <a:ext uri="{FF2B5EF4-FFF2-40B4-BE49-F238E27FC236}">
                <a16:creationId xmlns:a16="http://schemas.microsoft.com/office/drawing/2014/main" id="{A3597C9C-6443-81AD-BB81-11123296CAB2}"/>
              </a:ext>
            </a:extLst>
          </p:cNvPr>
          <p:cNvSpPr txBox="1">
            <a:spLocks noChangeArrowheads="1"/>
          </p:cNvSpPr>
          <p:nvPr/>
        </p:nvSpPr>
        <p:spPr bwMode="auto">
          <a:xfrm>
            <a:off x="6413637" y="404664"/>
            <a:ext cx="244792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solidFill>
                  <a:srgbClr val="FFC000"/>
                </a:solidFill>
                <a:ea typeface="幼圆" panose="02010509060101010101" pitchFamily="49" charset="-122"/>
                <a:cs typeface="Arial" panose="020B0604020202020204" pitchFamily="34" charset="0"/>
              </a:rPr>
              <a:t>左右兄弟都不够借，删除</a:t>
            </a:r>
            <a:r>
              <a:rPr lang="en-US" altLang="zh-CN" sz="2800" b="1" dirty="0">
                <a:solidFill>
                  <a:srgbClr val="FFC000"/>
                </a:solidFill>
                <a:ea typeface="幼圆" panose="02010509060101010101" pitchFamily="49" charset="-122"/>
                <a:cs typeface="Arial" panose="020B0604020202020204" pitchFamily="34" charset="0"/>
              </a:rPr>
              <a:t>30</a:t>
            </a:r>
            <a:r>
              <a:rPr lang="zh-CN" altLang="en-US" sz="2800" b="1" dirty="0">
                <a:solidFill>
                  <a:srgbClr val="FFC000"/>
                </a:solidFill>
                <a:ea typeface="幼圆" panose="02010509060101010101" pitchFamily="49" charset="-122"/>
                <a:cs typeface="Arial" panose="020B0604020202020204" pitchFamily="34" charset="0"/>
              </a:rPr>
              <a:t>后该关键字为空，则将其左兄弟与其父结点合并</a:t>
            </a:r>
          </a:p>
        </p:txBody>
      </p:sp>
    </p:spTree>
    <p:extLst>
      <p:ext uri="{BB962C8B-B14F-4D97-AF65-F5344CB8AC3E}">
        <p14:creationId xmlns:p14="http://schemas.microsoft.com/office/powerpoint/2010/main" val="26216139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4030" y="1628775"/>
            <a:ext cx="5784850" cy="2230120"/>
            <a:chOff x="583" y="3359"/>
            <a:chExt cx="9110" cy="3512"/>
          </a:xfrm>
        </p:grpSpPr>
        <p:pic>
          <p:nvPicPr>
            <p:cNvPr id="272388" name="Picture 4" descr="btree_insert11"/>
            <p:cNvPicPr>
              <a:picLocks noChangeAspect="1" noChangeArrowheads="1"/>
            </p:cNvPicPr>
            <p:nvPr/>
          </p:nvPicPr>
          <p:blipFill>
            <a:blip r:embed="rId2">
              <a:extLst>
                <a:ext uri="{28A0092B-C50C-407E-A947-70E740481C1C}">
                  <a14:useLocalDpi xmlns:a14="http://schemas.microsoft.com/office/drawing/2010/main" val="0"/>
                </a:ext>
              </a:extLst>
            </a:blip>
            <a:srcRect t="2948" r="8153" b="63988"/>
            <a:stretch>
              <a:fillRect/>
            </a:stretch>
          </p:blipFill>
          <p:spPr bwMode="auto">
            <a:xfrm>
              <a:off x="583" y="3359"/>
              <a:ext cx="9111" cy="3512"/>
            </a:xfrm>
            <a:prstGeom prst="rect">
              <a:avLst/>
            </a:prstGeom>
            <a:solidFill>
              <a:schemeClr val="tx1"/>
            </a:solidFill>
            <a:effectLst>
              <a:outerShdw dist="107763" dir="2700000" algn="ctr" rotWithShape="0">
                <a:srgbClr val="808080">
                  <a:alpha val="50000"/>
                </a:srgbClr>
              </a:outerShdw>
            </a:effectLst>
          </p:spPr>
        </p:pic>
        <p:sp>
          <p:nvSpPr>
            <p:cNvPr id="272389" name="Oval 5"/>
            <p:cNvSpPr>
              <a:spLocks noChangeArrowheads="1"/>
            </p:cNvSpPr>
            <p:nvPr/>
          </p:nvSpPr>
          <p:spPr bwMode="auto">
            <a:xfrm>
              <a:off x="2551" y="6081"/>
              <a:ext cx="565" cy="568"/>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grpSp>
      <p:sp>
        <p:nvSpPr>
          <p:cNvPr id="272390" name="Text Box 6"/>
          <p:cNvSpPr txBox="1">
            <a:spLocks noChangeArrowheads="1"/>
          </p:cNvSpPr>
          <p:nvPr/>
        </p:nvSpPr>
        <p:spPr bwMode="auto">
          <a:xfrm>
            <a:off x="252000" y="475200"/>
            <a:ext cx="8640000" cy="90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被删关键字所在结点的</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关键字数目不小于</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，则只需从该结点中删去该关键字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和相应指针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树的其他部分不变。        </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274436" name="Picture 4" descr="btree_del1"/>
          <p:cNvPicPr>
            <a:picLocks noChangeAspect="1" noChangeArrowheads="1"/>
          </p:cNvPicPr>
          <p:nvPr/>
        </p:nvPicPr>
        <p:blipFill>
          <a:blip r:embed="rId3">
            <a:extLst>
              <a:ext uri="{28A0092B-C50C-407E-A947-70E740481C1C}">
                <a14:useLocalDpi xmlns:a14="http://schemas.microsoft.com/office/drawing/2010/main" val="0"/>
              </a:ext>
            </a:extLst>
          </a:blip>
          <a:srcRect t="1880" b="48003"/>
          <a:stretch>
            <a:fillRect/>
          </a:stretch>
        </p:blipFill>
        <p:spPr bwMode="auto">
          <a:xfrm>
            <a:off x="1908175" y="4221480"/>
            <a:ext cx="5525135" cy="2372360"/>
          </a:xfrm>
          <a:prstGeom prst="rect">
            <a:avLst/>
          </a:prstGeom>
          <a:solidFill>
            <a:schemeClr val="tx1"/>
          </a:solidFill>
          <a:effectLst>
            <a:outerShdw dist="107763" dir="2700000" algn="ctr" rotWithShape="0">
              <a:srgbClr val="808080">
                <a:alpha val="50000"/>
              </a:srgbClr>
            </a:outerShdw>
          </a:effectLst>
        </p:spPr>
      </p:pic>
      <p:sp>
        <p:nvSpPr>
          <p:cNvPr id="272391" name="AutoShape 7"/>
          <p:cNvSpPr>
            <a:spLocks noChangeArrowheads="1"/>
          </p:cNvSpPr>
          <p:nvPr/>
        </p:nvSpPr>
        <p:spPr bwMode="auto">
          <a:xfrm>
            <a:off x="4284028" y="3789253"/>
            <a:ext cx="504825" cy="620713"/>
          </a:xfrm>
          <a:prstGeom prst="downArrow">
            <a:avLst>
              <a:gd name="adj1" fmla="val 50000"/>
              <a:gd name="adj2" fmla="val 30739"/>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2"/>
          <p:cNvSpPr txBox="1">
            <a:spLocks noChangeArrowheads="1"/>
          </p:cNvSpPr>
          <p:nvPr/>
        </p:nvSpPr>
        <p:spPr bwMode="auto">
          <a:xfrm>
            <a:off x="250825" y="475200"/>
            <a:ext cx="8640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被删关键字所在结点中的关键字数目</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等于</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，而</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与该结点相邻的右兄弟（或左兄弟）结点中的关键字数目大于</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，则需将其兄弟结点中的最小（或最大）的关键字上移至双亲结点中，而将双亲结点中小于（或大于）</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且紧靠该上移关键字的关键字下移至被删关键字所在结点中。</a:t>
            </a:r>
          </a:p>
        </p:txBody>
      </p:sp>
      <p:pic>
        <p:nvPicPr>
          <p:cNvPr id="270339" name="Picture 3" descr="btree_del1"/>
          <p:cNvPicPr>
            <a:picLocks noChangeAspect="1" noChangeArrowheads="1"/>
          </p:cNvPicPr>
          <p:nvPr/>
        </p:nvPicPr>
        <p:blipFill>
          <a:blip r:embed="rId3">
            <a:extLst>
              <a:ext uri="{28A0092B-C50C-407E-A947-70E740481C1C}">
                <a14:useLocalDpi xmlns:a14="http://schemas.microsoft.com/office/drawing/2010/main" val="0"/>
              </a:ext>
            </a:extLst>
          </a:blip>
          <a:srcRect t="1880" b="48003"/>
          <a:stretch>
            <a:fillRect/>
          </a:stretch>
        </p:blipFill>
        <p:spPr bwMode="auto">
          <a:xfrm>
            <a:off x="650875" y="2862982"/>
            <a:ext cx="7881938" cy="3384550"/>
          </a:xfrm>
          <a:prstGeom prst="rect">
            <a:avLst/>
          </a:prstGeom>
          <a:solidFill>
            <a:schemeClr val="tx1"/>
          </a:solidFill>
          <a:effectLst>
            <a:outerShdw dist="107763" dir="2700000" algn="ctr" rotWithShape="0">
              <a:srgbClr val="808080">
                <a:alpha val="50000"/>
              </a:srgbClr>
            </a:outerShdw>
          </a:effectLst>
        </p:spPr>
      </p:pic>
      <p:sp>
        <p:nvSpPr>
          <p:cNvPr id="270340" name="Text Box 4"/>
          <p:cNvSpPr txBox="1">
            <a:spLocks noChangeArrowheads="1"/>
          </p:cNvSpPr>
          <p:nvPr/>
        </p:nvSpPr>
        <p:spPr bwMode="auto">
          <a:xfrm>
            <a:off x="900113" y="3109044"/>
            <a:ext cx="2447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删除</a:t>
            </a:r>
            <a:r>
              <a:rPr lang="en-US" altLang="zh-CN" sz="2800" b="1">
                <a:solidFill>
                  <a:srgbClr val="CC0000"/>
                </a:solidFill>
                <a:ea typeface="幼圆" panose="02010509060101010101" pitchFamily="49" charset="-122"/>
                <a:cs typeface="Arial" panose="020B0604020202020204" pitchFamily="34" charset="0"/>
              </a:rPr>
              <a:t>50</a:t>
            </a:r>
          </a:p>
        </p:txBody>
      </p:sp>
      <p:sp>
        <p:nvSpPr>
          <p:cNvPr id="270342" name="AutoShape 6"/>
          <p:cNvSpPr>
            <a:spLocks noChangeArrowheads="1"/>
          </p:cNvSpPr>
          <p:nvPr/>
        </p:nvSpPr>
        <p:spPr bwMode="auto">
          <a:xfrm>
            <a:off x="6732588" y="3644032"/>
            <a:ext cx="1079500" cy="360362"/>
          </a:xfrm>
          <a:prstGeom prst="wedgeRoundRectCallout">
            <a:avLst>
              <a:gd name="adj1" fmla="val -112940"/>
              <a:gd name="adj2" fmla="val 241190"/>
              <a:gd name="adj3" fmla="val 16667"/>
            </a:avLst>
          </a:prstGeom>
          <a:solidFill>
            <a:schemeClr val="tx1"/>
          </a:solid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a:solidFill>
                  <a:srgbClr val="CC0000"/>
                </a:solidFill>
              </a:rPr>
              <a:t>53</a:t>
            </a:r>
            <a:r>
              <a:rPr lang="zh-CN" altLang="en-US" b="1">
                <a:solidFill>
                  <a:srgbClr val="CC0000"/>
                </a:solidFill>
              </a:rPr>
              <a:t>下降</a:t>
            </a:r>
            <a:endParaRPr lang="zh-CN" altLang="en-US"/>
          </a:p>
        </p:txBody>
      </p:sp>
      <p:sp>
        <p:nvSpPr>
          <p:cNvPr id="270344" name="AutoShape 8"/>
          <p:cNvSpPr>
            <a:spLocks noChangeArrowheads="1"/>
          </p:cNvSpPr>
          <p:nvPr/>
        </p:nvSpPr>
        <p:spPr bwMode="auto">
          <a:xfrm>
            <a:off x="6156325" y="6164982"/>
            <a:ext cx="1079500" cy="360362"/>
          </a:xfrm>
          <a:prstGeom prst="wedgeRoundRectCallout">
            <a:avLst>
              <a:gd name="adj1" fmla="val -47940"/>
              <a:gd name="adj2" fmla="val -173347"/>
              <a:gd name="adj3" fmla="val 16667"/>
            </a:avLst>
          </a:prstGeom>
          <a:solidFill>
            <a:schemeClr val="tx1"/>
          </a:solid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a:solidFill>
                  <a:srgbClr val="CC0000"/>
                </a:solidFill>
              </a:rPr>
              <a:t>61</a:t>
            </a:r>
            <a:r>
              <a:rPr lang="zh-CN" altLang="en-US" b="1">
                <a:solidFill>
                  <a:srgbClr val="CC0000"/>
                </a:solidFill>
              </a:rPr>
              <a:t>上升</a:t>
            </a:r>
            <a:endParaRPr lang="zh-CN" altLang="en-US"/>
          </a:p>
        </p:txBody>
      </p:sp>
      <p:sp>
        <p:nvSpPr>
          <p:cNvPr id="270345" name="Oval 9"/>
          <p:cNvSpPr>
            <a:spLocks noChangeArrowheads="1"/>
          </p:cNvSpPr>
          <p:nvPr/>
        </p:nvSpPr>
        <p:spPr bwMode="auto">
          <a:xfrm>
            <a:off x="4759325" y="5445844"/>
            <a:ext cx="358775" cy="360363"/>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0" name="AutoShape 8"/>
          <p:cNvSpPr>
            <a:spLocks noChangeArrowheads="1"/>
          </p:cNvSpPr>
          <p:nvPr/>
        </p:nvSpPr>
        <p:spPr bwMode="auto">
          <a:xfrm flipV="1">
            <a:off x="8459788" y="5517728"/>
            <a:ext cx="684212" cy="863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 name="直接箭头连接符 1"/>
          <p:cNvCxnSpPr/>
          <p:nvPr/>
        </p:nvCxnSpPr>
        <p:spPr>
          <a:xfrm flipV="1">
            <a:off x="6012180" y="4941570"/>
            <a:ext cx="72390" cy="647700"/>
          </a:xfrm>
          <a:prstGeom prst="straightConnector1">
            <a:avLst/>
          </a:prstGeom>
          <a:ln w="19050">
            <a:solidFill>
              <a:srgbClr val="CC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H="1">
            <a:off x="5147945" y="4869180"/>
            <a:ext cx="792480" cy="720090"/>
          </a:xfrm>
          <a:prstGeom prst="straightConnector1">
            <a:avLst/>
          </a:prstGeom>
          <a:ln w="19050">
            <a:solidFill>
              <a:srgbClr val="CC0000"/>
            </a:solidFill>
            <a:headEnd type="none"/>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2" name="Picture 4" descr="btree_del1"/>
          <p:cNvPicPr>
            <a:picLocks noChangeAspect="1" noChangeArrowheads="1"/>
          </p:cNvPicPr>
          <p:nvPr/>
        </p:nvPicPr>
        <p:blipFill>
          <a:blip r:embed="rId2">
            <a:extLst>
              <a:ext uri="{28A0092B-C50C-407E-A947-70E740481C1C}">
                <a14:useLocalDpi xmlns:a14="http://schemas.microsoft.com/office/drawing/2010/main" val="0"/>
              </a:ext>
            </a:extLst>
          </a:blip>
          <a:srcRect t="49858"/>
          <a:stretch>
            <a:fillRect/>
          </a:stretch>
        </p:blipFill>
        <p:spPr bwMode="auto">
          <a:xfrm>
            <a:off x="684213" y="2060575"/>
            <a:ext cx="7881937" cy="3386138"/>
          </a:xfrm>
          <a:prstGeom prst="rect">
            <a:avLst/>
          </a:prstGeom>
          <a:solidFill>
            <a:schemeClr val="tx1"/>
          </a:solidFill>
          <a:effectLst>
            <a:outerShdw dist="107763" dir="2700000" algn="ctr" rotWithShape="0">
              <a:srgbClr val="808080">
                <a:alpha val="50000"/>
              </a:srgbClr>
            </a:outerShdw>
          </a:effectLst>
        </p:spPr>
      </p:pic>
      <p:sp>
        <p:nvSpPr>
          <p:cNvPr id="273413" name="AutoShape 5"/>
          <p:cNvSpPr>
            <a:spLocks noChangeArrowheads="1"/>
          </p:cNvSpPr>
          <p:nvPr/>
        </p:nvSpPr>
        <p:spPr bwMode="auto">
          <a:xfrm>
            <a:off x="682799" y="1196975"/>
            <a:ext cx="504825" cy="576263"/>
          </a:xfrm>
          <a:prstGeom prst="downArrow">
            <a:avLst>
              <a:gd name="adj1" fmla="val 50000"/>
              <a:gd name="adj2" fmla="val 2853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73414" name="Rectangle 6"/>
          <p:cNvSpPr>
            <a:spLocks noChangeArrowheads="1"/>
          </p:cNvSpPr>
          <p:nvPr/>
        </p:nvSpPr>
        <p:spPr bwMode="auto">
          <a:xfrm>
            <a:off x="790749" y="909638"/>
            <a:ext cx="287337"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5" name="Rectangle 7"/>
          <p:cNvSpPr>
            <a:spLocks noChangeArrowheads="1"/>
          </p:cNvSpPr>
          <p:nvPr/>
        </p:nvSpPr>
        <p:spPr bwMode="auto">
          <a:xfrm>
            <a:off x="790749" y="620713"/>
            <a:ext cx="287337"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6" name="Rectangle 8"/>
          <p:cNvSpPr>
            <a:spLocks noChangeArrowheads="1"/>
          </p:cNvSpPr>
          <p:nvPr/>
        </p:nvSpPr>
        <p:spPr bwMode="auto">
          <a:xfrm>
            <a:off x="790749" y="333375"/>
            <a:ext cx="287337"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252000" y="475200"/>
            <a:ext cx="8640000" cy="252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(3) </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rPr>
              <a:t>被删关键字所在结点和其相邻的兄弟结点中的关键字数目均等于</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rPr>
              <a:t>m/2</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u="sng"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pPr algn="just">
              <a:lnSpc>
                <a:spcPct val="11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假设该结点有右兄弟，且其右兄弟结点地址由双亲结点中的指针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所指，则在删去关键字之后，它所在结点中剩余的关键字和指针，加上双亲结点中的关键字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一起，合并到</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所指兄弟结点中（若没有右兄弟结点，则合并到左兄弟结点中）。</a:t>
            </a:r>
          </a:p>
        </p:txBody>
      </p:sp>
      <p:pic>
        <p:nvPicPr>
          <p:cNvPr id="198659" name="Picture 3" descr="btree_del1"/>
          <p:cNvPicPr>
            <a:picLocks noChangeAspect="1" noChangeArrowheads="1"/>
          </p:cNvPicPr>
          <p:nvPr/>
        </p:nvPicPr>
        <p:blipFill>
          <a:blip r:embed="rId2">
            <a:extLst>
              <a:ext uri="{28A0092B-C50C-407E-A947-70E740481C1C}">
                <a14:useLocalDpi xmlns:a14="http://schemas.microsoft.com/office/drawing/2010/main" val="0"/>
              </a:ext>
            </a:extLst>
          </a:blip>
          <a:srcRect t="49858"/>
          <a:stretch>
            <a:fillRect/>
          </a:stretch>
        </p:blipFill>
        <p:spPr bwMode="auto">
          <a:xfrm>
            <a:off x="650875" y="3067199"/>
            <a:ext cx="7881938" cy="3386137"/>
          </a:xfrm>
          <a:prstGeom prst="rect">
            <a:avLst/>
          </a:prstGeom>
          <a:solidFill>
            <a:schemeClr val="tx1"/>
          </a:solidFill>
          <a:effectLst>
            <a:outerShdw dist="107763" dir="2700000" algn="ctr" rotWithShape="0">
              <a:srgbClr val="808080">
                <a:alpha val="50000"/>
              </a:srgbClr>
            </a:outerShdw>
          </a:effectLst>
        </p:spPr>
      </p:pic>
      <p:sp>
        <p:nvSpPr>
          <p:cNvPr id="198660" name="Text Box 4"/>
          <p:cNvSpPr txBox="1">
            <a:spLocks noChangeArrowheads="1"/>
          </p:cNvSpPr>
          <p:nvPr/>
        </p:nvSpPr>
        <p:spPr bwMode="auto">
          <a:xfrm>
            <a:off x="900113" y="3705374"/>
            <a:ext cx="2376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删除</a:t>
            </a:r>
            <a:r>
              <a:rPr lang="en-US" altLang="zh-CN" sz="2800" b="1">
                <a:solidFill>
                  <a:srgbClr val="CC0000"/>
                </a:solidFill>
                <a:ea typeface="幼圆" panose="02010509060101010101" pitchFamily="49" charset="-122"/>
                <a:cs typeface="Arial" panose="020B0604020202020204" pitchFamily="34" charset="0"/>
              </a:rPr>
              <a:t>53</a:t>
            </a:r>
          </a:p>
        </p:txBody>
      </p:sp>
      <p:sp>
        <p:nvSpPr>
          <p:cNvPr id="198661" name="AutoShape 5"/>
          <p:cNvSpPr>
            <a:spLocks noChangeArrowheads="1"/>
          </p:cNvSpPr>
          <p:nvPr/>
        </p:nvSpPr>
        <p:spPr bwMode="auto">
          <a:xfrm>
            <a:off x="6877050" y="3849836"/>
            <a:ext cx="1079500" cy="360363"/>
          </a:xfrm>
          <a:prstGeom prst="wedgeRoundRectCallout">
            <a:avLst>
              <a:gd name="adj1" fmla="val -112940"/>
              <a:gd name="adj2" fmla="val 241190"/>
              <a:gd name="adj3" fmla="val 16667"/>
            </a:avLst>
          </a:prstGeom>
          <a:solidFill>
            <a:schemeClr val="tx1"/>
          </a:solidFill>
          <a:ln w="9525">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b="1">
                <a:solidFill>
                  <a:srgbClr val="CC0000"/>
                </a:solidFill>
              </a:rPr>
              <a:t>61</a:t>
            </a:r>
            <a:r>
              <a:rPr lang="zh-CN" altLang="en-US" b="1">
                <a:solidFill>
                  <a:srgbClr val="CC0000"/>
                </a:solidFill>
              </a:rPr>
              <a:t>下降</a:t>
            </a:r>
            <a:endParaRPr lang="zh-CN" altLang="en-US"/>
          </a:p>
        </p:txBody>
      </p:sp>
      <p:sp>
        <p:nvSpPr>
          <p:cNvPr id="198662" name="Oval 6"/>
          <p:cNvSpPr>
            <a:spLocks noChangeArrowheads="1"/>
          </p:cNvSpPr>
          <p:nvPr/>
        </p:nvSpPr>
        <p:spPr bwMode="auto">
          <a:xfrm>
            <a:off x="4759325" y="5731024"/>
            <a:ext cx="358775" cy="36036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198664" name="AutoShape 8"/>
          <p:cNvSpPr>
            <a:spLocks noChangeArrowheads="1"/>
          </p:cNvSpPr>
          <p:nvPr/>
        </p:nvSpPr>
        <p:spPr bwMode="auto">
          <a:xfrm flipV="1">
            <a:off x="8459788" y="5085482"/>
            <a:ext cx="684212" cy="8636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 name="直接箭头连接符 1"/>
          <p:cNvCxnSpPr/>
          <p:nvPr/>
        </p:nvCxnSpPr>
        <p:spPr>
          <a:xfrm flipH="1">
            <a:off x="6012180" y="5085715"/>
            <a:ext cx="72390" cy="791845"/>
          </a:xfrm>
          <a:prstGeom prst="straightConnector1">
            <a:avLst/>
          </a:prstGeom>
          <a:ln w="19050">
            <a:solidFill>
              <a:srgbClr val="CC0000"/>
            </a:solidFill>
            <a:headEnd type="none"/>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9" name="Picture 9" descr="btree_del2"/>
          <p:cNvPicPr>
            <a:picLocks noChangeAspect="1" noChangeArrowheads="1"/>
          </p:cNvPicPr>
          <p:nvPr/>
        </p:nvPicPr>
        <p:blipFill>
          <a:blip r:embed="rId2">
            <a:extLst>
              <a:ext uri="{28A0092B-C50C-407E-A947-70E740481C1C}">
                <a14:useLocalDpi xmlns:a14="http://schemas.microsoft.com/office/drawing/2010/main" val="0"/>
              </a:ext>
            </a:extLst>
          </a:blip>
          <a:srcRect l="-2278" t="1936" r="-116" b="41978"/>
          <a:stretch>
            <a:fillRect/>
          </a:stretch>
        </p:blipFill>
        <p:spPr bwMode="auto">
          <a:xfrm>
            <a:off x="539750" y="2132013"/>
            <a:ext cx="8135938" cy="3457575"/>
          </a:xfrm>
          <a:prstGeom prst="rect">
            <a:avLst/>
          </a:prstGeom>
          <a:solidFill>
            <a:schemeClr val="tx1"/>
          </a:solidFill>
          <a:effectLst>
            <a:outerShdw dist="107763" dir="2700000" algn="ctr" rotWithShape="0">
              <a:srgbClr val="808080">
                <a:alpha val="50000"/>
              </a:srgbClr>
            </a:outerShdw>
          </a:effectLst>
        </p:spPr>
      </p:pic>
      <p:sp>
        <p:nvSpPr>
          <p:cNvPr id="220170" name="AutoShape 10"/>
          <p:cNvSpPr>
            <a:spLocks noChangeArrowheads="1"/>
          </p:cNvSpPr>
          <p:nvPr/>
        </p:nvSpPr>
        <p:spPr bwMode="auto">
          <a:xfrm>
            <a:off x="755650" y="1341438"/>
            <a:ext cx="504825" cy="576262"/>
          </a:xfrm>
          <a:prstGeom prst="downArrow">
            <a:avLst>
              <a:gd name="adj1" fmla="val 50000"/>
              <a:gd name="adj2" fmla="val 28538"/>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20171" name="Rectangle 11"/>
          <p:cNvSpPr>
            <a:spLocks noChangeArrowheads="1"/>
          </p:cNvSpPr>
          <p:nvPr/>
        </p:nvSpPr>
        <p:spPr bwMode="auto">
          <a:xfrm>
            <a:off x="863600" y="1054100"/>
            <a:ext cx="287338"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2" name="Rectangle 12"/>
          <p:cNvSpPr>
            <a:spLocks noChangeArrowheads="1"/>
          </p:cNvSpPr>
          <p:nvPr/>
        </p:nvSpPr>
        <p:spPr bwMode="auto">
          <a:xfrm>
            <a:off x="863600" y="765175"/>
            <a:ext cx="287338"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173" name="Rectangle 13"/>
          <p:cNvSpPr>
            <a:spLocks noChangeArrowheads="1"/>
          </p:cNvSpPr>
          <p:nvPr/>
        </p:nvSpPr>
        <p:spPr bwMode="auto">
          <a:xfrm>
            <a:off x="863600" y="477838"/>
            <a:ext cx="287338" cy="14287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btree_del2"/>
          <p:cNvPicPr>
            <a:picLocks noChangeAspect="1" noChangeArrowheads="1"/>
          </p:cNvPicPr>
          <p:nvPr/>
        </p:nvPicPr>
        <p:blipFill>
          <a:blip r:embed="rId2">
            <a:extLst>
              <a:ext uri="{28A0092B-C50C-407E-A947-70E740481C1C}">
                <a14:useLocalDpi xmlns:a14="http://schemas.microsoft.com/office/drawing/2010/main" val="0"/>
              </a:ext>
            </a:extLst>
          </a:blip>
          <a:srcRect l="-2278" t="1936" r="-116" b="-47"/>
          <a:stretch>
            <a:fillRect/>
          </a:stretch>
        </p:blipFill>
        <p:spPr bwMode="auto">
          <a:xfrm>
            <a:off x="539750" y="476250"/>
            <a:ext cx="8135938" cy="6048375"/>
          </a:xfrm>
          <a:prstGeom prst="rect">
            <a:avLst/>
          </a:prstGeom>
          <a:solidFill>
            <a:schemeClr val="tx1"/>
          </a:solidFill>
          <a:effectLst>
            <a:outerShdw dist="107763" dir="2700000" algn="ctr" rotWithShape="0">
              <a:srgbClr val="808080">
                <a:alpha val="50000"/>
              </a:srgbClr>
            </a:outerShdw>
          </a:effectLst>
        </p:spPr>
      </p:pic>
      <p:sp>
        <p:nvSpPr>
          <p:cNvPr id="221187" name="Text Box 3"/>
          <p:cNvSpPr txBox="1">
            <a:spLocks noChangeArrowheads="1"/>
          </p:cNvSpPr>
          <p:nvPr/>
        </p:nvSpPr>
        <p:spPr bwMode="auto">
          <a:xfrm>
            <a:off x="1187450" y="958850"/>
            <a:ext cx="1944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a:solidFill>
                  <a:srgbClr val="CC0000"/>
                </a:solidFill>
                <a:ea typeface="幼圆" panose="02010509060101010101" pitchFamily="49" charset="-122"/>
                <a:cs typeface="Arial" panose="020B0604020202020204" pitchFamily="34" charset="0"/>
              </a:rPr>
              <a:t>删除</a:t>
            </a:r>
            <a:r>
              <a:rPr lang="en-US" altLang="zh-CN" sz="2800" b="1">
                <a:solidFill>
                  <a:srgbClr val="CC0000"/>
                </a:solidFill>
                <a:ea typeface="幼圆" panose="02010509060101010101" pitchFamily="49" charset="-122"/>
                <a:cs typeface="Arial" panose="020B0604020202020204" pitchFamily="34" charset="0"/>
              </a:rPr>
              <a:t>37</a:t>
            </a:r>
          </a:p>
        </p:txBody>
      </p:sp>
      <p:sp>
        <p:nvSpPr>
          <p:cNvPr id="2" name="文本框 1"/>
          <p:cNvSpPr txBox="1"/>
          <p:nvPr/>
        </p:nvSpPr>
        <p:spPr>
          <a:xfrm>
            <a:off x="683895" y="3429000"/>
            <a:ext cx="7927975" cy="829945"/>
          </a:xfrm>
          <a:prstGeom prst="rect">
            <a:avLst/>
          </a:prstGeom>
          <a:solidFill>
            <a:schemeClr val="tx1"/>
          </a:solidFill>
        </p:spPr>
        <p:txBody>
          <a:bodyPr wrap="square" rtlCol="0">
            <a:spAutoFit/>
          </a:bodyPr>
          <a:lstStyle/>
          <a:p>
            <a:r>
              <a:rPr lang="zh-CN" altLang="en-US" sz="2400" b="1">
                <a:solidFill>
                  <a:srgbClr val="C00000"/>
                </a:solidFill>
              </a:rPr>
              <a:t>如果因此使双亲</a:t>
            </a:r>
            <a:r>
              <a:rPr lang="en-US" altLang="zh-CN" sz="2400" b="1">
                <a:solidFill>
                  <a:srgbClr val="C00000"/>
                </a:solidFill>
              </a:rPr>
              <a:t>b</a:t>
            </a:r>
            <a:r>
              <a:rPr lang="zh-CN" altLang="en-US" sz="2400" b="1">
                <a:solidFill>
                  <a:srgbClr val="C00000"/>
                </a:solidFill>
              </a:rPr>
              <a:t>关键字数小于</a:t>
            </a:r>
            <a:r>
              <a:rPr kumimoji="1" lang="zh-CN" altLang="en-US"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mn-ea"/>
              </a:rPr>
              <a:t>m/2</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a:t>
            </a:r>
            <a:r>
              <a:rPr kumimoji="1" lang="zh-CN" altLang="en-US"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，则做类似处理，将双亲结点</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a:t>
            </a:r>
            <a:r>
              <a:rPr kumimoji="1" lang="zh-CN" altLang="en-US"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剩余信息和其双亲</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a:t>
            </a:r>
            <a:r>
              <a:rPr kumimoji="1" lang="zh-CN" altLang="en-US"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信息一起合并至其兄弟</a:t>
            </a:r>
            <a:r>
              <a:rPr kumimoji="1" lang="en-US" altLang="zh-CN" sz="2400" b="1" u="sng" dirty="0">
                <a:solidFill>
                  <a:srgbClr val="C000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c</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7" name="Rectangle 13"/>
          <p:cNvSpPr>
            <a:spLocks noChangeArrowheads="1"/>
          </p:cNvSpPr>
          <p:nvPr/>
        </p:nvSpPr>
        <p:spPr bwMode="auto">
          <a:xfrm>
            <a:off x="468313" y="333375"/>
            <a:ext cx="7775575" cy="6191250"/>
          </a:xfrm>
          <a:prstGeom prst="rect">
            <a:avLst/>
          </a:prstGeom>
          <a:solidFill>
            <a:srgbClr val="FFFFFF"/>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2109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349625"/>
            <a:ext cx="6881813"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959" name="Picture 15"/>
          <p:cNvPicPr>
            <a:picLocks noChangeAspect="1" noChangeArrowheads="1"/>
          </p:cNvPicPr>
          <p:nvPr/>
        </p:nvPicPr>
        <p:blipFill>
          <a:blip r:embed="rId3">
            <a:extLst>
              <a:ext uri="{28A0092B-C50C-407E-A947-70E740481C1C}">
                <a14:useLocalDpi xmlns:a14="http://schemas.microsoft.com/office/drawing/2010/main" val="0"/>
              </a:ext>
            </a:extLst>
          </a:blip>
          <a:srcRect r="7245"/>
          <a:stretch>
            <a:fillRect/>
          </a:stretch>
        </p:blipFill>
        <p:spPr bwMode="auto">
          <a:xfrm>
            <a:off x="539750" y="333375"/>
            <a:ext cx="7561263" cy="304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60" name="AutoShape 16"/>
          <p:cNvSpPr>
            <a:spLocks noChangeArrowheads="1"/>
          </p:cNvSpPr>
          <p:nvPr/>
        </p:nvSpPr>
        <p:spPr bwMode="auto">
          <a:xfrm>
            <a:off x="5105400" y="3733800"/>
            <a:ext cx="1914525" cy="533400"/>
          </a:xfrm>
          <a:prstGeom prst="wedgeRectCallout">
            <a:avLst>
              <a:gd name="adj1" fmla="val -95273"/>
              <a:gd name="adj2" fmla="val -154167"/>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0961" name="Text Box 17"/>
          <p:cNvSpPr txBox="1">
            <a:spLocks noChangeArrowheads="1"/>
          </p:cNvSpPr>
          <p:nvPr/>
        </p:nvSpPr>
        <p:spPr bwMode="auto">
          <a:xfrm>
            <a:off x="5086350" y="3748088"/>
            <a:ext cx="2006600" cy="5191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Remove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55</a:t>
            </a:r>
            <a:endParaRPr kumimoji="1" lang="en-US" altLang="zh-CN" sz="2400" b="1">
              <a:solidFill>
                <a:srgbClr val="000000"/>
              </a:solidFill>
              <a:latin typeface="Times New Roman" panose="02020603050405020304" pitchFamily="18" charset="0"/>
            </a:endParaRPr>
          </a:p>
        </p:txBody>
      </p:sp>
      <p:sp>
        <p:nvSpPr>
          <p:cNvPr id="210962" name="Text Box 18"/>
          <p:cNvSpPr txBox="1">
            <a:spLocks noChangeArrowheads="1"/>
          </p:cNvSpPr>
          <p:nvPr/>
        </p:nvSpPr>
        <p:spPr bwMode="auto">
          <a:xfrm>
            <a:off x="444500" y="257175"/>
            <a:ext cx="3048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Leaf </a:t>
            </a:r>
            <a:endParaRPr kumimoji="1" lang="en-US" altLang="zh-CN" sz="2000">
              <a:solidFill>
                <a:srgbClr val="CC0000"/>
              </a:solidFill>
              <a:latin typeface="Times New Roman" panose="02020603050405020304" pitchFamily="18" charset="0"/>
            </a:endParaRPr>
          </a:p>
        </p:txBody>
      </p:sp>
      <p:sp>
        <p:nvSpPr>
          <p:cNvPr id="210963" name="Rectangle 19"/>
          <p:cNvSpPr>
            <a:spLocks noChangeArrowheads="1"/>
          </p:cNvSpPr>
          <p:nvPr/>
        </p:nvSpPr>
        <p:spPr bwMode="auto">
          <a:xfrm>
            <a:off x="7019925" y="765175"/>
            <a:ext cx="1096963" cy="1368425"/>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4" name="AutoShape 20"/>
          <p:cNvSpPr>
            <a:spLocks noChangeArrowheads="1"/>
          </p:cNvSpPr>
          <p:nvPr/>
        </p:nvSpPr>
        <p:spPr bwMode="auto">
          <a:xfrm>
            <a:off x="1187450" y="3429000"/>
            <a:ext cx="576263" cy="1368425"/>
          </a:xfrm>
          <a:prstGeom prst="downArrow">
            <a:avLst>
              <a:gd name="adj1" fmla="val 50000"/>
              <a:gd name="adj2" fmla="val 59366"/>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0965" name="Text Box 21"/>
          <p:cNvSpPr txBox="1">
            <a:spLocks noChangeArrowheads="1"/>
          </p:cNvSpPr>
          <p:nvPr/>
        </p:nvSpPr>
        <p:spPr bwMode="auto">
          <a:xfrm>
            <a:off x="395288" y="3644900"/>
            <a:ext cx="1008062" cy="6413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00"/>
                </a:solidFill>
              </a:rPr>
              <a:t>Simple case</a:t>
            </a:r>
          </a:p>
        </p:txBody>
      </p:sp>
      <p:grpSp>
        <p:nvGrpSpPr>
          <p:cNvPr id="210969" name="Group 25"/>
          <p:cNvGrpSpPr/>
          <p:nvPr/>
        </p:nvGrpSpPr>
        <p:grpSpPr bwMode="auto">
          <a:xfrm>
            <a:off x="3746500" y="2489200"/>
            <a:ext cx="431800" cy="431800"/>
            <a:chOff x="2360" y="1568"/>
            <a:chExt cx="272" cy="272"/>
          </a:xfrm>
        </p:grpSpPr>
        <p:sp>
          <p:nvSpPr>
            <p:cNvPr id="210966" name="Oval 22"/>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0967" name="Line 23"/>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968" name="Line 24"/>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468630" y="908050"/>
            <a:ext cx="8434070" cy="5631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tabLst>
                <a:tab pos="5921375" algn="l"/>
              </a:tabLst>
              <a:defRPr>
                <a:solidFill>
                  <a:schemeClr val="tx1"/>
                </a:solidFill>
                <a:latin typeface="Arial" panose="020B0604020202020204" pitchFamily="34" charset="0"/>
                <a:ea typeface="宋体" panose="02010600030101010101" pitchFamily="2" charset="-122"/>
              </a:defRPr>
            </a:lvl1pPr>
            <a:lvl2pPr marL="914400" indent="-457200">
              <a:tabLst>
                <a:tab pos="5921375" algn="l"/>
              </a:tabLst>
              <a:defRPr>
                <a:solidFill>
                  <a:schemeClr val="tx1"/>
                </a:solidFill>
                <a:latin typeface="Arial" panose="020B0604020202020204" pitchFamily="34" charset="0"/>
                <a:ea typeface="宋体" panose="02010600030101010101" pitchFamily="2" charset="-122"/>
              </a:defRPr>
            </a:lvl2pPr>
            <a:lvl3pPr marL="1371600" indent="-457200">
              <a:tabLst>
                <a:tab pos="5921375" algn="l"/>
              </a:tabLst>
              <a:defRPr>
                <a:solidFill>
                  <a:schemeClr val="tx1"/>
                </a:solidFill>
                <a:latin typeface="Arial" panose="020B0604020202020204" pitchFamily="34" charset="0"/>
                <a:ea typeface="宋体" panose="02010600030101010101" pitchFamily="2" charset="-122"/>
              </a:defRPr>
            </a:lvl3pPr>
            <a:lvl4pPr marL="1828800" indent="-457200">
              <a:tabLst>
                <a:tab pos="5921375" algn="l"/>
              </a:tabLst>
              <a:defRPr>
                <a:solidFill>
                  <a:schemeClr val="tx1"/>
                </a:solidFill>
                <a:latin typeface="Arial" panose="020B0604020202020204" pitchFamily="34" charset="0"/>
                <a:ea typeface="宋体" panose="02010600030101010101" pitchFamily="2" charset="-122"/>
              </a:defRPr>
            </a:lvl4pPr>
            <a:lvl5pPr marL="2286000" indent="-457200">
              <a:tabLst>
                <a:tab pos="5921375" algn="l"/>
              </a:tabLst>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tabLst>
                <a:tab pos="5921375" algn="l"/>
              </a:tabLst>
              <a:defRPr>
                <a:solidFill>
                  <a:schemeClr val="tx1"/>
                </a:solidFill>
                <a:latin typeface="Arial" panose="020B0604020202020204" pitchFamily="34" charset="0"/>
                <a:ea typeface="宋体" panose="02010600030101010101" pitchFamily="2" charset="-122"/>
              </a:defRPr>
            </a:lvl9p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3     4      2      3     4     1      3      4      2     3     4</a:t>
            </a:r>
          </a:p>
          <a:p>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5     13    19    21   37   56    64    75    80   88   92</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1     2       3      4     5     6     7      8      9    10   11</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折半查找法中：</a:t>
            </a:r>
          </a:p>
          <a:p>
            <a:pPr marL="0" eaLnBrk="1" latinLnBrk="0" hangingPunct="1">
              <a:tabLst>
                <a:tab pos="5921375" algn="l"/>
                <a:tab pos="5921375" algn="l"/>
              </a:tabLst>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6</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个数仅需比较</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9</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7</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10</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次，找到第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5</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8</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个数需</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次。</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这个查找过程可以用下</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图的二叉树来表示。查找某</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个结点所比较的次数等于该</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结点的层次数。实际上查找</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某个结点的过程就是</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从根结</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点到与该记录相应的结点的</a:t>
            </a: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路径</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34823" name="Oval 7"/>
          <p:cNvSpPr>
            <a:spLocks noChangeArrowheads="1"/>
          </p:cNvSpPr>
          <p:nvPr/>
        </p:nvSpPr>
        <p:spPr bwMode="auto">
          <a:xfrm>
            <a:off x="6253286" y="38646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56</a:t>
            </a:r>
          </a:p>
        </p:txBody>
      </p:sp>
      <p:sp>
        <p:nvSpPr>
          <p:cNvPr id="34824" name="Oval 8"/>
          <p:cNvSpPr>
            <a:spLocks noChangeArrowheads="1"/>
          </p:cNvSpPr>
          <p:nvPr/>
        </p:nvSpPr>
        <p:spPr bwMode="auto">
          <a:xfrm>
            <a:off x="5199186" y="43980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19</a:t>
            </a:r>
          </a:p>
        </p:txBody>
      </p:sp>
      <p:sp>
        <p:nvSpPr>
          <p:cNvPr id="34825" name="Oval 9"/>
          <p:cNvSpPr>
            <a:spLocks noChangeArrowheads="1"/>
          </p:cNvSpPr>
          <p:nvPr/>
        </p:nvSpPr>
        <p:spPr bwMode="auto">
          <a:xfrm>
            <a:off x="7307386" y="43980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80</a:t>
            </a:r>
          </a:p>
        </p:txBody>
      </p:sp>
      <p:sp>
        <p:nvSpPr>
          <p:cNvPr id="34826" name="Oval 10"/>
          <p:cNvSpPr>
            <a:spLocks noChangeArrowheads="1"/>
          </p:cNvSpPr>
          <p:nvPr/>
        </p:nvSpPr>
        <p:spPr bwMode="auto">
          <a:xfrm>
            <a:off x="4792786" y="50076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5</a:t>
            </a:r>
          </a:p>
        </p:txBody>
      </p:sp>
      <p:sp>
        <p:nvSpPr>
          <p:cNvPr id="34827" name="Oval 11"/>
          <p:cNvSpPr>
            <a:spLocks noChangeArrowheads="1"/>
          </p:cNvSpPr>
          <p:nvPr/>
        </p:nvSpPr>
        <p:spPr bwMode="auto">
          <a:xfrm>
            <a:off x="5605586" y="50076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21</a:t>
            </a:r>
          </a:p>
        </p:txBody>
      </p:sp>
      <p:sp>
        <p:nvSpPr>
          <p:cNvPr id="34828" name="Oval 12"/>
          <p:cNvSpPr>
            <a:spLocks noChangeArrowheads="1"/>
          </p:cNvSpPr>
          <p:nvPr/>
        </p:nvSpPr>
        <p:spPr bwMode="auto">
          <a:xfrm>
            <a:off x="6850186" y="50076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64</a:t>
            </a:r>
          </a:p>
        </p:txBody>
      </p:sp>
      <p:sp>
        <p:nvSpPr>
          <p:cNvPr id="34829" name="Oval 13"/>
          <p:cNvSpPr>
            <a:spLocks noChangeArrowheads="1"/>
          </p:cNvSpPr>
          <p:nvPr/>
        </p:nvSpPr>
        <p:spPr bwMode="auto">
          <a:xfrm>
            <a:off x="7764586" y="50076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88</a:t>
            </a:r>
          </a:p>
        </p:txBody>
      </p:sp>
      <p:sp>
        <p:nvSpPr>
          <p:cNvPr id="34830" name="Oval 14"/>
          <p:cNvSpPr>
            <a:spLocks noChangeArrowheads="1"/>
          </p:cNvSpPr>
          <p:nvPr/>
        </p:nvSpPr>
        <p:spPr bwMode="auto">
          <a:xfrm>
            <a:off x="5199186" y="56934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13</a:t>
            </a:r>
          </a:p>
        </p:txBody>
      </p:sp>
      <p:sp>
        <p:nvSpPr>
          <p:cNvPr id="34831" name="Oval 15"/>
          <p:cNvSpPr>
            <a:spLocks noChangeArrowheads="1"/>
          </p:cNvSpPr>
          <p:nvPr/>
        </p:nvSpPr>
        <p:spPr bwMode="auto">
          <a:xfrm>
            <a:off x="6011986" y="56934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37</a:t>
            </a:r>
          </a:p>
        </p:txBody>
      </p:sp>
      <p:sp>
        <p:nvSpPr>
          <p:cNvPr id="34832" name="Oval 16"/>
          <p:cNvSpPr>
            <a:spLocks noChangeArrowheads="1"/>
          </p:cNvSpPr>
          <p:nvPr/>
        </p:nvSpPr>
        <p:spPr bwMode="auto">
          <a:xfrm>
            <a:off x="7307386" y="56934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75</a:t>
            </a:r>
          </a:p>
        </p:txBody>
      </p:sp>
      <p:sp>
        <p:nvSpPr>
          <p:cNvPr id="34833" name="Oval 17"/>
          <p:cNvSpPr>
            <a:spLocks noChangeArrowheads="1"/>
          </p:cNvSpPr>
          <p:nvPr/>
        </p:nvSpPr>
        <p:spPr bwMode="auto">
          <a:xfrm>
            <a:off x="8221786" y="5693494"/>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92</a:t>
            </a:r>
          </a:p>
        </p:txBody>
      </p:sp>
      <p:cxnSp>
        <p:nvCxnSpPr>
          <p:cNvPr id="34834" name="AutoShape 18"/>
          <p:cNvCxnSpPr>
            <a:cxnSpLocks noChangeShapeType="1"/>
            <a:stCxn id="34823" idx="2"/>
            <a:endCxn id="34824" idx="7"/>
          </p:cNvCxnSpPr>
          <p:nvPr/>
        </p:nvCxnSpPr>
        <p:spPr bwMode="auto">
          <a:xfrm flipH="1">
            <a:off x="5589711" y="4093294"/>
            <a:ext cx="663575" cy="371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5" name="AutoShape 19"/>
          <p:cNvCxnSpPr>
            <a:cxnSpLocks noChangeShapeType="1"/>
            <a:stCxn id="34824" idx="3"/>
            <a:endCxn id="34826" idx="0"/>
          </p:cNvCxnSpPr>
          <p:nvPr/>
        </p:nvCxnSpPr>
        <p:spPr bwMode="auto">
          <a:xfrm flipH="1">
            <a:off x="5021666" y="4788339"/>
            <a:ext cx="2444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6" name="AutoShape 20"/>
          <p:cNvCxnSpPr>
            <a:cxnSpLocks noChangeShapeType="1"/>
            <a:stCxn id="34823" idx="6"/>
            <a:endCxn id="34825" idx="1"/>
          </p:cNvCxnSpPr>
          <p:nvPr/>
        </p:nvCxnSpPr>
        <p:spPr bwMode="auto">
          <a:xfrm>
            <a:off x="6710486" y="4093294"/>
            <a:ext cx="663575" cy="371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7" name="AutoShape 21"/>
          <p:cNvCxnSpPr>
            <a:cxnSpLocks noChangeShapeType="1"/>
            <a:stCxn id="34825" idx="5"/>
            <a:endCxn id="34829" idx="0"/>
          </p:cNvCxnSpPr>
          <p:nvPr/>
        </p:nvCxnSpPr>
        <p:spPr bwMode="auto">
          <a:xfrm>
            <a:off x="7697631" y="4788339"/>
            <a:ext cx="2952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8" name="AutoShape 22"/>
          <p:cNvCxnSpPr>
            <a:cxnSpLocks noChangeShapeType="1"/>
            <a:stCxn id="34829" idx="5"/>
            <a:endCxn id="34833" idx="0"/>
          </p:cNvCxnSpPr>
          <p:nvPr/>
        </p:nvCxnSpPr>
        <p:spPr bwMode="auto">
          <a:xfrm>
            <a:off x="8154831" y="5397939"/>
            <a:ext cx="2952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9" name="AutoShape 23"/>
          <p:cNvCxnSpPr>
            <a:cxnSpLocks noChangeShapeType="1"/>
            <a:stCxn id="34825" idx="3"/>
            <a:endCxn id="34828" idx="0"/>
          </p:cNvCxnSpPr>
          <p:nvPr/>
        </p:nvCxnSpPr>
        <p:spPr bwMode="auto">
          <a:xfrm flipH="1">
            <a:off x="7079066" y="4788339"/>
            <a:ext cx="2952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0" name="AutoShape 24"/>
          <p:cNvCxnSpPr>
            <a:cxnSpLocks noChangeShapeType="1"/>
            <a:stCxn id="34828" idx="5"/>
            <a:endCxn id="34832" idx="0"/>
          </p:cNvCxnSpPr>
          <p:nvPr/>
        </p:nvCxnSpPr>
        <p:spPr bwMode="auto">
          <a:xfrm>
            <a:off x="7240431" y="5397939"/>
            <a:ext cx="2952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1" name="AutoShape 25"/>
          <p:cNvCxnSpPr>
            <a:cxnSpLocks noChangeShapeType="1"/>
            <a:stCxn id="34824" idx="5"/>
            <a:endCxn id="34827" idx="0"/>
          </p:cNvCxnSpPr>
          <p:nvPr/>
        </p:nvCxnSpPr>
        <p:spPr bwMode="auto">
          <a:xfrm>
            <a:off x="5589431" y="4788339"/>
            <a:ext cx="2444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2" name="AutoShape 26"/>
          <p:cNvCxnSpPr>
            <a:cxnSpLocks noChangeShapeType="1"/>
            <a:stCxn id="34827" idx="5"/>
            <a:endCxn id="34831" idx="0"/>
          </p:cNvCxnSpPr>
          <p:nvPr/>
        </p:nvCxnSpPr>
        <p:spPr bwMode="auto">
          <a:xfrm>
            <a:off x="5995831" y="5397939"/>
            <a:ext cx="2444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AutoShape 27"/>
          <p:cNvCxnSpPr>
            <a:cxnSpLocks noChangeShapeType="1"/>
            <a:stCxn id="34826" idx="5"/>
            <a:endCxn id="34830" idx="0"/>
          </p:cNvCxnSpPr>
          <p:nvPr/>
        </p:nvCxnSpPr>
        <p:spPr bwMode="auto">
          <a:xfrm>
            <a:off x="5183031" y="5397939"/>
            <a:ext cx="2444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44" name="Line 28"/>
          <p:cNvSpPr>
            <a:spLocks noChangeShapeType="1"/>
          </p:cNvSpPr>
          <p:nvPr/>
        </p:nvSpPr>
        <p:spPr bwMode="auto">
          <a:xfrm flipH="1">
            <a:off x="5648449" y="4021857"/>
            <a:ext cx="531812" cy="315912"/>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5" name="Line 29"/>
          <p:cNvSpPr>
            <a:spLocks noChangeShapeType="1"/>
          </p:cNvSpPr>
          <p:nvPr/>
        </p:nvSpPr>
        <p:spPr bwMode="auto">
          <a:xfrm>
            <a:off x="5724698" y="4734882"/>
            <a:ext cx="212445" cy="22860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7" name="Rectangle 31"/>
          <p:cNvSpPr>
            <a:spLocks noChangeArrowheads="1"/>
          </p:cNvSpPr>
          <p:nvPr/>
        </p:nvSpPr>
        <p:spPr bwMode="auto">
          <a:xfrm>
            <a:off x="53975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8" name="Rectangle 32"/>
          <p:cNvSpPr>
            <a:spLocks noChangeArrowheads="1"/>
          </p:cNvSpPr>
          <p:nvPr/>
        </p:nvSpPr>
        <p:spPr bwMode="auto">
          <a:xfrm>
            <a:off x="1116013"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49" name="Rectangle 33"/>
          <p:cNvSpPr>
            <a:spLocks noChangeArrowheads="1"/>
          </p:cNvSpPr>
          <p:nvPr/>
        </p:nvSpPr>
        <p:spPr bwMode="auto">
          <a:xfrm>
            <a:off x="169227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0" name="Rectangle 34"/>
          <p:cNvSpPr>
            <a:spLocks noChangeArrowheads="1"/>
          </p:cNvSpPr>
          <p:nvPr/>
        </p:nvSpPr>
        <p:spPr bwMode="auto">
          <a:xfrm>
            <a:off x="226695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1" name="Rectangle 35"/>
          <p:cNvSpPr>
            <a:spLocks noChangeArrowheads="1"/>
          </p:cNvSpPr>
          <p:nvPr/>
        </p:nvSpPr>
        <p:spPr bwMode="auto">
          <a:xfrm>
            <a:off x="2843213"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2" name="Rectangle 36"/>
          <p:cNvSpPr>
            <a:spLocks noChangeArrowheads="1"/>
          </p:cNvSpPr>
          <p:nvPr/>
        </p:nvSpPr>
        <p:spPr bwMode="auto">
          <a:xfrm>
            <a:off x="341947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3" name="Rectangle 37"/>
          <p:cNvSpPr>
            <a:spLocks noChangeArrowheads="1"/>
          </p:cNvSpPr>
          <p:nvPr/>
        </p:nvSpPr>
        <p:spPr bwMode="auto">
          <a:xfrm>
            <a:off x="3995738"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4" name="Rectangle 38"/>
          <p:cNvSpPr>
            <a:spLocks noChangeArrowheads="1"/>
          </p:cNvSpPr>
          <p:nvPr/>
        </p:nvSpPr>
        <p:spPr bwMode="auto">
          <a:xfrm>
            <a:off x="4572000"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5" name="Rectangle 39"/>
          <p:cNvSpPr>
            <a:spLocks noChangeArrowheads="1"/>
          </p:cNvSpPr>
          <p:nvPr/>
        </p:nvSpPr>
        <p:spPr bwMode="auto">
          <a:xfrm>
            <a:off x="5148263"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6" name="Rectangle 40"/>
          <p:cNvSpPr>
            <a:spLocks noChangeArrowheads="1"/>
          </p:cNvSpPr>
          <p:nvPr/>
        </p:nvSpPr>
        <p:spPr bwMode="auto">
          <a:xfrm>
            <a:off x="5724525" y="1341438"/>
            <a:ext cx="576263"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7" name="Rectangle 41"/>
          <p:cNvSpPr>
            <a:spLocks noChangeArrowheads="1"/>
          </p:cNvSpPr>
          <p:nvPr/>
        </p:nvSpPr>
        <p:spPr bwMode="auto">
          <a:xfrm>
            <a:off x="6300788" y="1341438"/>
            <a:ext cx="576262" cy="3587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58" name="Text Box 42"/>
          <p:cNvSpPr txBox="1">
            <a:spLocks noChangeArrowheads="1"/>
          </p:cNvSpPr>
          <p:nvPr/>
        </p:nvSpPr>
        <p:spPr bwMode="auto">
          <a:xfrm>
            <a:off x="6300911" y="4309194"/>
            <a:ext cx="5629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t>6 </a:t>
            </a:r>
            <a:r>
              <a:rPr lang="zh-CN" altLang="en-US" sz="1600" b="1" dirty="0"/>
              <a:t>号</a:t>
            </a:r>
            <a:endParaRPr lang="en-US" altLang="zh-CN" sz="1600" b="1" dirty="0"/>
          </a:p>
        </p:txBody>
      </p:sp>
      <p:sp>
        <p:nvSpPr>
          <p:cNvPr id="34859" name="Rectangle 43"/>
          <p:cNvSpPr>
            <a:spLocks noChangeArrowheads="1"/>
          </p:cNvSpPr>
          <p:nvPr/>
        </p:nvSpPr>
        <p:spPr bwMode="auto">
          <a:xfrm>
            <a:off x="5292849" y="482036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3</a:t>
            </a:r>
          </a:p>
        </p:txBody>
      </p:sp>
      <p:sp>
        <p:nvSpPr>
          <p:cNvPr id="34860" name="Rectangle 44"/>
          <p:cNvSpPr>
            <a:spLocks noChangeArrowheads="1"/>
          </p:cNvSpPr>
          <p:nvPr/>
        </p:nvSpPr>
        <p:spPr bwMode="auto">
          <a:xfrm>
            <a:off x="4788024" y="546806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a:t>
            </a:r>
          </a:p>
        </p:txBody>
      </p:sp>
      <p:sp>
        <p:nvSpPr>
          <p:cNvPr id="34861" name="Rectangle 45"/>
          <p:cNvSpPr>
            <a:spLocks noChangeArrowheads="1"/>
          </p:cNvSpPr>
          <p:nvPr/>
        </p:nvSpPr>
        <p:spPr bwMode="auto">
          <a:xfrm>
            <a:off x="5221411" y="6188794"/>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2</a:t>
            </a:r>
          </a:p>
        </p:txBody>
      </p:sp>
      <p:sp>
        <p:nvSpPr>
          <p:cNvPr id="34862" name="Rectangle 46"/>
          <p:cNvSpPr>
            <a:spLocks noChangeArrowheads="1"/>
          </p:cNvSpPr>
          <p:nvPr/>
        </p:nvSpPr>
        <p:spPr bwMode="auto">
          <a:xfrm>
            <a:off x="6085011" y="6188794"/>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5</a:t>
            </a:r>
          </a:p>
        </p:txBody>
      </p:sp>
      <p:sp>
        <p:nvSpPr>
          <p:cNvPr id="34863" name="Rectangle 47"/>
          <p:cNvSpPr>
            <a:spLocks noChangeArrowheads="1"/>
          </p:cNvSpPr>
          <p:nvPr/>
        </p:nvSpPr>
        <p:spPr bwMode="auto">
          <a:xfrm>
            <a:off x="5796086" y="5468069"/>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4</a:t>
            </a:r>
          </a:p>
        </p:txBody>
      </p:sp>
      <p:sp>
        <p:nvSpPr>
          <p:cNvPr id="34864" name="Rectangle 48"/>
          <p:cNvSpPr>
            <a:spLocks noChangeArrowheads="1"/>
          </p:cNvSpPr>
          <p:nvPr/>
        </p:nvSpPr>
        <p:spPr bwMode="auto">
          <a:xfrm>
            <a:off x="6877174" y="546806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7</a:t>
            </a:r>
          </a:p>
        </p:txBody>
      </p:sp>
      <p:sp>
        <p:nvSpPr>
          <p:cNvPr id="34865" name="Rectangle 49"/>
          <p:cNvSpPr>
            <a:spLocks noChangeArrowheads="1"/>
          </p:cNvSpPr>
          <p:nvPr/>
        </p:nvSpPr>
        <p:spPr bwMode="auto">
          <a:xfrm>
            <a:off x="7380411" y="4820369"/>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9</a:t>
            </a:r>
          </a:p>
        </p:txBody>
      </p:sp>
      <p:sp>
        <p:nvSpPr>
          <p:cNvPr id="34866" name="Rectangle 50"/>
          <p:cNvSpPr>
            <a:spLocks noChangeArrowheads="1"/>
          </p:cNvSpPr>
          <p:nvPr/>
        </p:nvSpPr>
        <p:spPr bwMode="auto">
          <a:xfrm>
            <a:off x="7812211" y="5468069"/>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10</a:t>
            </a:r>
          </a:p>
        </p:txBody>
      </p:sp>
      <p:sp>
        <p:nvSpPr>
          <p:cNvPr id="34867" name="Rectangle 51"/>
          <p:cNvSpPr>
            <a:spLocks noChangeArrowheads="1"/>
          </p:cNvSpPr>
          <p:nvPr/>
        </p:nvSpPr>
        <p:spPr bwMode="auto">
          <a:xfrm>
            <a:off x="8245599" y="6188794"/>
            <a:ext cx="4095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11</a:t>
            </a:r>
          </a:p>
        </p:txBody>
      </p:sp>
      <p:sp>
        <p:nvSpPr>
          <p:cNvPr id="34868" name="Rectangle 52"/>
          <p:cNvSpPr>
            <a:spLocks noChangeArrowheads="1"/>
          </p:cNvSpPr>
          <p:nvPr/>
        </p:nvSpPr>
        <p:spPr bwMode="auto">
          <a:xfrm>
            <a:off x="7237536" y="6188794"/>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t>8</a:t>
            </a:r>
          </a:p>
        </p:txBody>
      </p:sp>
      <p:sp>
        <p:nvSpPr>
          <p:cNvPr id="34870" name="Rectangle 54"/>
          <p:cNvSpPr>
            <a:spLocks noChangeArrowheads="1"/>
          </p:cNvSpPr>
          <p:nvPr/>
        </p:nvSpPr>
        <p:spPr bwMode="auto">
          <a:xfrm>
            <a:off x="468313" y="404178"/>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以下面</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11</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个数的查找为例：</a:t>
            </a:r>
          </a:p>
        </p:txBody>
      </p:sp>
      <p:sp>
        <p:nvSpPr>
          <p:cNvPr id="34871" name="Rectangle 55"/>
          <p:cNvSpPr>
            <a:spLocks noChangeArrowheads="1"/>
          </p:cNvSpPr>
          <p:nvPr/>
        </p:nvSpPr>
        <p:spPr bwMode="auto">
          <a:xfrm>
            <a:off x="7019925" y="981075"/>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ea typeface="幼圆" panose="02010509060101010101" pitchFamily="49" charset="-122"/>
              </a:rPr>
              <a:t>比较次数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8">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8">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8">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8">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18">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8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8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8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8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8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8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8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8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8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8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8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8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8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8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8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8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8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8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8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8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8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48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8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48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8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bldLvl="0" animBg="1"/>
      <p:bldP spid="34824" grpId="0" bldLvl="0" animBg="1"/>
      <p:bldP spid="34825" grpId="0" bldLvl="0" animBg="1"/>
      <p:bldP spid="34826" grpId="0" bldLvl="0" animBg="1"/>
      <p:bldP spid="34827" grpId="0" bldLvl="0" animBg="1"/>
      <p:bldP spid="34828" grpId="0" bldLvl="0" animBg="1"/>
      <p:bldP spid="34829" grpId="0" bldLvl="0" animBg="1"/>
      <p:bldP spid="34830" grpId="0" bldLvl="0" animBg="1"/>
      <p:bldP spid="34831" grpId="0" bldLvl="0" animBg="1"/>
      <p:bldP spid="34832" grpId="0" bldLvl="0" animBg="1"/>
      <p:bldP spid="34833" grpId="0" bldLvl="0" animBg="1"/>
      <p:bldP spid="34844" grpId="0" bldLvl="0" animBg="1"/>
      <p:bldP spid="34845" grpId="0" bldLvl="0" animBg="1"/>
      <p:bldP spid="34858" grpId="0" bldLvl="0" animBg="1"/>
      <p:bldP spid="34859" grpId="0" bldLvl="0" animBg="1"/>
      <p:bldP spid="34860" grpId="0" bldLvl="0" animBg="1"/>
      <p:bldP spid="34861" grpId="0" bldLvl="0" animBg="1"/>
      <p:bldP spid="34862" grpId="0" bldLvl="0" animBg="1"/>
      <p:bldP spid="34863" grpId="0" bldLvl="0" animBg="1"/>
      <p:bldP spid="34864" grpId="0" bldLvl="0" animBg="1"/>
      <p:bldP spid="34865" grpId="0" bldLvl="0" animBg="1"/>
      <p:bldP spid="34866" grpId="0" bldLvl="0" animBg="1"/>
      <p:bldP spid="34867" grpId="0" bldLvl="0" animBg="1"/>
      <p:bldP spid="34868"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982" name="Object 14"/>
          <p:cNvGraphicFramePr>
            <a:graphicFrameLocks noChangeAspect="1"/>
          </p:cNvGraphicFramePr>
          <p:nvPr/>
        </p:nvGraphicFramePr>
        <p:xfrm>
          <a:off x="100013" y="3343275"/>
          <a:ext cx="8939212" cy="3181350"/>
        </p:xfrm>
        <a:graphic>
          <a:graphicData uri="http://schemas.openxmlformats.org/presentationml/2006/ole">
            <mc:AlternateContent xmlns:mc="http://schemas.openxmlformats.org/markup-compatibility/2006">
              <mc:Choice xmlns:v="urn:schemas-microsoft-com:vml" Requires="v">
                <p:oleObj name="Image" r:id="rId2" imgW="10566400" imgH="4241800" progId="Photoshop.Image.6">
                  <p:embed/>
                </p:oleObj>
              </mc:Choice>
              <mc:Fallback>
                <p:oleObj name="Image" r:id="rId2" imgW="10566400" imgH="4241800" progId="Photoshop.Image.6">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l="-1753"/>
                      <a:stretch>
                        <a:fillRect/>
                      </a:stretch>
                    </p:blipFill>
                    <p:spPr bwMode="auto">
                      <a:xfrm>
                        <a:off x="100013" y="3343275"/>
                        <a:ext cx="8939212" cy="3181350"/>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1983" name="Object 15"/>
          <p:cNvGraphicFramePr>
            <a:graphicFrameLocks noChangeAspect="1"/>
          </p:cNvGraphicFramePr>
          <p:nvPr/>
        </p:nvGraphicFramePr>
        <p:xfrm>
          <a:off x="103188" y="44450"/>
          <a:ext cx="8934450" cy="3181350"/>
        </p:xfrm>
        <a:graphic>
          <a:graphicData uri="http://schemas.openxmlformats.org/presentationml/2006/ole">
            <mc:AlternateContent xmlns:mc="http://schemas.openxmlformats.org/markup-compatibility/2006">
              <mc:Choice xmlns:v="urn:schemas-microsoft-com:vml" Requires="v">
                <p:oleObj name="Image" r:id="rId4" imgW="11912600" imgH="4241800" progId="Photoshop.Image.6">
                  <p:embed/>
                </p:oleObj>
              </mc:Choice>
              <mc:Fallback>
                <p:oleObj name="Image" r:id="rId4" imgW="11912600" imgH="4241800" progId="Photoshop.Image.6">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44450"/>
                        <a:ext cx="8934450" cy="31813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1984" name="AutoShape 16"/>
          <p:cNvSpPr>
            <a:spLocks noChangeArrowheads="1"/>
          </p:cNvSpPr>
          <p:nvPr/>
        </p:nvSpPr>
        <p:spPr bwMode="auto">
          <a:xfrm>
            <a:off x="7391400" y="3962400"/>
            <a:ext cx="1371600" cy="533400"/>
          </a:xfrm>
          <a:prstGeom prst="wedgeRectCallout">
            <a:avLst>
              <a:gd name="adj1" fmla="val -115278"/>
              <a:gd name="adj2" fmla="val -208630"/>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1985" name="Text Box 17"/>
          <p:cNvSpPr txBox="1">
            <a:spLocks noChangeArrowheads="1"/>
          </p:cNvSpPr>
          <p:nvPr/>
        </p:nvSpPr>
        <p:spPr bwMode="auto">
          <a:xfrm>
            <a:off x="7448550" y="3976688"/>
            <a:ext cx="1619250" cy="5191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65</a:t>
            </a:r>
            <a:endParaRPr kumimoji="1" lang="en-US" altLang="zh-CN" sz="2400" b="1">
              <a:solidFill>
                <a:srgbClr val="000000"/>
              </a:solidFill>
              <a:latin typeface="Times New Roman" panose="02020603050405020304" pitchFamily="18" charset="0"/>
            </a:endParaRPr>
          </a:p>
        </p:txBody>
      </p:sp>
      <p:sp>
        <p:nvSpPr>
          <p:cNvPr id="211986" name="Rectangle 18"/>
          <p:cNvSpPr>
            <a:spLocks noChangeArrowheads="1"/>
          </p:cNvSpPr>
          <p:nvPr/>
        </p:nvSpPr>
        <p:spPr bwMode="auto">
          <a:xfrm>
            <a:off x="279400" y="3584575"/>
            <a:ext cx="2563813" cy="5794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Jointly adjust</a:t>
            </a:r>
            <a:endParaRPr kumimoji="1" lang="en-US" altLang="zh-CN" sz="2000" u="sng">
              <a:solidFill>
                <a:srgbClr val="CC0000"/>
              </a:solidFill>
              <a:latin typeface="Times New Roman" panose="02020603050405020304" pitchFamily="18" charset="0"/>
            </a:endParaRPr>
          </a:p>
        </p:txBody>
      </p:sp>
      <p:sp>
        <p:nvSpPr>
          <p:cNvPr id="211987" name="Text Box 19"/>
          <p:cNvSpPr txBox="1">
            <a:spLocks noChangeArrowheads="1"/>
          </p:cNvSpPr>
          <p:nvPr/>
        </p:nvSpPr>
        <p:spPr bwMode="auto">
          <a:xfrm>
            <a:off x="250825" y="188913"/>
            <a:ext cx="304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Leaf</a:t>
            </a:r>
            <a:endParaRPr kumimoji="1" lang="en-US" altLang="zh-CN" sz="2000">
              <a:solidFill>
                <a:srgbClr val="CC0000"/>
              </a:solidFill>
              <a:latin typeface="Times New Roman" panose="02020603050405020304" pitchFamily="18" charset="0"/>
            </a:endParaRPr>
          </a:p>
        </p:txBody>
      </p:sp>
      <p:sp>
        <p:nvSpPr>
          <p:cNvPr id="211988" name="Rectangle 20"/>
          <p:cNvSpPr>
            <a:spLocks noChangeArrowheads="1"/>
          </p:cNvSpPr>
          <p:nvPr/>
        </p:nvSpPr>
        <p:spPr bwMode="auto">
          <a:xfrm>
            <a:off x="7237413" y="361950"/>
            <a:ext cx="1655762" cy="503238"/>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Remove 65</a:t>
            </a:r>
          </a:p>
        </p:txBody>
      </p:sp>
      <p:sp>
        <p:nvSpPr>
          <p:cNvPr id="211989" name="Rectangle 21"/>
          <p:cNvSpPr>
            <a:spLocks noChangeArrowheads="1"/>
          </p:cNvSpPr>
          <p:nvPr/>
        </p:nvSpPr>
        <p:spPr bwMode="auto">
          <a:xfrm>
            <a:off x="7237413" y="1341438"/>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Adjust  g, c, h</a:t>
            </a:r>
          </a:p>
        </p:txBody>
      </p:sp>
      <p:sp>
        <p:nvSpPr>
          <p:cNvPr id="211990" name="AutoShape 22"/>
          <p:cNvSpPr>
            <a:spLocks noChangeArrowheads="1"/>
          </p:cNvSpPr>
          <p:nvPr/>
        </p:nvSpPr>
        <p:spPr bwMode="auto">
          <a:xfrm>
            <a:off x="5508625" y="3213100"/>
            <a:ext cx="576263" cy="1152525"/>
          </a:xfrm>
          <a:prstGeom prst="downArrow">
            <a:avLst>
              <a:gd name="adj1" fmla="val 50000"/>
              <a:gd name="adj2" fmla="val 50000"/>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1991" name="Rectangle 23"/>
          <p:cNvSpPr>
            <a:spLocks noChangeArrowheads="1"/>
          </p:cNvSpPr>
          <p:nvPr/>
        </p:nvSpPr>
        <p:spPr bwMode="auto">
          <a:xfrm>
            <a:off x="7235825" y="893763"/>
            <a:ext cx="1657350" cy="4333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1992" name="Group 24"/>
          <p:cNvGrpSpPr/>
          <p:nvPr/>
        </p:nvGrpSpPr>
        <p:grpSpPr bwMode="auto">
          <a:xfrm>
            <a:off x="5580063" y="2339975"/>
            <a:ext cx="431800" cy="431800"/>
            <a:chOff x="2360" y="1568"/>
            <a:chExt cx="272" cy="272"/>
          </a:xfrm>
        </p:grpSpPr>
        <p:sp>
          <p:nvSpPr>
            <p:cNvPr id="211993" name="Oval 25"/>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1994" name="Line 26"/>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995" name="Line 27"/>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3005" name="Object 13"/>
          <p:cNvGraphicFramePr>
            <a:graphicFrameLocks noChangeAspect="1"/>
          </p:cNvGraphicFramePr>
          <p:nvPr/>
        </p:nvGraphicFramePr>
        <p:xfrm>
          <a:off x="179388" y="3487738"/>
          <a:ext cx="8785225" cy="3181350"/>
        </p:xfrm>
        <a:graphic>
          <a:graphicData uri="http://schemas.openxmlformats.org/presentationml/2006/ole">
            <mc:AlternateContent xmlns:mc="http://schemas.openxmlformats.org/markup-compatibility/2006">
              <mc:Choice xmlns:v="urn:schemas-microsoft-com:vml" Requires="v">
                <p:oleObj name="Image" r:id="rId2" imgW="9982200" imgH="4241800" progId="Photoshop.Image.6">
                  <p:embed/>
                </p:oleObj>
              </mc:Choice>
              <mc:Fallback>
                <p:oleObj name="Image" r:id="rId2" imgW="9982200" imgH="4241800" progId="Photoshop.Image.6">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487738"/>
                        <a:ext cx="8785225" cy="31813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3006" name="Object 14"/>
          <p:cNvGraphicFramePr>
            <a:graphicFrameLocks noChangeAspect="1"/>
          </p:cNvGraphicFramePr>
          <p:nvPr/>
        </p:nvGraphicFramePr>
        <p:xfrm>
          <a:off x="180975" y="115888"/>
          <a:ext cx="8782050" cy="3181350"/>
        </p:xfrm>
        <a:graphic>
          <a:graphicData uri="http://schemas.openxmlformats.org/presentationml/2006/ole">
            <mc:AlternateContent xmlns:mc="http://schemas.openxmlformats.org/markup-compatibility/2006">
              <mc:Choice xmlns:v="urn:schemas-microsoft-com:vml" Requires="v">
                <p:oleObj name="Image" r:id="rId4" imgW="11709400" imgH="4241800" progId="Photoshop.Image.6">
                  <p:embed/>
                </p:oleObj>
              </mc:Choice>
              <mc:Fallback>
                <p:oleObj name="Image" r:id="rId4" imgW="11709400" imgH="4241800" progId="Photoshop.Image.6">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115888"/>
                        <a:ext cx="8782050" cy="31813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3007" name="AutoShape 15"/>
          <p:cNvSpPr>
            <a:spLocks noChangeArrowheads="1"/>
          </p:cNvSpPr>
          <p:nvPr/>
        </p:nvSpPr>
        <p:spPr bwMode="auto">
          <a:xfrm>
            <a:off x="6858000" y="3733800"/>
            <a:ext cx="1371600" cy="533400"/>
          </a:xfrm>
          <a:prstGeom prst="wedgeRectCallout">
            <a:avLst>
              <a:gd name="adj1" fmla="val -93056"/>
              <a:gd name="adj2" fmla="val -162204"/>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3008" name="Text Box 16"/>
          <p:cNvSpPr txBox="1">
            <a:spLocks noChangeArrowheads="1"/>
          </p:cNvSpPr>
          <p:nvPr/>
        </p:nvSpPr>
        <p:spPr bwMode="auto">
          <a:xfrm>
            <a:off x="6858000" y="3733800"/>
            <a:ext cx="1619250"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70</a:t>
            </a:r>
            <a:endParaRPr kumimoji="1" lang="en-US" altLang="zh-CN" sz="2400" b="1">
              <a:solidFill>
                <a:srgbClr val="000000"/>
              </a:solidFill>
              <a:latin typeface="Times New Roman" panose="02020603050405020304" pitchFamily="18" charset="0"/>
            </a:endParaRPr>
          </a:p>
        </p:txBody>
      </p:sp>
      <p:sp>
        <p:nvSpPr>
          <p:cNvPr id="213009" name="Text Box 17"/>
          <p:cNvSpPr txBox="1">
            <a:spLocks noChangeArrowheads="1"/>
          </p:cNvSpPr>
          <p:nvPr/>
        </p:nvSpPr>
        <p:spPr bwMode="auto">
          <a:xfrm>
            <a:off x="250825" y="188913"/>
            <a:ext cx="304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Leaf</a:t>
            </a:r>
            <a:endParaRPr kumimoji="1" lang="en-US" altLang="zh-CN" sz="2000">
              <a:solidFill>
                <a:srgbClr val="CC0000"/>
              </a:solidFill>
              <a:latin typeface="Times New Roman" panose="02020603050405020304" pitchFamily="18" charset="0"/>
            </a:endParaRPr>
          </a:p>
        </p:txBody>
      </p:sp>
      <p:sp>
        <p:nvSpPr>
          <p:cNvPr id="213010" name="Rectangle 18"/>
          <p:cNvSpPr>
            <a:spLocks noChangeArrowheads="1"/>
          </p:cNvSpPr>
          <p:nvPr/>
        </p:nvSpPr>
        <p:spPr bwMode="auto">
          <a:xfrm>
            <a:off x="7237413" y="404813"/>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Remove 70</a:t>
            </a:r>
          </a:p>
        </p:txBody>
      </p:sp>
      <p:sp>
        <p:nvSpPr>
          <p:cNvPr id="213011" name="Rectangle 19"/>
          <p:cNvSpPr>
            <a:spLocks noChangeArrowheads="1"/>
          </p:cNvSpPr>
          <p:nvPr/>
        </p:nvSpPr>
        <p:spPr bwMode="auto">
          <a:xfrm>
            <a:off x="7237413" y="1412875"/>
            <a:ext cx="1655762" cy="503238"/>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Adjust  f, c, g</a:t>
            </a:r>
          </a:p>
        </p:txBody>
      </p:sp>
      <p:sp>
        <p:nvSpPr>
          <p:cNvPr id="213012" name="AutoShape 20"/>
          <p:cNvSpPr>
            <a:spLocks noChangeArrowheads="1"/>
          </p:cNvSpPr>
          <p:nvPr/>
        </p:nvSpPr>
        <p:spPr bwMode="auto">
          <a:xfrm>
            <a:off x="900113" y="3429000"/>
            <a:ext cx="576262" cy="1368425"/>
          </a:xfrm>
          <a:prstGeom prst="downArrow">
            <a:avLst>
              <a:gd name="adj1" fmla="val 50000"/>
              <a:gd name="adj2" fmla="val 59366"/>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3013" name="Rectangle 21"/>
          <p:cNvSpPr>
            <a:spLocks noChangeArrowheads="1"/>
          </p:cNvSpPr>
          <p:nvPr/>
        </p:nvSpPr>
        <p:spPr bwMode="auto">
          <a:xfrm>
            <a:off x="7235825" y="936625"/>
            <a:ext cx="1657350" cy="43338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3014" name="Group 22"/>
          <p:cNvGrpSpPr/>
          <p:nvPr/>
        </p:nvGrpSpPr>
        <p:grpSpPr bwMode="auto">
          <a:xfrm>
            <a:off x="5653088" y="2443163"/>
            <a:ext cx="431800" cy="431800"/>
            <a:chOff x="2360" y="1568"/>
            <a:chExt cx="272" cy="272"/>
          </a:xfrm>
        </p:grpSpPr>
        <p:sp>
          <p:nvSpPr>
            <p:cNvPr id="213015" name="Oval 23"/>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3016" name="Line 24"/>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17" name="Line 25"/>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30" name="Object 14"/>
          <p:cNvGraphicFramePr>
            <a:graphicFrameLocks noChangeAspect="1"/>
          </p:cNvGraphicFramePr>
          <p:nvPr/>
        </p:nvGraphicFramePr>
        <p:xfrm>
          <a:off x="314325" y="171450"/>
          <a:ext cx="8650288" cy="3257550"/>
        </p:xfrm>
        <a:graphic>
          <a:graphicData uri="http://schemas.openxmlformats.org/presentationml/2006/ole">
            <mc:AlternateContent xmlns:mc="http://schemas.openxmlformats.org/markup-compatibility/2006">
              <mc:Choice xmlns:v="urn:schemas-microsoft-com:vml" Requires="v">
                <p:oleObj name="Image" r:id="rId2" imgW="11353800" imgH="4343400" progId="Photoshop.Image.6">
                  <p:embed/>
                </p:oleObj>
              </mc:Choice>
              <mc:Fallback>
                <p:oleObj name="Image" r:id="rId2" imgW="11353800" imgH="4343400" progId="Photoshop.Image.6">
                  <p:embed/>
                  <p:pic>
                    <p:nvPicPr>
                      <p:cNvPr id="0"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71450"/>
                        <a:ext cx="8650288" cy="32575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4031" name="Object 15"/>
          <p:cNvGraphicFramePr>
            <a:graphicFrameLocks noChangeAspect="1"/>
          </p:cNvGraphicFramePr>
          <p:nvPr/>
        </p:nvGraphicFramePr>
        <p:xfrm>
          <a:off x="314325" y="3429000"/>
          <a:ext cx="8650288" cy="3251200"/>
        </p:xfrm>
        <a:graphic>
          <a:graphicData uri="http://schemas.openxmlformats.org/presentationml/2006/ole">
            <mc:AlternateContent xmlns:mc="http://schemas.openxmlformats.org/markup-compatibility/2006">
              <mc:Choice xmlns:v="urn:schemas-microsoft-com:vml" Requires="v">
                <p:oleObj name="Image" r:id="rId4" imgW="8686800" imgH="4343400" progId="Photoshop.Image.6">
                  <p:embed/>
                </p:oleObj>
              </mc:Choice>
              <mc:Fallback>
                <p:oleObj name="Image" r:id="rId4" imgW="8686800" imgH="4343400" progId="Photoshop.Image.6">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r="-30577"/>
                      <a:stretch>
                        <a:fillRect/>
                      </a:stretch>
                    </p:blipFill>
                    <p:spPr bwMode="auto">
                      <a:xfrm>
                        <a:off x="314325" y="3429000"/>
                        <a:ext cx="8650288" cy="3251200"/>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4032" name="AutoShape 16"/>
          <p:cNvSpPr>
            <a:spLocks noChangeArrowheads="1"/>
          </p:cNvSpPr>
          <p:nvPr/>
        </p:nvSpPr>
        <p:spPr bwMode="auto">
          <a:xfrm>
            <a:off x="5364163" y="3500438"/>
            <a:ext cx="1295400" cy="533400"/>
          </a:xfrm>
          <a:prstGeom prst="wedgeRectCallout">
            <a:avLst>
              <a:gd name="adj1" fmla="val -131370"/>
              <a:gd name="adj2" fmla="val -142560"/>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55</a:t>
            </a:r>
          </a:p>
        </p:txBody>
      </p:sp>
      <p:sp>
        <p:nvSpPr>
          <p:cNvPr id="214034" name="Rectangle 18"/>
          <p:cNvSpPr>
            <a:spLocks noChangeArrowheads="1"/>
          </p:cNvSpPr>
          <p:nvPr/>
        </p:nvSpPr>
        <p:spPr bwMode="auto">
          <a:xfrm>
            <a:off x="6948488" y="5184775"/>
            <a:ext cx="1854200" cy="106680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u="sng">
                <a:solidFill>
                  <a:srgbClr val="CC0000"/>
                </a:solidFill>
                <a:latin typeface="Times New Roman" panose="02020603050405020304" pitchFamily="18" charset="0"/>
                <a:ea typeface="仿宋_GB2312" pitchFamily="49" charset="-122"/>
              </a:rPr>
              <a:t>Merging</a:t>
            </a:r>
          </a:p>
          <a:p>
            <a:r>
              <a:rPr kumimoji="1" lang="en-US" altLang="zh-CN" sz="3200" b="1" u="sng">
                <a:solidFill>
                  <a:srgbClr val="CC0000"/>
                </a:solidFill>
                <a:latin typeface="Times New Roman" panose="02020603050405020304" pitchFamily="18" charset="0"/>
                <a:ea typeface="仿宋_GB2312" pitchFamily="49" charset="-122"/>
              </a:rPr>
              <a:t>operation</a:t>
            </a:r>
            <a:endParaRPr kumimoji="1" lang="en-US" altLang="zh-CN" sz="2000" b="1">
              <a:solidFill>
                <a:srgbClr val="CC0000"/>
              </a:solidFill>
              <a:latin typeface="Times New Roman" panose="02020603050405020304" pitchFamily="18" charset="0"/>
            </a:endParaRPr>
          </a:p>
        </p:txBody>
      </p:sp>
      <p:sp>
        <p:nvSpPr>
          <p:cNvPr id="214035" name="Text Box 19"/>
          <p:cNvSpPr txBox="1">
            <a:spLocks noChangeArrowheads="1"/>
          </p:cNvSpPr>
          <p:nvPr/>
        </p:nvSpPr>
        <p:spPr bwMode="auto">
          <a:xfrm>
            <a:off x="250825" y="188913"/>
            <a:ext cx="304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Leaf</a:t>
            </a:r>
            <a:endParaRPr kumimoji="1" lang="en-US" altLang="zh-CN" sz="2000">
              <a:solidFill>
                <a:srgbClr val="CC0000"/>
              </a:solidFill>
              <a:latin typeface="Times New Roman" panose="02020603050405020304" pitchFamily="18" charset="0"/>
            </a:endParaRPr>
          </a:p>
        </p:txBody>
      </p:sp>
      <p:sp>
        <p:nvSpPr>
          <p:cNvPr id="214037" name="Rectangle 21"/>
          <p:cNvSpPr>
            <a:spLocks noChangeArrowheads="1"/>
          </p:cNvSpPr>
          <p:nvPr/>
        </p:nvSpPr>
        <p:spPr bwMode="auto">
          <a:xfrm>
            <a:off x="7237413" y="1917700"/>
            <a:ext cx="1655762" cy="503238"/>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Merge  f, g</a:t>
            </a:r>
          </a:p>
        </p:txBody>
      </p:sp>
      <p:sp>
        <p:nvSpPr>
          <p:cNvPr id="214038" name="AutoShape 22"/>
          <p:cNvSpPr>
            <a:spLocks noChangeArrowheads="1"/>
          </p:cNvSpPr>
          <p:nvPr/>
        </p:nvSpPr>
        <p:spPr bwMode="auto">
          <a:xfrm>
            <a:off x="468313" y="3429000"/>
            <a:ext cx="576262" cy="1368425"/>
          </a:xfrm>
          <a:prstGeom prst="downArrow">
            <a:avLst>
              <a:gd name="adj1" fmla="val 50000"/>
              <a:gd name="adj2" fmla="val 59366"/>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4039" name="Rectangle 23"/>
          <p:cNvSpPr>
            <a:spLocks noChangeArrowheads="1"/>
          </p:cNvSpPr>
          <p:nvPr/>
        </p:nvSpPr>
        <p:spPr bwMode="auto">
          <a:xfrm>
            <a:off x="7235825" y="1527175"/>
            <a:ext cx="1662113" cy="31591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36" name="Rectangle 20"/>
          <p:cNvSpPr>
            <a:spLocks noChangeArrowheads="1"/>
          </p:cNvSpPr>
          <p:nvPr/>
        </p:nvSpPr>
        <p:spPr bwMode="auto">
          <a:xfrm>
            <a:off x="7237413" y="1052513"/>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Remove 55</a:t>
            </a:r>
          </a:p>
        </p:txBody>
      </p:sp>
      <p:grpSp>
        <p:nvGrpSpPr>
          <p:cNvPr id="214040" name="Group 24"/>
          <p:cNvGrpSpPr/>
          <p:nvPr/>
        </p:nvGrpSpPr>
        <p:grpSpPr bwMode="auto">
          <a:xfrm>
            <a:off x="3973513" y="2525713"/>
            <a:ext cx="431800" cy="431800"/>
            <a:chOff x="2360" y="1568"/>
            <a:chExt cx="272" cy="272"/>
          </a:xfrm>
        </p:grpSpPr>
        <p:sp>
          <p:nvSpPr>
            <p:cNvPr id="214041" name="Oval 25"/>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4042" name="Line 26"/>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43" name="Line 27"/>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53" name="Object 13"/>
          <p:cNvGraphicFramePr>
            <a:graphicFrameLocks noChangeAspect="1"/>
          </p:cNvGraphicFramePr>
          <p:nvPr/>
        </p:nvGraphicFramePr>
        <p:xfrm>
          <a:off x="136525" y="3429000"/>
          <a:ext cx="8828088" cy="3333750"/>
        </p:xfrm>
        <a:graphic>
          <a:graphicData uri="http://schemas.openxmlformats.org/presentationml/2006/ole">
            <mc:AlternateContent xmlns:mc="http://schemas.openxmlformats.org/markup-compatibility/2006">
              <mc:Choice xmlns:v="urn:schemas-microsoft-com:vml" Requires="v">
                <p:oleObj name="Image" r:id="rId2" imgW="9118600" imgH="4292600" progId="Photoshop.Image.6">
                  <p:embed/>
                </p:oleObj>
              </mc:Choice>
              <mc:Fallback>
                <p:oleObj name="Image" r:id="rId2" imgW="9118600" imgH="4292600" progId="Photoshop.Image.6">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r="-24715"/>
                      <a:stretch>
                        <a:fillRect/>
                      </a:stretch>
                    </p:blipFill>
                    <p:spPr bwMode="auto">
                      <a:xfrm>
                        <a:off x="136525" y="3429000"/>
                        <a:ext cx="8828088" cy="3333750"/>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5056" name="Object 16"/>
          <p:cNvGraphicFramePr>
            <a:graphicFrameLocks noChangeAspect="1"/>
          </p:cNvGraphicFramePr>
          <p:nvPr/>
        </p:nvGraphicFramePr>
        <p:xfrm>
          <a:off x="123825" y="44450"/>
          <a:ext cx="8826500" cy="3219450"/>
        </p:xfrm>
        <a:graphic>
          <a:graphicData uri="http://schemas.openxmlformats.org/presentationml/2006/ole">
            <mc:AlternateContent xmlns:mc="http://schemas.openxmlformats.org/markup-compatibility/2006">
              <mc:Choice xmlns:v="urn:schemas-microsoft-com:vml" Requires="v">
                <p:oleObj name="Image" r:id="rId4" imgW="11861800" imgH="4292600" progId="Photoshop.Image.6">
                  <p:embed/>
                </p:oleObj>
              </mc:Choice>
              <mc:Fallback>
                <p:oleObj name="Image" r:id="rId4" imgW="11861800" imgH="4292600" progId="Photoshop.Image.6">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r="786"/>
                      <a:stretch>
                        <a:fillRect/>
                      </a:stretch>
                    </p:blipFill>
                    <p:spPr bwMode="auto">
                      <a:xfrm>
                        <a:off x="123825" y="44450"/>
                        <a:ext cx="8826500" cy="32194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5057" name="Text Box 17"/>
          <p:cNvSpPr txBox="1">
            <a:spLocks noChangeArrowheads="1"/>
          </p:cNvSpPr>
          <p:nvPr/>
        </p:nvSpPr>
        <p:spPr bwMode="auto">
          <a:xfrm>
            <a:off x="250825" y="188913"/>
            <a:ext cx="3048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Leaf</a:t>
            </a:r>
            <a:endParaRPr kumimoji="1" lang="en-US" altLang="zh-CN" sz="2000">
              <a:solidFill>
                <a:srgbClr val="CC0000"/>
              </a:solidFill>
              <a:latin typeface="Times New Roman" panose="02020603050405020304" pitchFamily="18" charset="0"/>
            </a:endParaRPr>
          </a:p>
        </p:txBody>
      </p:sp>
      <p:sp>
        <p:nvSpPr>
          <p:cNvPr id="215060" name="Rectangle 20"/>
          <p:cNvSpPr>
            <a:spLocks noChangeArrowheads="1"/>
          </p:cNvSpPr>
          <p:nvPr/>
        </p:nvSpPr>
        <p:spPr bwMode="auto">
          <a:xfrm>
            <a:off x="7235825" y="1457325"/>
            <a:ext cx="1662113" cy="31591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61" name="AutoShape 21"/>
          <p:cNvSpPr>
            <a:spLocks noChangeArrowheads="1"/>
          </p:cNvSpPr>
          <p:nvPr/>
        </p:nvSpPr>
        <p:spPr bwMode="auto">
          <a:xfrm>
            <a:off x="323850" y="3573463"/>
            <a:ext cx="576263" cy="1368425"/>
          </a:xfrm>
          <a:prstGeom prst="downArrow">
            <a:avLst>
              <a:gd name="adj1" fmla="val 50000"/>
              <a:gd name="adj2" fmla="val 59366"/>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5054" name="AutoShape 14"/>
          <p:cNvSpPr>
            <a:spLocks noChangeArrowheads="1"/>
          </p:cNvSpPr>
          <p:nvPr/>
        </p:nvSpPr>
        <p:spPr bwMode="auto">
          <a:xfrm>
            <a:off x="7315200" y="4038600"/>
            <a:ext cx="1371600" cy="609600"/>
          </a:xfrm>
          <a:prstGeom prst="wedgeRectCallout">
            <a:avLst>
              <a:gd name="adj1" fmla="val -81366"/>
              <a:gd name="adj2" fmla="val -245051"/>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00"/>
                </a:solidFill>
                <a:latin typeface="Times New Roman" panose="02020603050405020304" pitchFamily="18" charset="0"/>
                <a:ea typeface="仿宋_GB2312" pitchFamily="49" charset="-122"/>
              </a:rPr>
              <a:t>RM </a:t>
            </a:r>
            <a:r>
              <a:rPr kumimoji="1" lang="en-US" altLang="zh-CN" sz="2800" b="1">
                <a:solidFill>
                  <a:srgbClr val="000000"/>
                </a:solidFill>
                <a:latin typeface="Times New Roman" panose="02020603050405020304" pitchFamily="18" charset="0"/>
                <a:ea typeface="楷体_GB2312" pitchFamily="49" charset="-122"/>
              </a:rPr>
              <a:t>80</a:t>
            </a:r>
            <a:endParaRPr kumimoji="1" lang="en-US" altLang="zh-CN" sz="2400" b="1">
              <a:latin typeface="Times New Roman" panose="02020603050405020304" pitchFamily="18" charset="0"/>
            </a:endParaRPr>
          </a:p>
        </p:txBody>
      </p:sp>
      <p:sp>
        <p:nvSpPr>
          <p:cNvPr id="215059" name="Rectangle 19"/>
          <p:cNvSpPr>
            <a:spLocks noChangeArrowheads="1"/>
          </p:cNvSpPr>
          <p:nvPr/>
        </p:nvSpPr>
        <p:spPr bwMode="auto">
          <a:xfrm>
            <a:off x="7237413" y="1700213"/>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Merge  g, h</a:t>
            </a:r>
          </a:p>
        </p:txBody>
      </p:sp>
      <p:sp>
        <p:nvSpPr>
          <p:cNvPr id="215058" name="Rectangle 18"/>
          <p:cNvSpPr>
            <a:spLocks noChangeArrowheads="1"/>
          </p:cNvSpPr>
          <p:nvPr/>
        </p:nvSpPr>
        <p:spPr bwMode="auto">
          <a:xfrm>
            <a:off x="7237413" y="938213"/>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Remove 80</a:t>
            </a:r>
          </a:p>
        </p:txBody>
      </p:sp>
      <p:grpSp>
        <p:nvGrpSpPr>
          <p:cNvPr id="215062" name="Group 22"/>
          <p:cNvGrpSpPr/>
          <p:nvPr/>
        </p:nvGrpSpPr>
        <p:grpSpPr bwMode="auto">
          <a:xfrm>
            <a:off x="6610350" y="2362200"/>
            <a:ext cx="431800" cy="431800"/>
            <a:chOff x="2360" y="1568"/>
            <a:chExt cx="272" cy="272"/>
          </a:xfrm>
        </p:grpSpPr>
        <p:sp>
          <p:nvSpPr>
            <p:cNvPr id="215063" name="Oval 23"/>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5064" name="Line 24"/>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65" name="Line 25"/>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79" name="Object 15"/>
          <p:cNvGraphicFramePr>
            <a:graphicFrameLocks noChangeAspect="1"/>
          </p:cNvGraphicFramePr>
          <p:nvPr/>
        </p:nvGraphicFramePr>
        <p:xfrm>
          <a:off x="323850" y="3416300"/>
          <a:ext cx="8445500" cy="3181350"/>
        </p:xfrm>
        <a:graphic>
          <a:graphicData uri="http://schemas.openxmlformats.org/presentationml/2006/ole">
            <mc:AlternateContent xmlns:mc="http://schemas.openxmlformats.org/markup-compatibility/2006">
              <mc:Choice xmlns:v="urn:schemas-microsoft-com:vml" Requires="v">
                <p:oleObj name="Image" r:id="rId2" imgW="9855200" imgH="4241800" progId="Photoshop.Image.6">
                  <p:embed/>
                </p:oleObj>
              </mc:Choice>
              <mc:Fallback>
                <p:oleObj name="Image" r:id="rId2" imgW="9855200" imgH="4241800" progId="Photoshop.Image.6">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l="-8763" r="-5498"/>
                      <a:stretch>
                        <a:fillRect/>
                      </a:stretch>
                    </p:blipFill>
                    <p:spPr bwMode="auto">
                      <a:xfrm>
                        <a:off x="323850" y="3416300"/>
                        <a:ext cx="8445500" cy="3181350"/>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6080" name="Object 16"/>
          <p:cNvGraphicFramePr>
            <a:graphicFrameLocks noChangeAspect="1"/>
          </p:cNvGraphicFramePr>
          <p:nvPr/>
        </p:nvGraphicFramePr>
        <p:xfrm>
          <a:off x="323850" y="44450"/>
          <a:ext cx="8424863" cy="3181350"/>
        </p:xfrm>
        <a:graphic>
          <a:graphicData uri="http://schemas.openxmlformats.org/presentationml/2006/ole">
            <mc:AlternateContent xmlns:mc="http://schemas.openxmlformats.org/markup-compatibility/2006">
              <mc:Choice xmlns:v="urn:schemas-microsoft-com:vml" Requires="v">
                <p:oleObj name="Image" r:id="rId4" imgW="11277600" imgH="4241800" progId="Photoshop.Image.6">
                  <p:embed/>
                </p:oleObj>
              </mc:Choice>
              <mc:Fallback>
                <p:oleObj name="Image" r:id="rId4" imgW="11277600" imgH="4241800" progId="Photoshop.Image.6">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r="394"/>
                      <a:stretch>
                        <a:fillRect/>
                      </a:stretch>
                    </p:blipFill>
                    <p:spPr bwMode="auto">
                      <a:xfrm>
                        <a:off x="323850" y="44450"/>
                        <a:ext cx="8424863" cy="3181350"/>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6081" name="Text Box 17"/>
          <p:cNvSpPr txBox="1">
            <a:spLocks noChangeArrowheads="1"/>
          </p:cNvSpPr>
          <p:nvPr/>
        </p:nvSpPr>
        <p:spPr bwMode="auto">
          <a:xfrm>
            <a:off x="300038" y="115888"/>
            <a:ext cx="3048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u="sng">
                <a:solidFill>
                  <a:srgbClr val="CC0000"/>
                </a:solidFill>
                <a:effectLst>
                  <a:outerShdw blurRad="38100" dist="38100" dir="2700000" algn="tl">
                    <a:srgbClr val="FFFFFF"/>
                  </a:outerShdw>
                </a:effectLst>
                <a:latin typeface="Times New Roman" panose="02020603050405020304" pitchFamily="18" charset="0"/>
                <a:ea typeface="仿宋_GB2312" pitchFamily="49" charset="-122"/>
              </a:rPr>
              <a:t>Remove inner node</a:t>
            </a:r>
            <a:endParaRPr kumimoji="1" lang="en-US" altLang="zh-CN" sz="2000">
              <a:solidFill>
                <a:srgbClr val="CC0000"/>
              </a:solidFill>
              <a:latin typeface="Times New Roman" panose="02020603050405020304" pitchFamily="18" charset="0"/>
            </a:endParaRPr>
          </a:p>
        </p:txBody>
      </p:sp>
      <p:sp>
        <p:nvSpPr>
          <p:cNvPr id="216082" name="AutoShape 18"/>
          <p:cNvSpPr>
            <a:spLocks noChangeArrowheads="1"/>
          </p:cNvSpPr>
          <p:nvPr/>
        </p:nvSpPr>
        <p:spPr bwMode="auto">
          <a:xfrm>
            <a:off x="5715000" y="228600"/>
            <a:ext cx="1295400" cy="533400"/>
          </a:xfrm>
          <a:prstGeom prst="wedgeRectCallout">
            <a:avLst>
              <a:gd name="adj1" fmla="val -129046"/>
              <a:gd name="adj2" fmla="val 22917"/>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6083" name="Text Box 19"/>
          <p:cNvSpPr txBox="1">
            <a:spLocks noChangeArrowheads="1"/>
          </p:cNvSpPr>
          <p:nvPr/>
        </p:nvSpPr>
        <p:spPr bwMode="auto">
          <a:xfrm>
            <a:off x="5715000" y="228600"/>
            <a:ext cx="1619250"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50</a:t>
            </a:r>
            <a:endParaRPr kumimoji="1" lang="en-US" altLang="zh-CN" sz="2400" b="1">
              <a:solidFill>
                <a:srgbClr val="000000"/>
              </a:solidFill>
              <a:latin typeface="Times New Roman" panose="02020603050405020304" pitchFamily="18" charset="0"/>
            </a:endParaRPr>
          </a:p>
        </p:txBody>
      </p:sp>
      <p:sp>
        <p:nvSpPr>
          <p:cNvPr id="216084" name="Line 20"/>
          <p:cNvSpPr>
            <a:spLocks noChangeShapeType="1"/>
          </p:cNvSpPr>
          <p:nvPr/>
        </p:nvSpPr>
        <p:spPr bwMode="auto">
          <a:xfrm>
            <a:off x="3581400" y="1600200"/>
            <a:ext cx="0" cy="457200"/>
          </a:xfrm>
          <a:prstGeom prst="line">
            <a:avLst/>
          </a:prstGeom>
          <a:noFill/>
          <a:ln w="381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5" name="AutoShape 21"/>
          <p:cNvSpPr>
            <a:spLocks noChangeArrowheads="1"/>
          </p:cNvSpPr>
          <p:nvPr/>
        </p:nvSpPr>
        <p:spPr bwMode="auto">
          <a:xfrm>
            <a:off x="457200" y="3581400"/>
            <a:ext cx="1371600" cy="533400"/>
          </a:xfrm>
          <a:prstGeom prst="wedgeRectCallout">
            <a:avLst>
              <a:gd name="adj1" fmla="val 161111"/>
              <a:gd name="adj2" fmla="val 33630"/>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6086" name="Text Box 22"/>
          <p:cNvSpPr txBox="1">
            <a:spLocks noChangeArrowheads="1"/>
          </p:cNvSpPr>
          <p:nvPr/>
        </p:nvSpPr>
        <p:spPr bwMode="auto">
          <a:xfrm>
            <a:off x="514350" y="3581400"/>
            <a:ext cx="1619250"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55</a:t>
            </a:r>
            <a:endParaRPr kumimoji="1" lang="en-US" altLang="zh-CN" sz="2400" b="1">
              <a:solidFill>
                <a:srgbClr val="000000"/>
              </a:solidFill>
              <a:latin typeface="Times New Roman" panose="02020603050405020304" pitchFamily="18" charset="0"/>
            </a:endParaRPr>
          </a:p>
        </p:txBody>
      </p:sp>
      <p:sp>
        <p:nvSpPr>
          <p:cNvPr id="216087" name="Rectangle 23"/>
          <p:cNvSpPr>
            <a:spLocks noChangeArrowheads="1"/>
          </p:cNvSpPr>
          <p:nvPr/>
        </p:nvSpPr>
        <p:spPr bwMode="auto">
          <a:xfrm>
            <a:off x="7308850" y="692150"/>
            <a:ext cx="1439863" cy="129698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6088" name="AutoShape 24"/>
          <p:cNvSpPr>
            <a:spLocks noChangeArrowheads="1"/>
          </p:cNvSpPr>
          <p:nvPr/>
        </p:nvSpPr>
        <p:spPr bwMode="auto">
          <a:xfrm rot="5400000">
            <a:off x="7805420" y="3220720"/>
            <a:ext cx="1094105" cy="503555"/>
          </a:xfrm>
          <a:prstGeom prst="rightArrow">
            <a:avLst>
              <a:gd name="adj1" fmla="val 50000"/>
              <a:gd name="adj2" fmla="val 53707"/>
            </a:avLst>
          </a:prstGeom>
          <a:solidFill>
            <a:srgbClr val="FFFF66"/>
          </a:solidFill>
          <a:ln w="9525">
            <a:solidFill>
              <a:srgbClr val="000000"/>
            </a:solidFill>
            <a:miter lim="800000"/>
          </a:ln>
          <a:effectLst>
            <a:outerShdw dist="35921" dir="2700000" algn="ctr" rotWithShape="0">
              <a:schemeClr val="bg2">
                <a:alpha val="50000"/>
              </a:schemeClr>
            </a:outerShdw>
          </a:effectLst>
        </p:spPr>
        <p:txBody>
          <a:bodyPr wrap="none" anchor="ctr"/>
          <a:lstStyle/>
          <a:p>
            <a:endParaRPr lang="zh-CN" altLang="en-US"/>
          </a:p>
        </p:txBody>
      </p:sp>
      <p:sp>
        <p:nvSpPr>
          <p:cNvPr id="216089" name="AutoShape 25"/>
          <p:cNvSpPr>
            <a:spLocks noChangeArrowheads="1"/>
          </p:cNvSpPr>
          <p:nvPr/>
        </p:nvSpPr>
        <p:spPr bwMode="auto">
          <a:xfrm rot="5400000">
            <a:off x="7811770" y="6094095"/>
            <a:ext cx="1081088" cy="503238"/>
          </a:xfrm>
          <a:prstGeom prst="rightArrow">
            <a:avLst>
              <a:gd name="adj1" fmla="val 50000"/>
              <a:gd name="adj2" fmla="val 53707"/>
            </a:avLst>
          </a:prstGeom>
          <a:solidFill>
            <a:srgbClr val="FFFF66"/>
          </a:solidFill>
          <a:ln w="9525">
            <a:solidFill>
              <a:srgbClr val="000000"/>
            </a:solidFill>
            <a:miter lim="800000"/>
          </a:ln>
          <a:effectLst>
            <a:outerShdw dist="35921" dir="2700000" algn="ctr" rotWithShape="0">
              <a:schemeClr val="bg2">
                <a:alpha val="50000"/>
              </a:schemeClr>
            </a:outerShdw>
          </a:effectLst>
        </p:spPr>
        <p:txBody>
          <a:bodyPr wrap="none" anchor="ctr"/>
          <a:lstStyle/>
          <a:p>
            <a:endParaRPr lang="zh-CN" altLang="en-US"/>
          </a:p>
        </p:txBody>
      </p:sp>
      <p:grpSp>
        <p:nvGrpSpPr>
          <p:cNvPr id="216090" name="Group 26"/>
          <p:cNvGrpSpPr/>
          <p:nvPr/>
        </p:nvGrpSpPr>
        <p:grpSpPr bwMode="auto">
          <a:xfrm>
            <a:off x="3851275" y="404813"/>
            <a:ext cx="431800" cy="431800"/>
            <a:chOff x="2360" y="1568"/>
            <a:chExt cx="272" cy="272"/>
          </a:xfrm>
        </p:grpSpPr>
        <p:sp>
          <p:nvSpPr>
            <p:cNvPr id="216091" name="Oval 27"/>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6092" name="Line 28"/>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93" name="Line 29"/>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6094" name="Group 30"/>
          <p:cNvGrpSpPr/>
          <p:nvPr/>
        </p:nvGrpSpPr>
        <p:grpSpPr bwMode="auto">
          <a:xfrm>
            <a:off x="3857625" y="3771900"/>
            <a:ext cx="431800" cy="431800"/>
            <a:chOff x="2360" y="1568"/>
            <a:chExt cx="272" cy="272"/>
          </a:xfrm>
        </p:grpSpPr>
        <p:sp>
          <p:nvSpPr>
            <p:cNvPr id="216095" name="Oval 31"/>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6096" name="Line 32"/>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097" name="Line 33"/>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文本框 1">
            <a:extLst>
              <a:ext uri="{FF2B5EF4-FFF2-40B4-BE49-F238E27FC236}">
                <a16:creationId xmlns:a16="http://schemas.microsoft.com/office/drawing/2014/main" id="{82C82A7A-21DB-F973-3DE8-DD7416877E9F}"/>
              </a:ext>
            </a:extLst>
          </p:cNvPr>
          <p:cNvSpPr txBox="1"/>
          <p:nvPr/>
        </p:nvSpPr>
        <p:spPr>
          <a:xfrm>
            <a:off x="5718384" y="3930134"/>
            <a:ext cx="2262158" cy="369332"/>
          </a:xfrm>
          <a:prstGeom prst="rect">
            <a:avLst/>
          </a:prstGeom>
          <a:noFill/>
        </p:spPr>
        <p:txBody>
          <a:bodyPr wrap="none" rtlCol="0">
            <a:spAutoFit/>
          </a:bodyPr>
          <a:lstStyle/>
          <a:p>
            <a:r>
              <a:rPr lang="zh-CN" altLang="en-US" dirty="0">
                <a:solidFill>
                  <a:srgbClr val="FFC000"/>
                </a:solidFill>
              </a:rPr>
              <a:t>中序后继结点替换之</a:t>
            </a:r>
            <a:endParaRPr lang="en-US" dirty="0">
              <a:solidFill>
                <a:srgbClr val="FFC000"/>
              </a:solidFill>
            </a:endParaRPr>
          </a:p>
        </p:txBody>
      </p:sp>
      <p:sp>
        <p:nvSpPr>
          <p:cNvPr id="3" name="文本框 2">
            <a:extLst>
              <a:ext uri="{FF2B5EF4-FFF2-40B4-BE49-F238E27FC236}">
                <a16:creationId xmlns:a16="http://schemas.microsoft.com/office/drawing/2014/main" id="{D00D3161-DB36-6B6B-91B9-551EF1D4CFD5}"/>
              </a:ext>
            </a:extLst>
          </p:cNvPr>
          <p:cNvSpPr txBox="1"/>
          <p:nvPr/>
        </p:nvSpPr>
        <p:spPr>
          <a:xfrm>
            <a:off x="6203171" y="861838"/>
            <a:ext cx="2262158" cy="369332"/>
          </a:xfrm>
          <a:prstGeom prst="rect">
            <a:avLst/>
          </a:prstGeom>
          <a:noFill/>
        </p:spPr>
        <p:txBody>
          <a:bodyPr wrap="none" rtlCol="0">
            <a:spAutoFit/>
          </a:bodyPr>
          <a:lstStyle/>
          <a:p>
            <a:r>
              <a:rPr lang="zh-CN" altLang="en-US" dirty="0">
                <a:solidFill>
                  <a:srgbClr val="FFC000"/>
                </a:solidFill>
              </a:rPr>
              <a:t>中序后继结点替换之</a:t>
            </a:r>
            <a:endParaRPr lang="en-US"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7101" name="Object 13"/>
          <p:cNvGraphicFramePr>
            <a:graphicFrameLocks noChangeAspect="1"/>
          </p:cNvGraphicFramePr>
          <p:nvPr/>
        </p:nvGraphicFramePr>
        <p:xfrm>
          <a:off x="165100" y="3327400"/>
          <a:ext cx="8799513" cy="3419475"/>
        </p:xfrm>
        <a:graphic>
          <a:graphicData uri="http://schemas.openxmlformats.org/presentationml/2006/ole">
            <mc:AlternateContent xmlns:mc="http://schemas.openxmlformats.org/markup-compatibility/2006">
              <mc:Choice xmlns:v="urn:schemas-microsoft-com:vml" Requires="v">
                <p:oleObj name="Image" r:id="rId2" imgW="8255000" imgH="4381500" progId="Photoshop.Image.6">
                  <p:embed/>
                </p:oleObj>
              </mc:Choice>
              <mc:Fallback>
                <p:oleObj name="Image" r:id="rId2" imgW="8255000" imgH="4381500" progId="Photoshop.Image.6">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l="-31010" r="-5626"/>
                      <a:stretch>
                        <a:fillRect/>
                      </a:stretch>
                    </p:blipFill>
                    <p:spPr bwMode="auto">
                      <a:xfrm>
                        <a:off x="165100" y="3327400"/>
                        <a:ext cx="8799513" cy="3419475"/>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7103" name="AutoShape 15"/>
          <p:cNvSpPr>
            <a:spLocks noChangeArrowheads="1"/>
          </p:cNvSpPr>
          <p:nvPr/>
        </p:nvSpPr>
        <p:spPr bwMode="auto">
          <a:xfrm>
            <a:off x="7467600" y="4495800"/>
            <a:ext cx="1295400" cy="533400"/>
          </a:xfrm>
          <a:prstGeom prst="wedgeRectCallout">
            <a:avLst>
              <a:gd name="adj1" fmla="val -146690"/>
              <a:gd name="adj2" fmla="val 41370"/>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endParaRPr kumimoji="1" lang="zh-CN" altLang="zh-CN" sz="2400" b="1">
              <a:latin typeface="Times New Roman" panose="02020603050405020304" pitchFamily="18" charset="0"/>
            </a:endParaRPr>
          </a:p>
        </p:txBody>
      </p:sp>
      <p:sp>
        <p:nvSpPr>
          <p:cNvPr id="217104" name="Text Box 16"/>
          <p:cNvSpPr txBox="1">
            <a:spLocks noChangeArrowheads="1"/>
          </p:cNvSpPr>
          <p:nvPr/>
        </p:nvSpPr>
        <p:spPr bwMode="auto">
          <a:xfrm>
            <a:off x="7448550" y="4510088"/>
            <a:ext cx="1371600" cy="51911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70</a:t>
            </a:r>
            <a:endParaRPr kumimoji="1" lang="en-US" altLang="zh-CN" sz="2400" b="1">
              <a:solidFill>
                <a:srgbClr val="000000"/>
              </a:solidFill>
              <a:latin typeface="Times New Roman" panose="02020603050405020304" pitchFamily="18" charset="0"/>
            </a:endParaRPr>
          </a:p>
        </p:txBody>
      </p:sp>
      <p:graphicFrame>
        <p:nvGraphicFramePr>
          <p:cNvPr id="217102" name="Object 14"/>
          <p:cNvGraphicFramePr>
            <a:graphicFrameLocks noChangeAspect="1"/>
          </p:cNvGraphicFramePr>
          <p:nvPr/>
        </p:nvGraphicFramePr>
        <p:xfrm>
          <a:off x="165100" y="115888"/>
          <a:ext cx="8799513" cy="3286125"/>
        </p:xfrm>
        <a:graphic>
          <a:graphicData uri="http://schemas.openxmlformats.org/presentationml/2006/ole">
            <mc:AlternateContent xmlns:mc="http://schemas.openxmlformats.org/markup-compatibility/2006">
              <mc:Choice xmlns:v="urn:schemas-microsoft-com:vml" Requires="v">
                <p:oleObj name="Image" r:id="rId4" imgW="11582400" imgH="4381500" progId="Photoshop.Image.6">
                  <p:embed/>
                </p:oleObj>
              </mc:Choice>
              <mc:Fallback>
                <p:oleObj name="Image" r:id="rId4" imgW="11582400" imgH="4381500" progId="Photoshop.Image.6">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r="-726"/>
                      <a:stretch>
                        <a:fillRect/>
                      </a:stretch>
                    </p:blipFill>
                    <p:spPr bwMode="auto">
                      <a:xfrm>
                        <a:off x="165100" y="115888"/>
                        <a:ext cx="8799513" cy="3286125"/>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7106" name="Rectangle 18"/>
          <p:cNvSpPr>
            <a:spLocks noChangeArrowheads="1"/>
          </p:cNvSpPr>
          <p:nvPr/>
        </p:nvSpPr>
        <p:spPr bwMode="auto">
          <a:xfrm>
            <a:off x="222250" y="404813"/>
            <a:ext cx="1655763" cy="14398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7" name="Rectangle 19"/>
          <p:cNvSpPr>
            <a:spLocks noChangeArrowheads="1"/>
          </p:cNvSpPr>
          <p:nvPr/>
        </p:nvSpPr>
        <p:spPr bwMode="auto">
          <a:xfrm>
            <a:off x="7237413" y="981075"/>
            <a:ext cx="1655762" cy="36036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7108" name="AutoShape 20"/>
          <p:cNvSpPr>
            <a:spLocks noChangeArrowheads="1"/>
          </p:cNvSpPr>
          <p:nvPr/>
        </p:nvSpPr>
        <p:spPr bwMode="auto">
          <a:xfrm>
            <a:off x="468313" y="4292600"/>
            <a:ext cx="503237" cy="1223963"/>
          </a:xfrm>
          <a:prstGeom prst="downArrow">
            <a:avLst>
              <a:gd name="adj1" fmla="val 50000"/>
              <a:gd name="adj2" fmla="val 60805"/>
            </a:avLst>
          </a:prstGeom>
          <a:solidFill>
            <a:srgbClr val="FFFF66"/>
          </a:solidFill>
          <a:ln w="9525">
            <a:solidFill>
              <a:srgbClr val="000000"/>
            </a:solidFill>
            <a:miter lim="800000"/>
          </a:ln>
          <a:effectLst>
            <a:outerShdw dist="35921" dir="2700000" algn="ctr" rotWithShape="0">
              <a:schemeClr val="bg2"/>
            </a:outerShdw>
          </a:effectLst>
        </p:spPr>
        <p:txBody>
          <a:bodyPr vert="eaVert" wrap="none" anchor="ctr"/>
          <a:lstStyle/>
          <a:p>
            <a:endParaRPr lang="zh-CN" altLang="en-US"/>
          </a:p>
        </p:txBody>
      </p:sp>
      <p:sp>
        <p:nvSpPr>
          <p:cNvPr id="217109" name="AutoShape 21"/>
          <p:cNvSpPr>
            <a:spLocks noChangeArrowheads="1"/>
          </p:cNvSpPr>
          <p:nvPr/>
        </p:nvSpPr>
        <p:spPr bwMode="auto">
          <a:xfrm>
            <a:off x="539750" y="1268413"/>
            <a:ext cx="1081088" cy="503237"/>
          </a:xfrm>
          <a:prstGeom prst="rightArrow">
            <a:avLst>
              <a:gd name="adj1" fmla="val 50000"/>
              <a:gd name="adj2" fmla="val 53707"/>
            </a:avLst>
          </a:prstGeom>
          <a:solidFill>
            <a:srgbClr val="FFFF66"/>
          </a:solidFill>
          <a:ln w="9525">
            <a:solidFill>
              <a:srgbClr val="000000"/>
            </a:solidFill>
            <a:miter lim="800000"/>
          </a:ln>
          <a:effectLst>
            <a:outerShdw dist="35921" dir="2700000" algn="ctr" rotWithShape="0">
              <a:schemeClr val="bg2">
                <a:alpha val="50000"/>
              </a:schemeClr>
            </a:outerShdw>
          </a:effectLst>
        </p:spPr>
        <p:txBody>
          <a:bodyPr wrap="none" anchor="ctr"/>
          <a:lstStyle/>
          <a:p>
            <a:endParaRPr lang="zh-CN" altLang="en-US"/>
          </a:p>
        </p:txBody>
      </p:sp>
      <p:sp>
        <p:nvSpPr>
          <p:cNvPr id="217105" name="Rectangle 17"/>
          <p:cNvSpPr>
            <a:spLocks noChangeArrowheads="1"/>
          </p:cNvSpPr>
          <p:nvPr/>
        </p:nvSpPr>
        <p:spPr bwMode="auto">
          <a:xfrm>
            <a:off x="7237413" y="1341438"/>
            <a:ext cx="1655762"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Merge  f, g</a:t>
            </a:r>
          </a:p>
        </p:txBody>
      </p:sp>
      <p:grpSp>
        <p:nvGrpSpPr>
          <p:cNvPr id="217110" name="Group 22"/>
          <p:cNvGrpSpPr/>
          <p:nvPr/>
        </p:nvGrpSpPr>
        <p:grpSpPr bwMode="auto">
          <a:xfrm>
            <a:off x="5580063" y="4775200"/>
            <a:ext cx="431800" cy="431800"/>
            <a:chOff x="2360" y="1568"/>
            <a:chExt cx="272" cy="272"/>
          </a:xfrm>
        </p:grpSpPr>
        <p:sp>
          <p:nvSpPr>
            <p:cNvPr id="217111" name="Oval 23"/>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7112" name="Line 24"/>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113" name="Line 25"/>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22" name="Object 10"/>
          <p:cNvGraphicFramePr>
            <a:graphicFrameLocks noChangeAspect="1"/>
          </p:cNvGraphicFramePr>
          <p:nvPr/>
        </p:nvGraphicFramePr>
        <p:xfrm>
          <a:off x="179388" y="3541713"/>
          <a:ext cx="8785225" cy="3055937"/>
        </p:xfrm>
        <a:graphic>
          <a:graphicData uri="http://schemas.openxmlformats.org/presentationml/2006/ole">
            <mc:AlternateContent xmlns:mc="http://schemas.openxmlformats.org/markup-compatibility/2006">
              <mc:Choice xmlns:v="urn:schemas-microsoft-com:vml" Requires="v">
                <p:oleObj name="Image" r:id="rId2" imgW="12319000" imgH="4381500" progId="Photoshop.Image.6">
                  <p:embed/>
                </p:oleObj>
              </mc:Choice>
              <mc:Fallback>
                <p:oleObj name="Image" r:id="rId2" imgW="12319000" imgH="4381500" progId="Photoshop.Image.6">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l="-1682" r="-554"/>
                      <a:stretch>
                        <a:fillRect/>
                      </a:stretch>
                    </p:blipFill>
                    <p:spPr bwMode="auto">
                      <a:xfrm>
                        <a:off x="179388" y="3541713"/>
                        <a:ext cx="8785225" cy="3055937"/>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8123" name="Object 11"/>
          <p:cNvGraphicFramePr>
            <a:graphicFrameLocks noChangeAspect="1"/>
          </p:cNvGraphicFramePr>
          <p:nvPr/>
        </p:nvGraphicFramePr>
        <p:xfrm>
          <a:off x="171450" y="44450"/>
          <a:ext cx="8801100" cy="3286125"/>
        </p:xfrm>
        <a:graphic>
          <a:graphicData uri="http://schemas.openxmlformats.org/presentationml/2006/ole">
            <mc:AlternateContent xmlns:mc="http://schemas.openxmlformats.org/markup-compatibility/2006">
              <mc:Choice xmlns:v="urn:schemas-microsoft-com:vml" Requires="v">
                <p:oleObj name="Image" r:id="rId4" imgW="11734800" imgH="4381500" progId="Photoshop.Image.6">
                  <p:embed/>
                </p:oleObj>
              </mc:Choice>
              <mc:Fallback>
                <p:oleObj name="Image" r:id="rId4" imgW="11734800" imgH="4381500" progId="Photoshop.Image.6">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 y="44450"/>
                        <a:ext cx="8801100" cy="3286125"/>
                      </a:xfrm>
                      <a:prstGeom prst="rect">
                        <a:avLst/>
                      </a:prstGeom>
                      <a:noFill/>
                      <a:ln>
                        <a:noFill/>
                      </a:ln>
                      <a:effectLst>
                        <a:outerShdw dist="107763" dir="2700000" algn="ctr" rotWithShape="0">
                          <a:schemeClr val="tx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18124" name="AutoShape 12"/>
          <p:cNvSpPr>
            <a:spLocks noChangeArrowheads="1"/>
          </p:cNvSpPr>
          <p:nvPr/>
        </p:nvSpPr>
        <p:spPr bwMode="auto">
          <a:xfrm>
            <a:off x="7543800" y="304800"/>
            <a:ext cx="1295400" cy="533400"/>
          </a:xfrm>
          <a:prstGeom prst="wedgeRectCallout">
            <a:avLst>
              <a:gd name="adj1" fmla="val -101102"/>
              <a:gd name="adj2" fmla="val 155653"/>
            </a:avLst>
          </a:prstGeom>
          <a:solidFill>
            <a:srgbClr val="FFFF66"/>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latin typeface="Times New Roman" panose="02020603050405020304" pitchFamily="18" charset="0"/>
            </a:endParaRPr>
          </a:p>
        </p:txBody>
      </p:sp>
      <p:sp>
        <p:nvSpPr>
          <p:cNvPr id="218125" name="Text Box 13"/>
          <p:cNvSpPr txBox="1">
            <a:spLocks noChangeArrowheads="1"/>
          </p:cNvSpPr>
          <p:nvPr/>
        </p:nvSpPr>
        <p:spPr bwMode="auto">
          <a:xfrm>
            <a:off x="7524750" y="304800"/>
            <a:ext cx="1439863" cy="519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仿宋_GB2312" pitchFamily="49" charset="-122"/>
              </a:rPr>
              <a:t>RM </a:t>
            </a:r>
            <a:r>
              <a:rPr kumimoji="1" lang="en-US" altLang="zh-CN" sz="2800" b="1">
                <a:solidFill>
                  <a:srgbClr val="000000"/>
                </a:solidFill>
                <a:effectLst>
                  <a:outerShdw blurRad="38100" dist="38100" dir="2700000" algn="tl">
                    <a:srgbClr val="FFFFFF"/>
                  </a:outerShdw>
                </a:effectLst>
                <a:latin typeface="Times New Roman" panose="02020603050405020304" pitchFamily="18" charset="0"/>
                <a:ea typeface="楷体_GB2312" pitchFamily="49" charset="-122"/>
              </a:rPr>
              <a:t>75</a:t>
            </a:r>
            <a:endParaRPr kumimoji="1" lang="en-US" altLang="zh-CN" sz="2400" b="1">
              <a:solidFill>
                <a:srgbClr val="000000"/>
              </a:solidFill>
              <a:latin typeface="Times New Roman" panose="02020603050405020304" pitchFamily="18" charset="0"/>
            </a:endParaRPr>
          </a:p>
        </p:txBody>
      </p:sp>
      <p:sp>
        <p:nvSpPr>
          <p:cNvPr id="218126" name="Rectangle 14"/>
          <p:cNvSpPr>
            <a:spLocks noChangeArrowheads="1"/>
          </p:cNvSpPr>
          <p:nvPr/>
        </p:nvSpPr>
        <p:spPr bwMode="auto">
          <a:xfrm>
            <a:off x="539750" y="549275"/>
            <a:ext cx="1655763" cy="1295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8127" name="Rectangle 15"/>
          <p:cNvSpPr>
            <a:spLocks noChangeArrowheads="1"/>
          </p:cNvSpPr>
          <p:nvPr/>
        </p:nvSpPr>
        <p:spPr bwMode="auto">
          <a:xfrm>
            <a:off x="468313" y="3789363"/>
            <a:ext cx="1655762" cy="1295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8128" name="Group 16"/>
          <p:cNvGrpSpPr/>
          <p:nvPr/>
        </p:nvGrpSpPr>
        <p:grpSpPr bwMode="auto">
          <a:xfrm>
            <a:off x="6084888" y="1412875"/>
            <a:ext cx="431800" cy="431800"/>
            <a:chOff x="2360" y="1568"/>
            <a:chExt cx="272" cy="272"/>
          </a:xfrm>
        </p:grpSpPr>
        <p:sp>
          <p:nvSpPr>
            <p:cNvPr id="218129" name="Oval 17"/>
            <p:cNvSpPr>
              <a:spLocks noChangeArrowheads="1"/>
            </p:cNvSpPr>
            <p:nvPr/>
          </p:nvSpPr>
          <p:spPr bwMode="auto">
            <a:xfrm>
              <a:off x="2360" y="1568"/>
              <a:ext cx="272" cy="272"/>
            </a:xfrm>
            <a:prstGeom prst="ellipse">
              <a:avLst/>
            </a:prstGeom>
            <a:solidFill>
              <a:srgbClr val="FF5050">
                <a:alpha val="3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218130" name="Line 18"/>
            <p:cNvSpPr>
              <a:spLocks noChangeShapeType="1"/>
            </p:cNvSpPr>
            <p:nvPr/>
          </p:nvSpPr>
          <p:spPr bwMode="auto">
            <a:xfrm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131" name="Line 19"/>
            <p:cNvSpPr>
              <a:spLocks noChangeShapeType="1"/>
            </p:cNvSpPr>
            <p:nvPr/>
          </p:nvSpPr>
          <p:spPr bwMode="auto">
            <a:xfrm flipH="1" flipV="1">
              <a:off x="2405" y="1591"/>
              <a:ext cx="182" cy="227"/>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Rectangle 8">
            <a:extLst>
              <a:ext uri="{FF2B5EF4-FFF2-40B4-BE49-F238E27FC236}">
                <a16:creationId xmlns:a16="http://schemas.microsoft.com/office/drawing/2014/main" id="{72908EB8-C739-262A-B211-99368FCBEA1E}"/>
              </a:ext>
            </a:extLst>
          </p:cNvPr>
          <p:cNvSpPr>
            <a:spLocks noChangeArrowheads="1"/>
          </p:cNvSpPr>
          <p:nvPr/>
        </p:nvSpPr>
        <p:spPr bwMode="auto">
          <a:xfrm>
            <a:off x="250826" y="5080794"/>
            <a:ext cx="1944687"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Merge  f, c, 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43" name="Picture 7"/>
          <p:cNvPicPr>
            <a:picLocks noChangeAspect="1" noChangeArrowheads="1"/>
          </p:cNvPicPr>
          <p:nvPr/>
        </p:nvPicPr>
        <p:blipFill>
          <a:blip r:embed="rId2">
            <a:extLst>
              <a:ext uri="{28A0092B-C50C-407E-A947-70E740481C1C}">
                <a14:useLocalDpi xmlns:a14="http://schemas.microsoft.com/office/drawing/2010/main" val="0"/>
              </a:ext>
            </a:extLst>
          </a:blip>
          <a:srcRect l="2744"/>
          <a:stretch>
            <a:fillRect/>
          </a:stretch>
        </p:blipFill>
        <p:spPr bwMode="auto">
          <a:xfrm>
            <a:off x="179388" y="1804988"/>
            <a:ext cx="8893175" cy="335280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4" name="Rectangle 8"/>
          <p:cNvSpPr>
            <a:spLocks noChangeArrowheads="1"/>
          </p:cNvSpPr>
          <p:nvPr/>
        </p:nvSpPr>
        <p:spPr bwMode="auto">
          <a:xfrm>
            <a:off x="252413" y="3141663"/>
            <a:ext cx="1944687" cy="503237"/>
          </a:xfrm>
          <a:prstGeom prst="rect">
            <a:avLst/>
          </a:prstGeom>
          <a:solidFill>
            <a:srgbClr val="FFFF66"/>
          </a:solidFill>
          <a:ln w="9525">
            <a:solidFill>
              <a:srgbClr val="000000"/>
            </a:solidFill>
            <a:miter lim="800000"/>
          </a:ln>
          <a:effectLst>
            <a:outerShdw dist="35921" dir="2700000" algn="ctr" rotWithShape="0">
              <a:schemeClr val="bg2"/>
            </a:outerShdw>
          </a:effectLst>
        </p:spPr>
        <p:txBody>
          <a:bodyPr wrap="none" anchor="ctr"/>
          <a:lstStyle/>
          <a:p>
            <a:pPr algn="ctr"/>
            <a:r>
              <a:rPr lang="en-US" altLang="zh-CN" b="1">
                <a:solidFill>
                  <a:srgbClr val="000000"/>
                </a:solidFill>
              </a:rPr>
              <a:t>Merge  f, c, h</a:t>
            </a:r>
          </a:p>
        </p:txBody>
      </p:sp>
      <p:sp>
        <p:nvSpPr>
          <p:cNvPr id="219145" name="Rectangle 9"/>
          <p:cNvSpPr>
            <a:spLocks noChangeArrowheads="1"/>
          </p:cNvSpPr>
          <p:nvPr/>
        </p:nvSpPr>
        <p:spPr bwMode="auto">
          <a:xfrm>
            <a:off x="252413" y="2633663"/>
            <a:ext cx="1944687" cy="50323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Quick Review</a:t>
            </a:r>
            <a:endParaRPr lang="zh-CN" altLang="en-US" dirty="0"/>
          </a:p>
        </p:txBody>
      </p:sp>
      <p:sp>
        <p:nvSpPr>
          <p:cNvPr id="3" name="内容占位符 2"/>
          <p:cNvSpPr>
            <a:spLocks noGrp="1"/>
          </p:cNvSpPr>
          <p:nvPr>
            <p:ph idx="1"/>
          </p:nvPr>
        </p:nvSpPr>
        <p:spPr/>
        <p:txBody>
          <a:bodyPr/>
          <a:lstStyle/>
          <a:p>
            <a:r>
              <a:rPr lang="en-US" altLang="zh-CN" dirty="0" err="1"/>
              <a:t>AVL</a:t>
            </a:r>
            <a:r>
              <a:rPr lang="en-US" altLang="zh-CN" dirty="0"/>
              <a:t> Tree (</a:t>
            </a:r>
            <a:r>
              <a:rPr lang="en-US" altLang="zh-CN" dirty="0" err="1"/>
              <a:t>BBST</a:t>
            </a:r>
            <a:r>
              <a:rPr lang="en-US" altLang="zh-CN" dirty="0"/>
              <a:t>)</a:t>
            </a:r>
          </a:p>
          <a:p>
            <a:pPr lvl="1"/>
            <a:r>
              <a:rPr lang="en-US" altLang="zh-CN" dirty="0" err="1"/>
              <a:t>AVL</a:t>
            </a:r>
            <a:r>
              <a:rPr lang="zh-CN" altLang="en-US" dirty="0"/>
              <a:t>树得名于它的发明者 </a:t>
            </a:r>
            <a:r>
              <a:rPr lang="en-US" altLang="zh-CN" dirty="0" err="1"/>
              <a:t>G.M</a:t>
            </a:r>
            <a:r>
              <a:rPr lang="en-US" altLang="zh-CN" dirty="0"/>
              <a:t>. </a:t>
            </a:r>
            <a:r>
              <a:rPr lang="en-US" altLang="zh-CN" dirty="0" err="1"/>
              <a:t>Adelson-Velsky</a:t>
            </a:r>
            <a:r>
              <a:rPr lang="en-US" altLang="zh-CN" dirty="0"/>
              <a:t> </a:t>
            </a:r>
            <a:r>
              <a:rPr lang="zh-CN" altLang="en-US" dirty="0"/>
              <a:t>和 </a:t>
            </a:r>
            <a:r>
              <a:rPr lang="en-US" altLang="zh-CN" dirty="0" err="1"/>
              <a:t>E.M</a:t>
            </a:r>
            <a:r>
              <a:rPr lang="en-US" altLang="zh-CN" dirty="0"/>
              <a:t>. Landis</a:t>
            </a:r>
            <a:r>
              <a:rPr lang="zh-CN" altLang="en-US" dirty="0"/>
              <a:t>，他们在 </a:t>
            </a:r>
            <a:r>
              <a:rPr lang="en-US" altLang="zh-CN" dirty="0"/>
              <a:t>1962 </a:t>
            </a:r>
            <a:r>
              <a:rPr lang="zh-CN" altLang="en-US" dirty="0"/>
              <a:t>年的论文 </a:t>
            </a:r>
            <a:r>
              <a:rPr lang="en-US" altLang="zh-CN" dirty="0"/>
              <a:t>"An algorithm for the organization of information" </a:t>
            </a:r>
            <a:r>
              <a:rPr lang="zh-CN" altLang="en-US" dirty="0"/>
              <a:t>中发表了它。</a:t>
            </a:r>
            <a:endParaRPr lang="en-US" altLang="zh-CN" dirty="0"/>
          </a:p>
          <a:p>
            <a:pPr lvl="1"/>
            <a:endParaRPr lang="en-US" altLang="zh-CN" dirty="0"/>
          </a:p>
          <a:p>
            <a:r>
              <a:rPr lang="en-US" altLang="zh-CN" dirty="0"/>
              <a:t>B Tree</a:t>
            </a:r>
          </a:p>
          <a:p>
            <a:r>
              <a:rPr lang="en-US" altLang="zh-CN" dirty="0"/>
              <a:t>…</a:t>
            </a:r>
          </a:p>
        </p:txBody>
      </p:sp>
      <p:sp>
        <p:nvSpPr>
          <p:cNvPr id="5" name="矩形 4"/>
          <p:cNvSpPr/>
          <p:nvPr/>
        </p:nvSpPr>
        <p:spPr>
          <a:xfrm>
            <a:off x="3491880" y="3666510"/>
            <a:ext cx="5112568" cy="338554"/>
          </a:xfrm>
          <a:prstGeom prst="rect">
            <a:avLst/>
          </a:prstGeom>
        </p:spPr>
        <p:txBody>
          <a:bodyPr wrap="square">
            <a:spAutoFit/>
          </a:bodyPr>
          <a:lstStyle/>
          <a:p>
            <a:pPr algn="r"/>
            <a:r>
              <a:rPr lang="en-US" altLang="zh-CN" sz="1600" dirty="0">
                <a:solidFill>
                  <a:srgbClr val="FFFF00"/>
                </a:solidFill>
              </a:rPr>
              <a:t>http://</a:t>
            </a:r>
            <a:r>
              <a:rPr lang="en-US" altLang="zh-CN" sz="1600" dirty="0" err="1">
                <a:solidFill>
                  <a:srgbClr val="FFFF00"/>
                </a:solidFill>
              </a:rPr>
              <a:t>baike.baidu.com</a:t>
            </a:r>
            <a:r>
              <a:rPr lang="en-US" altLang="zh-CN" sz="1600" dirty="0">
                <a:solidFill>
                  <a:srgbClr val="FFFF00"/>
                </a:solidFill>
              </a:rPr>
              <a:t>/view/</a:t>
            </a:r>
            <a:r>
              <a:rPr lang="en-US" altLang="zh-CN" sz="1600" dirty="0" err="1">
                <a:solidFill>
                  <a:srgbClr val="FFFF00"/>
                </a:solidFill>
              </a:rPr>
              <a:t>671745.htm?fr</a:t>
            </a:r>
            <a:r>
              <a:rPr lang="en-US" altLang="zh-CN" sz="1600" dirty="0">
                <a:solidFill>
                  <a:srgbClr val="FFFF00"/>
                </a:solidFill>
              </a:rPr>
              <a:t>=</a:t>
            </a:r>
            <a:r>
              <a:rPr lang="en-US" altLang="zh-CN" sz="1600" dirty="0" err="1">
                <a:solidFill>
                  <a:srgbClr val="FFFF00"/>
                </a:solidFill>
              </a:rPr>
              <a:t>aladdin</a:t>
            </a:r>
            <a:endParaRPr lang="zh-CN" altLang="en-US" sz="1600" dirty="0">
              <a:solidFill>
                <a:srgbClr val="FFFF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252000" y="476250"/>
            <a:ext cx="8640000"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4. </a:t>
            </a:r>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b="1" baseline="30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a:t>
            </a:r>
          </a:p>
          <a:p>
            <a:pPr algn="just"/>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baseline="300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树</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是应文件系统的需要而提出的一种</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树的变形树。</a:t>
            </a:r>
            <a:endPar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一棵</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m</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阶的</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baseline="300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树和</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树的差异在于：</a:t>
            </a:r>
          </a:p>
          <a:p>
            <a:pPr algn="just">
              <a:spcBef>
                <a:spcPts val="600"/>
              </a:spcBef>
            </a:pP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有</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棵子树的结点中含有</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个关键字；</a:t>
            </a:r>
          </a:p>
          <a:p>
            <a:pPr algn="just">
              <a:spcBef>
                <a:spcPts val="600"/>
              </a:spcBef>
            </a:pP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所有的叶子结点中包含了全部关键字的信息以及指向含这些关键字记录的指针，且叶子结点的本身依关键字的大小从小到大顺序链接。</a:t>
            </a:r>
          </a:p>
          <a:p>
            <a:pPr algn="just">
              <a:spcBef>
                <a:spcPts val="600"/>
              </a:spcBef>
            </a:pP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所有的非终端结点可以看成是</a:t>
            </a:r>
            <a:r>
              <a:rPr kumimoji="1" lang="zh-CN" altLang="en-US" sz="2800" b="1" i="1" u="sng" dirty="0">
                <a:latin typeface="Times New Roman" panose="02020603050405020304" pitchFamily="18" charset="0"/>
                <a:ea typeface="幼圆" panose="02010509060101010101" pitchFamily="49" charset="-122"/>
                <a:cs typeface="Times New Roman" panose="02020603050405020304" pitchFamily="18" charset="0"/>
              </a:rPr>
              <a:t>索引部分</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，结点中仅含有其子树</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根结点</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中最大</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或最小</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关键字。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1730">
                                            <p:txEl>
                                              <p:pRg st="3" end="3"/>
                                            </p:txEl>
                                          </p:spTgt>
                                        </p:tgtEl>
                                        <p:attrNameLst>
                                          <p:attrName>style.visibility</p:attrName>
                                        </p:attrNameLst>
                                      </p:cBhvr>
                                      <p:to>
                                        <p:strVal val="visible"/>
                                      </p:to>
                                    </p:set>
                                    <p:animEffect transition="in" filter="fade">
                                      <p:cBhvr>
                                        <p:cTn id="7" dur="1000"/>
                                        <p:tgtEl>
                                          <p:spTgt spid="201730">
                                            <p:txEl>
                                              <p:pRg st="3" end="3"/>
                                            </p:txEl>
                                          </p:spTgt>
                                        </p:tgtEl>
                                      </p:cBhvr>
                                    </p:animEffect>
                                    <p:anim calcmode="lin" valueType="num">
                                      <p:cBhvr>
                                        <p:cTn id="8" dur="1000" fill="hold"/>
                                        <p:tgtEl>
                                          <p:spTgt spid="20173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017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1730">
                                            <p:txEl>
                                              <p:pRg st="4" end="4"/>
                                            </p:txEl>
                                          </p:spTgt>
                                        </p:tgtEl>
                                        <p:attrNameLst>
                                          <p:attrName>style.visibility</p:attrName>
                                        </p:attrNameLst>
                                      </p:cBhvr>
                                      <p:to>
                                        <p:strVal val="visible"/>
                                      </p:to>
                                    </p:set>
                                    <p:animEffect transition="in" filter="fade">
                                      <p:cBhvr>
                                        <p:cTn id="14" dur="1000"/>
                                        <p:tgtEl>
                                          <p:spTgt spid="201730">
                                            <p:txEl>
                                              <p:pRg st="4" end="4"/>
                                            </p:txEl>
                                          </p:spTgt>
                                        </p:tgtEl>
                                      </p:cBhvr>
                                    </p:animEffect>
                                    <p:anim calcmode="lin" valueType="num">
                                      <p:cBhvr>
                                        <p:cTn id="15" dur="1000" fill="hold"/>
                                        <p:tgtEl>
                                          <p:spTgt spid="20173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017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1730">
                                            <p:txEl>
                                              <p:pRg st="5" end="5"/>
                                            </p:txEl>
                                          </p:spTgt>
                                        </p:tgtEl>
                                        <p:attrNameLst>
                                          <p:attrName>style.visibility</p:attrName>
                                        </p:attrNameLst>
                                      </p:cBhvr>
                                      <p:to>
                                        <p:strVal val="visible"/>
                                      </p:to>
                                    </p:set>
                                    <p:animEffect transition="in" filter="fade">
                                      <p:cBhvr>
                                        <p:cTn id="21" dur="1000"/>
                                        <p:tgtEl>
                                          <p:spTgt spid="201730">
                                            <p:txEl>
                                              <p:pRg st="5" end="5"/>
                                            </p:txEl>
                                          </p:spTgt>
                                        </p:tgtEl>
                                      </p:cBhvr>
                                    </p:animEffect>
                                    <p:anim calcmode="lin" valueType="num">
                                      <p:cBhvr>
                                        <p:cTn id="22" dur="1000" fill="hold"/>
                                        <p:tgtEl>
                                          <p:spTgt spid="201730">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20173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63F97E-F9E8-F55B-37E9-C871F58A0C90}"/>
              </a:ext>
            </a:extLst>
          </p:cNvPr>
          <p:cNvSpPr txBox="1"/>
          <p:nvPr/>
        </p:nvSpPr>
        <p:spPr>
          <a:xfrm>
            <a:off x="683568" y="404664"/>
            <a:ext cx="7272808" cy="3970318"/>
          </a:xfrm>
          <a:prstGeom prst="rect">
            <a:avLst/>
          </a:prstGeom>
          <a:noFill/>
        </p:spPr>
        <p:txBody>
          <a:bodyPr wrap="square">
            <a:spAutoFit/>
          </a:bodyPr>
          <a:lstStyle/>
          <a:p>
            <a:pPr algn="just"/>
            <a:r>
              <a:rPr lang="zh-CN" altLang="en-US" b="1" i="1" dirty="0">
                <a:effectLst/>
                <a:latin typeface="PingFang SC"/>
              </a:rPr>
              <a:t>折半查找</a:t>
            </a:r>
            <a:r>
              <a:rPr lang="en-US" altLang="zh-CN" b="1" i="1" dirty="0">
                <a:effectLst/>
                <a:latin typeface="PingFang SC"/>
              </a:rPr>
              <a:t>(Binary Search)</a:t>
            </a:r>
            <a:r>
              <a:rPr lang="zh-CN" altLang="en-US" b="0" i="0" dirty="0">
                <a:effectLst/>
                <a:latin typeface="PingFang SC"/>
              </a:rPr>
              <a:t>，首先待查找表是有序表，这是折半查找的要求。</a:t>
            </a:r>
            <a:endParaRPr lang="en-US" altLang="zh-CN" b="0" i="0" dirty="0">
              <a:effectLst/>
              <a:latin typeface="PingFang SC"/>
            </a:endParaRPr>
          </a:p>
          <a:p>
            <a:pPr algn="just"/>
            <a:endParaRPr lang="en-US" altLang="zh-CN" dirty="0">
              <a:latin typeface="PingFang SC"/>
            </a:endParaRPr>
          </a:p>
          <a:p>
            <a:pPr algn="just"/>
            <a:r>
              <a:rPr lang="zh-CN" altLang="en-US" b="0" i="0" dirty="0">
                <a:effectLst/>
                <a:latin typeface="PingFang SC"/>
              </a:rPr>
              <a:t>在折半查找中，用二叉树描述查找过程，查找区间中间位置作为根，左子表为左子树，右子表为右子树，因为这颗树也被成为</a:t>
            </a:r>
            <a:r>
              <a:rPr lang="zh-CN" altLang="en-US" b="1" i="0" dirty="0">
                <a:effectLst/>
                <a:highlight>
                  <a:srgbClr val="008000"/>
                </a:highlight>
                <a:latin typeface="PingFang SC"/>
              </a:rPr>
              <a:t>判定树</a:t>
            </a:r>
            <a:r>
              <a:rPr lang="en-US" altLang="zh-CN" b="1" i="0" dirty="0">
                <a:effectLst/>
                <a:highlight>
                  <a:srgbClr val="008000"/>
                </a:highlight>
                <a:latin typeface="PingFang SC"/>
              </a:rPr>
              <a:t>(decision tree</a:t>
            </a:r>
            <a:r>
              <a:rPr lang="en-US" altLang="zh-CN" b="0" i="0" dirty="0">
                <a:effectLst/>
                <a:highlight>
                  <a:srgbClr val="008000"/>
                </a:highlight>
                <a:latin typeface="PingFang SC"/>
              </a:rPr>
              <a:t>)</a:t>
            </a:r>
            <a:r>
              <a:rPr lang="zh-CN" altLang="en-US" b="0" i="0" dirty="0">
                <a:effectLst/>
                <a:latin typeface="PingFang SC"/>
              </a:rPr>
              <a:t>或</a:t>
            </a:r>
            <a:r>
              <a:rPr lang="zh-CN" altLang="en-US" b="1" i="0" dirty="0">
                <a:effectLst/>
                <a:highlight>
                  <a:srgbClr val="008000"/>
                </a:highlight>
                <a:latin typeface="PingFang SC"/>
              </a:rPr>
              <a:t>比较树</a:t>
            </a:r>
            <a:r>
              <a:rPr lang="en-US" altLang="zh-CN" b="1" i="0" dirty="0">
                <a:effectLst/>
                <a:highlight>
                  <a:srgbClr val="008000"/>
                </a:highlight>
                <a:latin typeface="PingFang SC"/>
              </a:rPr>
              <a:t>(Comparison tree)</a:t>
            </a:r>
            <a:r>
              <a:rPr lang="zh-CN" altLang="en-US" b="0" i="0" dirty="0">
                <a:effectLst/>
                <a:latin typeface="PingFang SC"/>
              </a:rPr>
              <a:t>。</a:t>
            </a:r>
            <a:endParaRPr lang="en-US" altLang="zh-CN" b="0" i="0" dirty="0">
              <a:effectLst/>
              <a:latin typeface="PingFang SC"/>
            </a:endParaRPr>
          </a:p>
          <a:p>
            <a:pPr algn="just"/>
            <a:endParaRPr lang="en-US" altLang="zh-CN" dirty="0">
              <a:latin typeface="PingFang SC"/>
            </a:endParaRPr>
          </a:p>
          <a:p>
            <a:pPr algn="just"/>
            <a:r>
              <a:rPr lang="zh-CN" altLang="en-US" b="1" i="0" dirty="0">
                <a:effectLst/>
                <a:latin typeface="PingFang SC"/>
              </a:rPr>
              <a:t>查找方式为</a:t>
            </a:r>
            <a:r>
              <a:rPr lang="en-US" altLang="zh-CN" b="1" i="0" dirty="0">
                <a:effectLst/>
                <a:latin typeface="PingFang SC"/>
              </a:rPr>
              <a:t>(</a:t>
            </a:r>
            <a:r>
              <a:rPr lang="zh-CN" altLang="en-US" b="1" i="0" dirty="0">
                <a:effectLst/>
                <a:latin typeface="PingFang SC"/>
              </a:rPr>
              <a:t>找</a:t>
            </a:r>
            <a:r>
              <a:rPr lang="en-US" altLang="zh-CN" b="1" i="0" dirty="0">
                <a:effectLst/>
                <a:latin typeface="PingFang SC"/>
              </a:rPr>
              <a:t>k)</a:t>
            </a:r>
            <a:r>
              <a:rPr lang="zh-CN" altLang="en-US" b="1" i="0" dirty="0">
                <a:effectLst/>
                <a:latin typeface="PingFang SC"/>
              </a:rPr>
              <a:t>，先与树根结点进行比较，若</a:t>
            </a:r>
            <a:r>
              <a:rPr lang="en-US" altLang="zh-CN" b="1" i="0" dirty="0">
                <a:effectLst/>
                <a:latin typeface="PingFang SC"/>
              </a:rPr>
              <a:t>k</a:t>
            </a:r>
            <a:r>
              <a:rPr lang="zh-CN" altLang="en-US" b="1" i="0" dirty="0">
                <a:effectLst/>
                <a:latin typeface="PingFang SC"/>
              </a:rPr>
              <a:t>小于根，则转向左子树继续比较，若</a:t>
            </a:r>
            <a:r>
              <a:rPr lang="en-US" altLang="zh-CN" b="1" i="0" dirty="0">
                <a:effectLst/>
                <a:latin typeface="PingFang SC"/>
              </a:rPr>
              <a:t>k</a:t>
            </a:r>
            <a:r>
              <a:rPr lang="zh-CN" altLang="en-US" b="1" i="0" dirty="0">
                <a:effectLst/>
                <a:latin typeface="PingFang SC"/>
              </a:rPr>
              <a:t>大于根，则转向右子树，递归进行上述过程，直到查找成功或查找失败</a:t>
            </a:r>
            <a:r>
              <a:rPr lang="zh-CN" altLang="en-US" b="0" i="0" dirty="0">
                <a:effectLst/>
                <a:latin typeface="PingFang SC"/>
              </a:rPr>
              <a:t>。</a:t>
            </a:r>
            <a:endParaRPr lang="en-US" altLang="zh-CN" b="0" i="0" dirty="0">
              <a:effectLst/>
              <a:latin typeface="PingFang SC"/>
            </a:endParaRPr>
          </a:p>
          <a:p>
            <a:pPr algn="just"/>
            <a:endParaRPr lang="en-US" altLang="zh-CN" dirty="0">
              <a:latin typeface="PingFang SC"/>
            </a:endParaRPr>
          </a:p>
          <a:p>
            <a:pPr algn="just"/>
            <a:r>
              <a:rPr lang="zh-CN" altLang="en-US" b="0" i="0" dirty="0">
                <a:effectLst/>
                <a:latin typeface="PingFang SC"/>
              </a:rPr>
              <a:t>在</a:t>
            </a:r>
            <a:r>
              <a:rPr lang="en-US" altLang="zh-CN" b="0" i="0" dirty="0">
                <a:effectLst/>
                <a:latin typeface="PingFang SC"/>
              </a:rPr>
              <a:t>n</a:t>
            </a:r>
            <a:r>
              <a:rPr lang="zh-CN" altLang="en-US" b="0" i="0" dirty="0">
                <a:effectLst/>
                <a:latin typeface="PingFang SC"/>
              </a:rPr>
              <a:t>个元素的折半查找判定树中，由于关键字序列是用树构建的，所以</a:t>
            </a:r>
            <a:r>
              <a:rPr lang="zh-CN" altLang="en-US" b="1" i="0" dirty="0">
                <a:effectLst/>
                <a:latin typeface="PingFang SC"/>
              </a:rPr>
              <a:t>查找路径实际为树中从根节点到被查结点的一条路径</a:t>
            </a:r>
            <a:r>
              <a:rPr lang="zh-CN" altLang="en-US" b="0" i="0" dirty="0">
                <a:effectLst/>
                <a:latin typeface="PingFang SC"/>
              </a:rPr>
              <a:t>，因为比较次数刚好为该</a:t>
            </a:r>
            <a:r>
              <a:rPr lang="zh-CN" altLang="en-US" dirty="0">
                <a:latin typeface="PingFang SC"/>
              </a:rPr>
              <a:t>元素在树中的层数</a:t>
            </a:r>
            <a:r>
              <a:rPr lang="zh-CN" altLang="en-US" b="0" i="0" dirty="0">
                <a:effectLst/>
                <a:latin typeface="PingFang SC"/>
              </a:rPr>
              <a:t>。</a:t>
            </a:r>
            <a:endParaRPr lang="zh-CN" altLang="en-US" dirty="0"/>
          </a:p>
        </p:txBody>
      </p:sp>
      <p:sp>
        <p:nvSpPr>
          <p:cNvPr id="5" name="AutoShape 2">
            <a:extLst>
              <a:ext uri="{FF2B5EF4-FFF2-40B4-BE49-F238E27FC236}">
                <a16:creationId xmlns:a16="http://schemas.microsoft.com/office/drawing/2014/main" id="{5D42D376-570C-3107-E1C0-22BB4EF938F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1CFDE37A-E5F9-7B5E-7D05-21F3EF2D681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25E23C75-D380-75BE-84B0-69D3DF607D85}"/>
              </a:ext>
            </a:extLst>
          </p:cNvPr>
          <p:cNvPicPr>
            <a:picLocks noChangeAspect="1"/>
          </p:cNvPicPr>
          <p:nvPr/>
        </p:nvPicPr>
        <p:blipFill>
          <a:blip r:embed="rId2"/>
          <a:stretch>
            <a:fillRect/>
          </a:stretch>
        </p:blipFill>
        <p:spPr>
          <a:xfrm>
            <a:off x="4211960" y="4229472"/>
            <a:ext cx="4582065" cy="2376264"/>
          </a:xfrm>
          <a:prstGeom prst="rect">
            <a:avLst/>
          </a:prstGeom>
        </p:spPr>
      </p:pic>
      <p:pic>
        <p:nvPicPr>
          <p:cNvPr id="10" name="图片 9">
            <a:extLst>
              <a:ext uri="{FF2B5EF4-FFF2-40B4-BE49-F238E27FC236}">
                <a16:creationId xmlns:a16="http://schemas.microsoft.com/office/drawing/2014/main" id="{6E521974-00C3-6F17-057E-B8D498B30416}"/>
              </a:ext>
            </a:extLst>
          </p:cNvPr>
          <p:cNvPicPr>
            <a:picLocks noChangeAspect="1"/>
          </p:cNvPicPr>
          <p:nvPr/>
        </p:nvPicPr>
        <p:blipFill>
          <a:blip r:embed="rId3"/>
          <a:stretch>
            <a:fillRect/>
          </a:stretch>
        </p:blipFill>
        <p:spPr>
          <a:xfrm>
            <a:off x="539552" y="4797152"/>
            <a:ext cx="3200400" cy="552450"/>
          </a:xfrm>
          <a:prstGeom prst="rect">
            <a:avLst/>
          </a:prstGeom>
        </p:spPr>
      </p:pic>
      <p:pic>
        <p:nvPicPr>
          <p:cNvPr id="11" name="图片 10">
            <a:extLst>
              <a:ext uri="{FF2B5EF4-FFF2-40B4-BE49-F238E27FC236}">
                <a16:creationId xmlns:a16="http://schemas.microsoft.com/office/drawing/2014/main" id="{BF594262-3EC2-6FDD-6E78-2A0E1B859C49}"/>
              </a:ext>
            </a:extLst>
          </p:cNvPr>
          <p:cNvPicPr>
            <a:picLocks noChangeAspect="1"/>
          </p:cNvPicPr>
          <p:nvPr/>
        </p:nvPicPr>
        <p:blipFill>
          <a:blip r:embed="rId4"/>
          <a:stretch>
            <a:fillRect/>
          </a:stretch>
        </p:blipFill>
        <p:spPr>
          <a:xfrm>
            <a:off x="539552" y="5661248"/>
            <a:ext cx="2520280" cy="552450"/>
          </a:xfrm>
          <a:prstGeom prst="rect">
            <a:avLst/>
          </a:prstGeom>
        </p:spPr>
      </p:pic>
    </p:spTree>
    <p:extLst>
      <p:ext uri="{BB962C8B-B14F-4D97-AF65-F5344CB8AC3E}">
        <p14:creationId xmlns:p14="http://schemas.microsoft.com/office/powerpoint/2010/main" val="9036019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95288" y="1478111"/>
            <a:ext cx="8353425" cy="4648201"/>
            <a:chOff x="395288" y="1478111"/>
            <a:chExt cx="8353425" cy="4648201"/>
          </a:xfrm>
        </p:grpSpPr>
        <p:sp>
          <p:nvSpPr>
            <p:cNvPr id="202818" name="Rectangle 66"/>
            <p:cNvSpPr>
              <a:spLocks noChangeArrowheads="1"/>
            </p:cNvSpPr>
            <p:nvPr/>
          </p:nvSpPr>
          <p:spPr bwMode="auto">
            <a:xfrm>
              <a:off x="395288" y="1478112"/>
              <a:ext cx="8353425" cy="4648200"/>
            </a:xfrm>
            <a:prstGeom prst="rect">
              <a:avLst/>
            </a:prstGeom>
            <a:solidFill>
              <a:schemeClr val="tx1"/>
            </a:solid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pSp>
          <p:nvGrpSpPr>
            <p:cNvPr id="202755" name="Group 3"/>
            <p:cNvGrpSpPr/>
            <p:nvPr/>
          </p:nvGrpSpPr>
          <p:grpSpPr bwMode="auto">
            <a:xfrm>
              <a:off x="4213225" y="2503636"/>
              <a:ext cx="1219200" cy="457200"/>
              <a:chOff x="1920" y="720"/>
              <a:chExt cx="768" cy="288"/>
            </a:xfrm>
          </p:grpSpPr>
          <p:sp>
            <p:nvSpPr>
              <p:cNvPr id="202756" name="AutoShape 4"/>
              <p:cNvSpPr>
                <a:spLocks noChangeArrowheads="1"/>
              </p:cNvSpPr>
              <p:nvPr/>
            </p:nvSpPr>
            <p:spPr bwMode="auto">
              <a:xfrm>
                <a:off x="1920" y="720"/>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57" name="Text Box 5"/>
              <p:cNvSpPr txBox="1">
                <a:spLocks noChangeArrowheads="1"/>
              </p:cNvSpPr>
              <p:nvPr/>
            </p:nvSpPr>
            <p:spPr bwMode="auto">
              <a:xfrm>
                <a:off x="2016"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59</a:t>
                </a:r>
              </a:p>
            </p:txBody>
          </p:sp>
          <p:sp>
            <p:nvSpPr>
              <p:cNvPr id="202758" name="Text Box 6"/>
              <p:cNvSpPr txBox="1">
                <a:spLocks noChangeArrowheads="1"/>
              </p:cNvSpPr>
              <p:nvPr/>
            </p:nvSpPr>
            <p:spPr bwMode="auto">
              <a:xfrm>
                <a:off x="2304"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97</a:t>
                </a:r>
              </a:p>
            </p:txBody>
          </p:sp>
        </p:grpSp>
        <p:grpSp>
          <p:nvGrpSpPr>
            <p:cNvPr id="202759" name="Group 7"/>
            <p:cNvGrpSpPr/>
            <p:nvPr/>
          </p:nvGrpSpPr>
          <p:grpSpPr bwMode="auto">
            <a:xfrm>
              <a:off x="2232025" y="3494236"/>
              <a:ext cx="1250950" cy="457200"/>
              <a:chOff x="1920" y="1488"/>
              <a:chExt cx="788" cy="288"/>
            </a:xfrm>
          </p:grpSpPr>
          <p:sp>
            <p:nvSpPr>
              <p:cNvPr id="202760" name="AutoShape 8"/>
              <p:cNvSpPr>
                <a:spLocks noChangeArrowheads="1"/>
              </p:cNvSpPr>
              <p:nvPr/>
            </p:nvSpPr>
            <p:spPr bwMode="auto">
              <a:xfrm>
                <a:off x="1920" y="1488"/>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1" name="Text Box 9"/>
              <p:cNvSpPr txBox="1">
                <a:spLocks noChangeArrowheads="1"/>
              </p:cNvSpPr>
              <p:nvPr/>
            </p:nvSpPr>
            <p:spPr bwMode="auto">
              <a:xfrm>
                <a:off x="192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15</a:t>
                </a:r>
              </a:p>
            </p:txBody>
          </p:sp>
          <p:sp>
            <p:nvSpPr>
              <p:cNvPr id="202762" name="Text Box 10"/>
              <p:cNvSpPr txBox="1">
                <a:spLocks noChangeArrowheads="1"/>
              </p:cNvSpPr>
              <p:nvPr/>
            </p:nvSpPr>
            <p:spPr bwMode="auto">
              <a:xfrm>
                <a:off x="216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44</a:t>
                </a:r>
              </a:p>
            </p:txBody>
          </p:sp>
          <p:sp>
            <p:nvSpPr>
              <p:cNvPr id="202763" name="Text Box 11"/>
              <p:cNvSpPr txBox="1">
                <a:spLocks noChangeArrowheads="1"/>
              </p:cNvSpPr>
              <p:nvPr/>
            </p:nvSpPr>
            <p:spPr bwMode="auto">
              <a:xfrm>
                <a:off x="240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59</a:t>
                </a:r>
              </a:p>
            </p:txBody>
          </p:sp>
        </p:grpSp>
        <p:grpSp>
          <p:nvGrpSpPr>
            <p:cNvPr id="202764" name="Group 12"/>
            <p:cNvGrpSpPr/>
            <p:nvPr/>
          </p:nvGrpSpPr>
          <p:grpSpPr bwMode="auto">
            <a:xfrm>
              <a:off x="6346825" y="3570436"/>
              <a:ext cx="1219200" cy="457200"/>
              <a:chOff x="1920" y="720"/>
              <a:chExt cx="768" cy="288"/>
            </a:xfrm>
          </p:grpSpPr>
          <p:sp>
            <p:nvSpPr>
              <p:cNvPr id="202765" name="AutoShape 13"/>
              <p:cNvSpPr>
                <a:spLocks noChangeArrowheads="1"/>
              </p:cNvSpPr>
              <p:nvPr/>
            </p:nvSpPr>
            <p:spPr bwMode="auto">
              <a:xfrm>
                <a:off x="1920" y="720"/>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66" name="Text Box 14"/>
              <p:cNvSpPr txBox="1">
                <a:spLocks noChangeArrowheads="1"/>
              </p:cNvSpPr>
              <p:nvPr/>
            </p:nvSpPr>
            <p:spPr bwMode="auto">
              <a:xfrm>
                <a:off x="2016"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72</a:t>
                </a:r>
              </a:p>
            </p:txBody>
          </p:sp>
          <p:sp>
            <p:nvSpPr>
              <p:cNvPr id="202767" name="Text Box 15"/>
              <p:cNvSpPr txBox="1">
                <a:spLocks noChangeArrowheads="1"/>
              </p:cNvSpPr>
              <p:nvPr/>
            </p:nvSpPr>
            <p:spPr bwMode="auto">
              <a:xfrm>
                <a:off x="2304"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97</a:t>
                </a:r>
              </a:p>
            </p:txBody>
          </p:sp>
        </p:grpSp>
        <p:grpSp>
          <p:nvGrpSpPr>
            <p:cNvPr id="202768" name="Group 16"/>
            <p:cNvGrpSpPr/>
            <p:nvPr/>
          </p:nvGrpSpPr>
          <p:grpSpPr bwMode="auto">
            <a:xfrm>
              <a:off x="784225" y="4637236"/>
              <a:ext cx="1219200" cy="457200"/>
              <a:chOff x="1920" y="720"/>
              <a:chExt cx="768" cy="288"/>
            </a:xfrm>
          </p:grpSpPr>
          <p:sp>
            <p:nvSpPr>
              <p:cNvPr id="202769" name="AutoShape 17"/>
              <p:cNvSpPr>
                <a:spLocks noChangeArrowheads="1"/>
              </p:cNvSpPr>
              <p:nvPr/>
            </p:nvSpPr>
            <p:spPr bwMode="auto">
              <a:xfrm>
                <a:off x="1920" y="720"/>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0" name="Text Box 18"/>
              <p:cNvSpPr txBox="1">
                <a:spLocks noChangeArrowheads="1"/>
              </p:cNvSpPr>
              <p:nvPr/>
            </p:nvSpPr>
            <p:spPr bwMode="auto">
              <a:xfrm>
                <a:off x="2016"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10</a:t>
                </a:r>
              </a:p>
            </p:txBody>
          </p:sp>
          <p:sp>
            <p:nvSpPr>
              <p:cNvPr id="202771" name="Text Box 19"/>
              <p:cNvSpPr txBox="1">
                <a:spLocks noChangeArrowheads="1"/>
              </p:cNvSpPr>
              <p:nvPr/>
            </p:nvSpPr>
            <p:spPr bwMode="auto">
              <a:xfrm>
                <a:off x="2304"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15</a:t>
                </a:r>
              </a:p>
            </p:txBody>
          </p:sp>
        </p:grpSp>
        <p:grpSp>
          <p:nvGrpSpPr>
            <p:cNvPr id="202772" name="Group 20"/>
            <p:cNvGrpSpPr/>
            <p:nvPr/>
          </p:nvGrpSpPr>
          <p:grpSpPr bwMode="auto">
            <a:xfrm>
              <a:off x="2232025" y="4637236"/>
              <a:ext cx="1250950" cy="457200"/>
              <a:chOff x="1920" y="1488"/>
              <a:chExt cx="788" cy="288"/>
            </a:xfrm>
          </p:grpSpPr>
          <p:sp>
            <p:nvSpPr>
              <p:cNvPr id="202773" name="AutoShape 21"/>
              <p:cNvSpPr>
                <a:spLocks noChangeArrowheads="1"/>
              </p:cNvSpPr>
              <p:nvPr/>
            </p:nvSpPr>
            <p:spPr bwMode="auto">
              <a:xfrm>
                <a:off x="1920" y="1488"/>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4" name="Text Box 22"/>
              <p:cNvSpPr txBox="1">
                <a:spLocks noChangeArrowheads="1"/>
              </p:cNvSpPr>
              <p:nvPr/>
            </p:nvSpPr>
            <p:spPr bwMode="auto">
              <a:xfrm>
                <a:off x="192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21</a:t>
                </a:r>
              </a:p>
            </p:txBody>
          </p:sp>
          <p:sp>
            <p:nvSpPr>
              <p:cNvPr id="202775" name="Text Box 23"/>
              <p:cNvSpPr txBox="1">
                <a:spLocks noChangeArrowheads="1"/>
              </p:cNvSpPr>
              <p:nvPr/>
            </p:nvSpPr>
            <p:spPr bwMode="auto">
              <a:xfrm>
                <a:off x="216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37</a:t>
                </a:r>
              </a:p>
            </p:txBody>
          </p:sp>
          <p:sp>
            <p:nvSpPr>
              <p:cNvPr id="202776" name="Text Box 24"/>
              <p:cNvSpPr txBox="1">
                <a:spLocks noChangeArrowheads="1"/>
              </p:cNvSpPr>
              <p:nvPr/>
            </p:nvSpPr>
            <p:spPr bwMode="auto">
              <a:xfrm>
                <a:off x="240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44</a:t>
                </a:r>
              </a:p>
            </p:txBody>
          </p:sp>
        </p:grpSp>
        <p:grpSp>
          <p:nvGrpSpPr>
            <p:cNvPr id="202777" name="Group 25"/>
            <p:cNvGrpSpPr/>
            <p:nvPr/>
          </p:nvGrpSpPr>
          <p:grpSpPr bwMode="auto">
            <a:xfrm>
              <a:off x="3679825" y="4637236"/>
              <a:ext cx="1219200" cy="457200"/>
              <a:chOff x="1920" y="720"/>
              <a:chExt cx="768" cy="288"/>
            </a:xfrm>
          </p:grpSpPr>
          <p:sp>
            <p:nvSpPr>
              <p:cNvPr id="202778" name="AutoShape 26"/>
              <p:cNvSpPr>
                <a:spLocks noChangeArrowheads="1"/>
              </p:cNvSpPr>
              <p:nvPr/>
            </p:nvSpPr>
            <p:spPr bwMode="auto">
              <a:xfrm>
                <a:off x="1920" y="720"/>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79" name="Text Box 27"/>
              <p:cNvSpPr txBox="1">
                <a:spLocks noChangeArrowheads="1"/>
              </p:cNvSpPr>
              <p:nvPr/>
            </p:nvSpPr>
            <p:spPr bwMode="auto">
              <a:xfrm>
                <a:off x="2016"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51</a:t>
                </a:r>
              </a:p>
            </p:txBody>
          </p:sp>
          <p:sp>
            <p:nvSpPr>
              <p:cNvPr id="202780" name="Text Box 28"/>
              <p:cNvSpPr txBox="1">
                <a:spLocks noChangeArrowheads="1"/>
              </p:cNvSpPr>
              <p:nvPr/>
            </p:nvSpPr>
            <p:spPr bwMode="auto">
              <a:xfrm>
                <a:off x="2304"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59</a:t>
                </a:r>
              </a:p>
            </p:txBody>
          </p:sp>
        </p:grpSp>
        <p:grpSp>
          <p:nvGrpSpPr>
            <p:cNvPr id="202781" name="Group 29"/>
            <p:cNvGrpSpPr/>
            <p:nvPr/>
          </p:nvGrpSpPr>
          <p:grpSpPr bwMode="auto">
            <a:xfrm>
              <a:off x="5508625" y="4637236"/>
              <a:ext cx="1219200" cy="457200"/>
              <a:chOff x="1920" y="720"/>
              <a:chExt cx="768" cy="288"/>
            </a:xfrm>
          </p:grpSpPr>
          <p:sp>
            <p:nvSpPr>
              <p:cNvPr id="202782" name="AutoShape 30"/>
              <p:cNvSpPr>
                <a:spLocks noChangeArrowheads="1"/>
              </p:cNvSpPr>
              <p:nvPr/>
            </p:nvSpPr>
            <p:spPr bwMode="auto">
              <a:xfrm>
                <a:off x="1920" y="720"/>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3" name="Text Box 31"/>
              <p:cNvSpPr txBox="1">
                <a:spLocks noChangeArrowheads="1"/>
              </p:cNvSpPr>
              <p:nvPr/>
            </p:nvSpPr>
            <p:spPr bwMode="auto">
              <a:xfrm>
                <a:off x="2016"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63</a:t>
                </a:r>
              </a:p>
            </p:txBody>
          </p:sp>
          <p:sp>
            <p:nvSpPr>
              <p:cNvPr id="202784" name="Text Box 32"/>
              <p:cNvSpPr txBox="1">
                <a:spLocks noChangeArrowheads="1"/>
              </p:cNvSpPr>
              <p:nvPr/>
            </p:nvSpPr>
            <p:spPr bwMode="auto">
              <a:xfrm>
                <a:off x="2304" y="7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72</a:t>
                </a:r>
              </a:p>
            </p:txBody>
          </p:sp>
        </p:grpSp>
        <p:grpSp>
          <p:nvGrpSpPr>
            <p:cNvPr id="202785" name="Group 33"/>
            <p:cNvGrpSpPr/>
            <p:nvPr/>
          </p:nvGrpSpPr>
          <p:grpSpPr bwMode="auto">
            <a:xfrm>
              <a:off x="7108825" y="4637236"/>
              <a:ext cx="1250950" cy="457200"/>
              <a:chOff x="1920" y="1488"/>
              <a:chExt cx="788" cy="288"/>
            </a:xfrm>
          </p:grpSpPr>
          <p:sp>
            <p:nvSpPr>
              <p:cNvPr id="202786" name="AutoShape 34"/>
              <p:cNvSpPr>
                <a:spLocks noChangeArrowheads="1"/>
              </p:cNvSpPr>
              <p:nvPr/>
            </p:nvSpPr>
            <p:spPr bwMode="auto">
              <a:xfrm>
                <a:off x="1920" y="1488"/>
                <a:ext cx="768" cy="288"/>
              </a:xfrm>
              <a:prstGeom prst="roundRect">
                <a:avLst>
                  <a:gd name="adj" fmla="val 16667"/>
                </a:avLst>
              </a:prstGeom>
              <a:noFill/>
              <a:ln w="28575">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787" name="Text Box 35"/>
              <p:cNvSpPr txBox="1">
                <a:spLocks noChangeArrowheads="1"/>
              </p:cNvSpPr>
              <p:nvPr/>
            </p:nvSpPr>
            <p:spPr bwMode="auto">
              <a:xfrm>
                <a:off x="192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85</a:t>
                </a:r>
              </a:p>
            </p:txBody>
          </p:sp>
          <p:sp>
            <p:nvSpPr>
              <p:cNvPr id="202788" name="Text Box 36"/>
              <p:cNvSpPr txBox="1">
                <a:spLocks noChangeArrowheads="1"/>
              </p:cNvSpPr>
              <p:nvPr/>
            </p:nvSpPr>
            <p:spPr bwMode="auto">
              <a:xfrm>
                <a:off x="216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91</a:t>
                </a:r>
              </a:p>
            </p:txBody>
          </p:sp>
          <p:sp>
            <p:nvSpPr>
              <p:cNvPr id="202789" name="Text Box 37"/>
              <p:cNvSpPr txBox="1">
                <a:spLocks noChangeArrowheads="1"/>
              </p:cNvSpPr>
              <p:nvPr/>
            </p:nvSpPr>
            <p:spPr bwMode="auto">
              <a:xfrm>
                <a:off x="2400"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97</a:t>
                </a:r>
              </a:p>
            </p:txBody>
          </p:sp>
        </p:grpSp>
        <p:cxnSp>
          <p:nvCxnSpPr>
            <p:cNvPr id="202790" name="AutoShape 38"/>
            <p:cNvCxnSpPr>
              <a:cxnSpLocks noChangeShapeType="1"/>
              <a:stCxn id="202758" idx="2"/>
              <a:endCxn id="202766" idx="0"/>
            </p:cNvCxnSpPr>
            <p:nvPr/>
          </p:nvCxnSpPr>
          <p:spPr bwMode="auto">
            <a:xfrm>
              <a:off x="5067300" y="2960836"/>
              <a:ext cx="1676400" cy="6096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1" name="AutoShape 39"/>
            <p:cNvCxnSpPr>
              <a:cxnSpLocks noChangeShapeType="1"/>
              <a:stCxn id="202757" idx="2"/>
              <a:endCxn id="202763" idx="0"/>
            </p:cNvCxnSpPr>
            <p:nvPr/>
          </p:nvCxnSpPr>
          <p:spPr bwMode="auto">
            <a:xfrm flipH="1">
              <a:off x="3238500" y="2960836"/>
              <a:ext cx="1371600" cy="5334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2" name="AutoShape 40"/>
            <p:cNvCxnSpPr>
              <a:cxnSpLocks noChangeShapeType="1"/>
              <a:stCxn id="202761" idx="2"/>
              <a:endCxn id="202771" idx="0"/>
            </p:cNvCxnSpPr>
            <p:nvPr/>
          </p:nvCxnSpPr>
          <p:spPr bwMode="auto">
            <a:xfrm flipH="1">
              <a:off x="1638300" y="3951436"/>
              <a:ext cx="838200" cy="6858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3" name="AutoShape 41"/>
            <p:cNvCxnSpPr>
              <a:cxnSpLocks noChangeShapeType="1"/>
              <a:stCxn id="202762" idx="2"/>
              <a:endCxn id="202775" idx="0"/>
            </p:cNvCxnSpPr>
            <p:nvPr/>
          </p:nvCxnSpPr>
          <p:spPr bwMode="auto">
            <a:xfrm>
              <a:off x="2857500" y="3951436"/>
              <a:ext cx="0" cy="6858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4" name="AutoShape 42"/>
            <p:cNvCxnSpPr>
              <a:cxnSpLocks noChangeShapeType="1"/>
              <a:stCxn id="202763" idx="2"/>
              <a:endCxn id="202779" idx="0"/>
            </p:cNvCxnSpPr>
            <p:nvPr/>
          </p:nvCxnSpPr>
          <p:spPr bwMode="auto">
            <a:xfrm>
              <a:off x="3238500" y="3951436"/>
              <a:ext cx="838200" cy="6858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5" name="AutoShape 43"/>
            <p:cNvCxnSpPr>
              <a:cxnSpLocks noChangeShapeType="1"/>
              <a:stCxn id="202766" idx="2"/>
              <a:endCxn id="202783" idx="0"/>
            </p:cNvCxnSpPr>
            <p:nvPr/>
          </p:nvCxnSpPr>
          <p:spPr bwMode="auto">
            <a:xfrm flipH="1">
              <a:off x="5905500" y="4027636"/>
              <a:ext cx="838200" cy="6096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6" name="AutoShape 44"/>
            <p:cNvCxnSpPr>
              <a:cxnSpLocks noChangeShapeType="1"/>
              <a:stCxn id="202767" idx="2"/>
              <a:endCxn id="202788" idx="0"/>
            </p:cNvCxnSpPr>
            <p:nvPr/>
          </p:nvCxnSpPr>
          <p:spPr bwMode="auto">
            <a:xfrm>
              <a:off x="7200900" y="4027636"/>
              <a:ext cx="533400" cy="60960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7" name="AutoShape 45"/>
            <p:cNvCxnSpPr>
              <a:cxnSpLocks noChangeShapeType="1"/>
              <a:stCxn id="202769" idx="3"/>
              <a:endCxn id="202774" idx="1"/>
            </p:cNvCxnSpPr>
            <p:nvPr/>
          </p:nvCxnSpPr>
          <p:spPr bwMode="auto">
            <a:xfrm>
              <a:off x="2003425" y="4865836"/>
              <a:ext cx="228600" cy="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8" name="AutoShape 46"/>
            <p:cNvCxnSpPr>
              <a:cxnSpLocks noChangeShapeType="1"/>
              <a:stCxn id="202776" idx="3"/>
              <a:endCxn id="202778" idx="1"/>
            </p:cNvCxnSpPr>
            <p:nvPr/>
          </p:nvCxnSpPr>
          <p:spPr bwMode="auto">
            <a:xfrm>
              <a:off x="3482975" y="4865836"/>
              <a:ext cx="196850" cy="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799" name="AutoShape 47"/>
            <p:cNvCxnSpPr>
              <a:cxnSpLocks noChangeShapeType="1"/>
              <a:stCxn id="202778" idx="3"/>
              <a:endCxn id="202782" idx="1"/>
            </p:cNvCxnSpPr>
            <p:nvPr/>
          </p:nvCxnSpPr>
          <p:spPr bwMode="auto">
            <a:xfrm>
              <a:off x="4899025" y="4865836"/>
              <a:ext cx="609600" cy="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0" name="AutoShape 48"/>
            <p:cNvCxnSpPr>
              <a:cxnSpLocks noChangeShapeType="1"/>
              <a:stCxn id="202782" idx="3"/>
              <a:endCxn id="202787" idx="1"/>
            </p:cNvCxnSpPr>
            <p:nvPr/>
          </p:nvCxnSpPr>
          <p:spPr bwMode="auto">
            <a:xfrm>
              <a:off x="6727825" y="4865836"/>
              <a:ext cx="381000" cy="0"/>
            </a:xfrm>
            <a:prstGeom prst="straightConnector1">
              <a:avLst/>
            </a:prstGeom>
            <a:noFill/>
            <a:ln w="28575">
              <a:solidFill>
                <a:schemeClr val="bg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1" name="AutoShape 49"/>
            <p:cNvCxnSpPr>
              <a:cxnSpLocks noChangeShapeType="1"/>
              <a:stCxn id="202788" idx="2"/>
            </p:cNvCxnSpPr>
            <p:nvPr/>
          </p:nvCxnSpPr>
          <p:spPr bwMode="auto">
            <a:xfrm>
              <a:off x="77343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2" name="AutoShape 50"/>
            <p:cNvCxnSpPr>
              <a:cxnSpLocks noChangeShapeType="1"/>
              <a:stCxn id="202789" idx="2"/>
            </p:cNvCxnSpPr>
            <p:nvPr/>
          </p:nvCxnSpPr>
          <p:spPr bwMode="auto">
            <a:xfrm>
              <a:off x="81153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3" name="AutoShape 51"/>
            <p:cNvCxnSpPr>
              <a:cxnSpLocks noChangeShapeType="1"/>
              <a:stCxn id="202770" idx="2"/>
            </p:cNvCxnSpPr>
            <p:nvPr/>
          </p:nvCxnSpPr>
          <p:spPr bwMode="auto">
            <a:xfrm>
              <a:off x="11811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4" name="AutoShape 52"/>
            <p:cNvCxnSpPr>
              <a:cxnSpLocks noChangeShapeType="1"/>
              <a:stCxn id="202771" idx="2"/>
            </p:cNvCxnSpPr>
            <p:nvPr/>
          </p:nvCxnSpPr>
          <p:spPr bwMode="auto">
            <a:xfrm>
              <a:off x="1638300" y="5094436"/>
              <a:ext cx="0" cy="3810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5" name="AutoShape 53"/>
            <p:cNvCxnSpPr>
              <a:cxnSpLocks noChangeShapeType="1"/>
              <a:stCxn id="202774" idx="2"/>
            </p:cNvCxnSpPr>
            <p:nvPr/>
          </p:nvCxnSpPr>
          <p:spPr bwMode="auto">
            <a:xfrm>
              <a:off x="24765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6" name="AutoShape 54"/>
            <p:cNvCxnSpPr>
              <a:cxnSpLocks noChangeShapeType="1"/>
              <a:stCxn id="202775" idx="2"/>
            </p:cNvCxnSpPr>
            <p:nvPr/>
          </p:nvCxnSpPr>
          <p:spPr bwMode="auto">
            <a:xfrm>
              <a:off x="28575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7" name="AutoShape 55"/>
            <p:cNvCxnSpPr>
              <a:cxnSpLocks noChangeShapeType="1"/>
              <a:stCxn id="202776" idx="2"/>
            </p:cNvCxnSpPr>
            <p:nvPr/>
          </p:nvCxnSpPr>
          <p:spPr bwMode="auto">
            <a:xfrm>
              <a:off x="3238500" y="5094436"/>
              <a:ext cx="0" cy="3810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8" name="AutoShape 56"/>
            <p:cNvCxnSpPr>
              <a:cxnSpLocks noChangeShapeType="1"/>
              <a:stCxn id="202779" idx="2"/>
            </p:cNvCxnSpPr>
            <p:nvPr/>
          </p:nvCxnSpPr>
          <p:spPr bwMode="auto">
            <a:xfrm>
              <a:off x="40767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09" name="AutoShape 57"/>
            <p:cNvCxnSpPr>
              <a:cxnSpLocks noChangeShapeType="1"/>
              <a:stCxn id="202780" idx="2"/>
            </p:cNvCxnSpPr>
            <p:nvPr/>
          </p:nvCxnSpPr>
          <p:spPr bwMode="auto">
            <a:xfrm>
              <a:off x="45339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10" name="AutoShape 58"/>
            <p:cNvCxnSpPr>
              <a:cxnSpLocks noChangeShapeType="1"/>
              <a:stCxn id="202783" idx="2"/>
            </p:cNvCxnSpPr>
            <p:nvPr/>
          </p:nvCxnSpPr>
          <p:spPr bwMode="auto">
            <a:xfrm>
              <a:off x="5905500" y="5094436"/>
              <a:ext cx="0" cy="2286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11" name="AutoShape 59"/>
            <p:cNvCxnSpPr>
              <a:cxnSpLocks noChangeShapeType="1"/>
              <a:stCxn id="202784" idx="2"/>
            </p:cNvCxnSpPr>
            <p:nvPr/>
          </p:nvCxnSpPr>
          <p:spPr bwMode="auto">
            <a:xfrm>
              <a:off x="6362700" y="5094436"/>
              <a:ext cx="0" cy="2286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12" name="AutoShape 60"/>
            <p:cNvCxnSpPr>
              <a:cxnSpLocks noChangeShapeType="1"/>
              <a:stCxn id="202787" idx="2"/>
            </p:cNvCxnSpPr>
            <p:nvPr/>
          </p:nvCxnSpPr>
          <p:spPr bwMode="auto">
            <a:xfrm>
              <a:off x="7353300" y="5094436"/>
              <a:ext cx="0" cy="304800"/>
            </a:xfrm>
            <a:prstGeom prst="straightConnector1">
              <a:avLst/>
            </a:prstGeom>
            <a:noFill/>
            <a:ln w="38100" cap="rnd">
              <a:solidFill>
                <a:schemeClr val="bg2"/>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13" name="AutoShape 61"/>
            <p:cNvCxnSpPr>
              <a:cxnSpLocks noChangeShapeType="1"/>
              <a:endCxn id="202769" idx="1"/>
            </p:cNvCxnSpPr>
            <p:nvPr/>
          </p:nvCxnSpPr>
          <p:spPr bwMode="auto">
            <a:xfrm rot="5400000">
              <a:off x="465138" y="4256236"/>
              <a:ext cx="914400" cy="304800"/>
            </a:xfrm>
            <a:prstGeom prst="curvedConnector4">
              <a:avLst>
                <a:gd name="adj1" fmla="val 37500"/>
                <a:gd name="adj2" fmla="val 175000"/>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814" name="AutoShape 62"/>
            <p:cNvCxnSpPr>
              <a:cxnSpLocks noChangeShapeType="1"/>
              <a:endCxn id="202758" idx="0"/>
            </p:cNvCxnSpPr>
            <p:nvPr/>
          </p:nvCxnSpPr>
          <p:spPr bwMode="auto">
            <a:xfrm rot="5400000">
              <a:off x="4792663" y="2092474"/>
              <a:ext cx="685800" cy="136525"/>
            </a:xfrm>
            <a:prstGeom prst="curvedConnector3">
              <a:avLst>
                <a:gd name="adj1" fmla="val 50000"/>
              </a:avLst>
            </a:prstGeom>
            <a:noFill/>
            <a:ln w="28575">
              <a:solidFill>
                <a:schemeClr val="bg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2815" name="Text Box 63"/>
            <p:cNvSpPr txBox="1">
              <a:spLocks noChangeArrowheads="1"/>
            </p:cNvSpPr>
            <p:nvPr/>
          </p:nvSpPr>
          <p:spPr bwMode="auto">
            <a:xfrm>
              <a:off x="844550" y="3535511"/>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chemeClr val="bg1"/>
                  </a:solidFill>
                  <a:latin typeface="Times New Roman" panose="02020603050405020304" pitchFamily="18" charset="0"/>
                </a:rPr>
                <a:t>sqt</a:t>
              </a:r>
            </a:p>
          </p:txBody>
        </p:sp>
        <p:sp>
          <p:nvSpPr>
            <p:cNvPr id="202816" name="Text Box 64"/>
            <p:cNvSpPr txBox="1">
              <a:spLocks noChangeArrowheads="1"/>
            </p:cNvSpPr>
            <p:nvPr/>
          </p:nvSpPr>
          <p:spPr bwMode="auto">
            <a:xfrm>
              <a:off x="4959350" y="1478111"/>
              <a:ext cx="67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chemeClr val="bg1"/>
                  </a:solidFill>
                  <a:latin typeface="Times New Roman" panose="02020603050405020304" pitchFamily="18" charset="0"/>
                </a:rPr>
                <a:t>root</a:t>
              </a:r>
            </a:p>
          </p:txBody>
        </p:sp>
        <p:sp>
          <p:nvSpPr>
            <p:cNvPr id="202817" name="Text Box 65"/>
            <p:cNvSpPr txBox="1">
              <a:spLocks noChangeArrowheads="1"/>
            </p:cNvSpPr>
            <p:nvPr/>
          </p:nvSpPr>
          <p:spPr bwMode="auto">
            <a:xfrm>
              <a:off x="3438525" y="5564088"/>
              <a:ext cx="226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一棵</a:t>
              </a:r>
              <a:r>
                <a:rPr lang="en-US" altLang="zh-CN" sz="2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阶的</a:t>
              </a:r>
              <a:r>
                <a:rPr kumimoji="1" lang="en-US" altLang="zh-CN" sz="2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baseline="300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solidFill>
                    <a:schemeClr val="bg1"/>
                  </a:solidFill>
                  <a:latin typeface="Times New Roman" panose="02020603050405020304" pitchFamily="18" charset="0"/>
                  <a:ea typeface="幼圆" panose="02010509060101010101" pitchFamily="49" charset="-122"/>
                  <a:cs typeface="Times New Roman" panose="02020603050405020304" pitchFamily="18" charset="0"/>
                </a:rPr>
                <a:t>树</a:t>
              </a:r>
            </a:p>
          </p:txBody>
        </p:sp>
      </p:grpSp>
      <p:sp>
        <p:nvSpPr>
          <p:cNvPr id="70" name="矩形 69"/>
          <p:cNvSpPr/>
          <p:nvPr/>
        </p:nvSpPr>
        <p:spPr>
          <a:xfrm>
            <a:off x="252000" y="314653"/>
            <a:ext cx="8640000" cy="954107"/>
          </a:xfrm>
          <a:prstGeom prst="rect">
            <a:avLst/>
          </a:prstGeom>
        </p:spPr>
        <p:txBody>
          <a:bodyPr wrap="square">
            <a:spAutoFit/>
          </a:bodyPr>
          <a:lstStyle/>
          <a:p>
            <a:r>
              <a:rPr kumimoji="1" lang="zh-CN" altLang="en-US"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        通常在</a:t>
            </a:r>
            <a:r>
              <a:rPr kumimoji="1" lang="en-US" altLang="zh-CN"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800" baseline="300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树上有两个头指针，</a:t>
            </a:r>
            <a:r>
              <a:rPr kumimoji="1" lang="zh-CN" altLang="en-US" sz="2800" i="1"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一个指向根结点</a:t>
            </a:r>
            <a:r>
              <a:rPr kumimoji="1" lang="zh-CN" altLang="en-US"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800" i="1" u="sng"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另一个指向关键字最小的叶子结点</a:t>
            </a:r>
            <a:r>
              <a:rPr kumimoji="1" lang="zh-CN" altLang="en-US" sz="2800" dirty="0">
                <a:solidFill>
                  <a:srgbClr val="FFFFFF"/>
                </a:solidFill>
                <a:latin typeface="Times New Roman" panose="02020603050405020304" pitchFamily="18" charset="0"/>
                <a:ea typeface="幼圆" panose="02010509060101010101" pitchFamily="49" charset="-122"/>
                <a:cs typeface="Times New Roman" panose="02020603050405020304" pitchFamily="18" charset="0"/>
              </a:rPr>
              <a:t>。如下图所示：</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B+</a:t>
            </a:r>
            <a:r>
              <a:rPr lang="zh-CN" altLang="en-US" b="1" kern="1200" dirty="0"/>
              <a:t>树的搜索</a:t>
            </a:r>
          </a:p>
        </p:txBody>
      </p:sp>
      <p:sp>
        <p:nvSpPr>
          <p:cNvPr id="224259" name="Rectangle 3"/>
          <p:cNvSpPr>
            <a:spLocks noGrp="1" noChangeArrowheads="1"/>
          </p:cNvSpPr>
          <p:nvPr>
            <p:ph type="body" idx="1"/>
          </p:nvPr>
        </p:nvSpPr>
        <p:spPr/>
        <p:txBody>
          <a:bodyPr/>
          <a:lstStyle/>
          <a:p>
            <a:r>
              <a:rPr lang="en-US" altLang="zh-CN" sz="2800" dirty="0"/>
              <a:t>B</a:t>
            </a:r>
            <a:r>
              <a:rPr lang="en-US" altLang="zh-CN" sz="2800" baseline="30000" dirty="0"/>
              <a:t>+</a:t>
            </a:r>
            <a:r>
              <a:rPr lang="zh-CN" altLang="en-US" sz="2800" dirty="0"/>
              <a:t>树进行两种搜索运算：</a:t>
            </a:r>
          </a:p>
          <a:p>
            <a:pPr lvl="1"/>
            <a:r>
              <a:rPr lang="zh-CN" altLang="en-US" sz="2400" b="1" dirty="0">
                <a:solidFill>
                  <a:srgbClr val="FFFF00"/>
                </a:solidFill>
              </a:rPr>
              <a:t>循叶结点链顺序搜索</a:t>
            </a:r>
          </a:p>
          <a:p>
            <a:pPr lvl="1"/>
            <a:r>
              <a:rPr lang="zh-CN" altLang="en-US" sz="2400" b="1" dirty="0">
                <a:solidFill>
                  <a:srgbClr val="FFFF00"/>
                </a:solidFill>
              </a:rPr>
              <a:t>从根结点开始，进行自顶向下，直至叶结点的随机搜索</a:t>
            </a:r>
          </a:p>
          <a:p>
            <a:r>
              <a:rPr lang="zh-CN" altLang="en-US" sz="2800" dirty="0"/>
              <a:t>在</a:t>
            </a:r>
            <a:r>
              <a:rPr lang="en-US" altLang="zh-CN" sz="2800" dirty="0"/>
              <a:t>B</a:t>
            </a:r>
            <a:r>
              <a:rPr lang="en-US" altLang="zh-CN" sz="2800" baseline="30000" dirty="0"/>
              <a:t>+</a:t>
            </a:r>
            <a:r>
              <a:rPr lang="zh-CN" altLang="en-US" sz="2800" dirty="0"/>
              <a:t>树上进行随机搜索、插入和删除的过程基本上与</a:t>
            </a:r>
            <a:r>
              <a:rPr lang="en-US" altLang="zh-CN" sz="2800" dirty="0"/>
              <a:t>B-</a:t>
            </a:r>
            <a:r>
              <a:rPr lang="zh-CN" altLang="en-US" sz="2800" dirty="0"/>
              <a:t>树类似。只是在搜索过程中，</a:t>
            </a:r>
            <a:r>
              <a:rPr lang="zh-CN" altLang="en-US" sz="2800" i="1" u="sng" dirty="0">
                <a:solidFill>
                  <a:srgbClr val="FFFF00"/>
                </a:solidFill>
              </a:rPr>
              <a:t>如果非叶结点上的关键码等于给定值，搜索并不停止，而是继续沿右指针向下，一直查到叶结点上的这个关键码。</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B+</a:t>
            </a:r>
            <a:r>
              <a:rPr lang="zh-CN" altLang="en-US" b="1" kern="1200" dirty="0"/>
              <a:t>树的插入和删除</a:t>
            </a:r>
          </a:p>
        </p:txBody>
      </p:sp>
      <p:sp>
        <p:nvSpPr>
          <p:cNvPr id="225283" name="Rectangle 3"/>
          <p:cNvSpPr>
            <a:spLocks noGrp="1" noChangeArrowheads="1"/>
          </p:cNvSpPr>
          <p:nvPr>
            <p:ph type="body" idx="1"/>
          </p:nvPr>
        </p:nvSpPr>
        <p:spPr/>
        <p:txBody>
          <a:bodyPr/>
          <a:lstStyle/>
          <a:p>
            <a:r>
              <a:rPr lang="en-US" altLang="zh-CN" sz="2800" dirty="0">
                <a:solidFill>
                  <a:srgbClr val="FFFF00"/>
                </a:solidFill>
              </a:rPr>
              <a:t>B</a:t>
            </a:r>
            <a:r>
              <a:rPr lang="en-US" altLang="zh-CN" sz="2800" baseline="30000" dirty="0">
                <a:solidFill>
                  <a:srgbClr val="FFFF00"/>
                </a:solidFill>
              </a:rPr>
              <a:t>+</a:t>
            </a:r>
            <a:r>
              <a:rPr lang="zh-CN" altLang="en-US" sz="2800" dirty="0">
                <a:solidFill>
                  <a:srgbClr val="FFFF00"/>
                </a:solidFill>
              </a:rPr>
              <a:t>树的插入仅在叶结点上进行</a:t>
            </a:r>
            <a:r>
              <a:rPr lang="zh-CN" altLang="en-US" sz="2800" dirty="0"/>
              <a:t>。每插入一个关键码</a:t>
            </a:r>
            <a:r>
              <a:rPr lang="en-US" altLang="zh-CN" sz="2800" dirty="0"/>
              <a:t>-</a:t>
            </a:r>
            <a:r>
              <a:rPr lang="zh-CN" altLang="en-US" sz="2800" dirty="0"/>
              <a:t>指针索引项后都要判断结点中的子树棵数是否超出范围。</a:t>
            </a:r>
          </a:p>
          <a:p>
            <a:r>
              <a:rPr lang="en-US" altLang="zh-CN" sz="2800" dirty="0">
                <a:solidFill>
                  <a:srgbClr val="FFFF00"/>
                </a:solidFill>
              </a:rPr>
              <a:t>B</a:t>
            </a:r>
            <a:r>
              <a:rPr lang="en-US" altLang="zh-CN" sz="2800" baseline="30000" dirty="0">
                <a:solidFill>
                  <a:srgbClr val="FFFF00"/>
                </a:solidFill>
              </a:rPr>
              <a:t>+</a:t>
            </a:r>
            <a:r>
              <a:rPr lang="zh-CN" altLang="en-US" sz="2800" dirty="0">
                <a:solidFill>
                  <a:srgbClr val="FFFF00"/>
                </a:solidFill>
              </a:rPr>
              <a:t>树的删除仅在叶结点上进行</a:t>
            </a:r>
            <a:r>
              <a:rPr lang="zh-CN" altLang="en-US" sz="2800" dirty="0"/>
              <a: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Contents</a:t>
            </a:r>
          </a:p>
        </p:txBody>
      </p:sp>
      <p:sp>
        <p:nvSpPr>
          <p:cNvPr id="122883" name="Rectangle 3"/>
          <p:cNvSpPr>
            <a:spLocks noGrp="1" noChangeArrowheads="1"/>
          </p:cNvSpPr>
          <p:nvPr>
            <p:ph type="body" idx="1"/>
          </p:nvPr>
        </p:nvSpPr>
        <p:spPr/>
        <p:txBody>
          <a:bodyPr/>
          <a:lstStyle/>
          <a:p>
            <a:r>
              <a:rPr lang="en-US" altLang="zh-CN" dirty="0">
                <a:solidFill>
                  <a:schemeClr val="tx1"/>
                </a:solidFill>
              </a:rPr>
              <a:t>Definition of searching (Retrieval)</a:t>
            </a:r>
          </a:p>
          <a:p>
            <a:r>
              <a:rPr lang="en-US" altLang="zh-CN" dirty="0"/>
              <a:t>Static searching table</a:t>
            </a:r>
          </a:p>
          <a:p>
            <a:r>
              <a:rPr lang="en-US" altLang="zh-CN" dirty="0"/>
              <a:t>Dynamic searching table</a:t>
            </a:r>
          </a:p>
          <a:p>
            <a:r>
              <a:rPr lang="en-US" altLang="zh-CN" dirty="0">
                <a:solidFill>
                  <a:srgbClr val="FFFF00"/>
                </a:solidFill>
              </a:rPr>
              <a:t>Hash table</a:t>
            </a:r>
            <a:endParaRPr lang="en-US" altLang="zh-CN" dirty="0"/>
          </a:p>
          <a:p>
            <a:r>
              <a:rPr lang="en-US" altLang="zh-CN" dirty="0">
                <a:solidFill>
                  <a:schemeClr val="tx1"/>
                </a:solidFill>
              </a:rPr>
              <a:t>Searching efficiency analysis</a:t>
            </a:r>
            <a:endParaRPr lang="en-US" altLang="zh-CN" dirty="0">
              <a:solidFill>
                <a:srgbClr val="FFFF00"/>
              </a:solidFill>
            </a:endParaRPr>
          </a:p>
          <a:p>
            <a:pPr marL="0" indent="0">
              <a:buNone/>
            </a:pPr>
            <a:endParaRPr lang="en-US" altLang="zh-CN"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893888" y="1989138"/>
            <a:ext cx="5918200" cy="3600450"/>
          </a:xfrm>
          <a:prstGeom prst="rect">
            <a:avLst/>
          </a:prstGeom>
          <a:noFill/>
          <a:ln>
            <a:noFill/>
          </a:ln>
          <a:effectLst/>
          <a:extLst>
            <a:ext uri="{909E8E84-426E-40DD-AFC4-6F175D3DCCD1}">
              <a14:hiddenFill xmlns:a14="http://schemas.microsoft.com/office/drawing/2010/main">
                <a:solidFill>
                  <a:srgbClr val="6E6E6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哈希表的定义</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哈希函数的构造方法</a:t>
            </a: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冲突处理方法</a:t>
            </a: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哈希表的查找和分析</a:t>
            </a:r>
          </a:p>
        </p:txBody>
      </p:sp>
      <p:sp>
        <p:nvSpPr>
          <p:cNvPr id="128003" name="Rectangle 3"/>
          <p:cNvSpPr>
            <a:spLocks noGrp="1" noChangeArrowheads="1"/>
          </p:cNvSpPr>
          <p:nvPr>
            <p:ph type="title" idx="4294967295"/>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8.6 </a:t>
            </a:r>
            <a:r>
              <a:rPr lang="zh-CN" altLang="en-US" dirty="0"/>
              <a:t>哈希表</a:t>
            </a:r>
            <a:r>
              <a:rPr lang="en-US" altLang="zh-CN" dirty="0"/>
              <a:t>(</a:t>
            </a:r>
            <a:r>
              <a:rPr lang="en-US" altLang="zh-CN" b="1" kern="1200" dirty="0"/>
              <a:t>Hash Table)</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252000" y="1628800"/>
            <a:ext cx="86400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dirty="0">
                <a:ea typeface="幼圆" panose="02010509060101010101" pitchFamily="49" charset="-122"/>
                <a:cs typeface="Times New Roman" panose="02020603050405020304" pitchFamily="18" charset="0"/>
              </a:rPr>
              <a:t>        </a:t>
            </a:r>
            <a:r>
              <a:rPr kumimoji="1" lang="zh-CN" altLang="en-US" sz="2800" dirty="0">
                <a:ea typeface="幼圆" panose="02010509060101010101" pitchFamily="49" charset="-122"/>
                <a:cs typeface="Times New Roman" panose="02020603050405020304" pitchFamily="18" charset="0"/>
              </a:rPr>
              <a:t>前面介绍的查找方法都是建立在“</a:t>
            </a:r>
            <a:r>
              <a:rPr kumimoji="1" lang="zh-CN" altLang="en-US" sz="2800" b="1" dirty="0">
                <a:solidFill>
                  <a:srgbClr val="FFFF00"/>
                </a:solidFill>
                <a:ea typeface="幼圆" panose="02010509060101010101" pitchFamily="49" charset="-122"/>
                <a:cs typeface="Times New Roman" panose="02020603050405020304" pitchFamily="18" charset="0"/>
              </a:rPr>
              <a:t>比较</a:t>
            </a:r>
            <a:r>
              <a:rPr kumimoji="1" lang="zh-CN" altLang="en-US" sz="2800" dirty="0">
                <a:ea typeface="幼圆" panose="02010509060101010101" pitchFamily="49" charset="-122"/>
                <a:cs typeface="Times New Roman" panose="02020603050405020304" pitchFamily="18" charset="0"/>
              </a:rPr>
              <a:t>”的基础上，查找的效率依赖于查找过程中所进行比较的次数。</a:t>
            </a:r>
          </a:p>
          <a:p>
            <a:r>
              <a:rPr kumimoji="1" lang="zh-CN" altLang="en-US" sz="2800" dirty="0">
                <a:ea typeface="幼圆" panose="02010509060101010101" pitchFamily="49" charset="-122"/>
                <a:cs typeface="Times New Roman" panose="02020603050405020304" pitchFamily="18" charset="0"/>
              </a:rPr>
              <a:t>        理想情况是希望不进行任何比较，一次存取便能得到所查记录。这样就需要在记录的存储位置和关键字之间建立一个</a:t>
            </a:r>
            <a:r>
              <a:rPr kumimoji="1" lang="zh-CN" altLang="en-US" sz="3200" b="1" dirty="0">
                <a:solidFill>
                  <a:srgbClr val="FFFF00"/>
                </a:solidFill>
                <a:ea typeface="幼圆" panose="02010509060101010101" pitchFamily="49" charset="-122"/>
                <a:cs typeface="Times New Roman" panose="02020603050405020304" pitchFamily="18" charset="0"/>
              </a:rPr>
              <a:t>确定的对应关系</a:t>
            </a:r>
            <a:r>
              <a:rPr kumimoji="1" lang="zh-CN" altLang="en-US" sz="2800" dirty="0">
                <a:ea typeface="幼圆" panose="02010509060101010101" pitchFamily="49" charset="-122"/>
                <a:cs typeface="Times New Roman" panose="02020603050405020304" pitchFamily="18" charset="0"/>
              </a:rPr>
              <a:t>，使每个关键字都和结构中一个唯一的存储位置对应。查找时只要根据这个关系就能找到给定值</a:t>
            </a:r>
            <a:r>
              <a:rPr kumimoji="1" lang="en-US" altLang="zh-CN" sz="2800" dirty="0">
                <a:ea typeface="幼圆" panose="02010509060101010101" pitchFamily="49" charset="-122"/>
                <a:cs typeface="Times New Roman" panose="02020603050405020304" pitchFamily="18" charset="0"/>
              </a:rPr>
              <a:t>K</a:t>
            </a:r>
            <a:r>
              <a:rPr kumimoji="1" lang="zh-CN" altLang="en-US" sz="2800" dirty="0">
                <a:ea typeface="幼圆" panose="02010509060101010101" pitchFamily="49" charset="-122"/>
                <a:cs typeface="Times New Roman" panose="02020603050405020304" pitchFamily="18" charset="0"/>
              </a:rPr>
              <a:t>的像</a:t>
            </a:r>
            <a:r>
              <a:rPr kumimoji="1" lang="en-US" altLang="zh-CN" sz="2800" dirty="0">
                <a:ea typeface="幼圆" panose="02010509060101010101" pitchFamily="49" charset="-122"/>
                <a:cs typeface="Times New Roman" panose="02020603050405020304" pitchFamily="18" charset="0"/>
              </a:rPr>
              <a:t>f(K)</a:t>
            </a:r>
            <a:r>
              <a:rPr kumimoji="1" lang="zh-CN" altLang="en-US" sz="2800" dirty="0">
                <a:ea typeface="幼圆" panose="02010509060101010101" pitchFamily="49" charset="-122"/>
                <a:cs typeface="Times New Roman" panose="02020603050405020304" pitchFamily="18" charset="0"/>
              </a:rPr>
              <a:t>。若结构中存在关键字和</a:t>
            </a:r>
            <a:r>
              <a:rPr kumimoji="1" lang="en-US" altLang="zh-CN" sz="2800" dirty="0">
                <a:ea typeface="幼圆" panose="02010509060101010101" pitchFamily="49" charset="-122"/>
                <a:cs typeface="Times New Roman" panose="02020603050405020304" pitchFamily="18" charset="0"/>
              </a:rPr>
              <a:t>K</a:t>
            </a:r>
            <a:r>
              <a:rPr kumimoji="1" lang="zh-CN" altLang="en-US" sz="2800" dirty="0">
                <a:ea typeface="幼圆" panose="02010509060101010101" pitchFamily="49" charset="-122"/>
                <a:cs typeface="Times New Roman" panose="02020603050405020304" pitchFamily="18" charset="0"/>
              </a:rPr>
              <a:t>相等的记录，它必定在</a:t>
            </a:r>
            <a:r>
              <a:rPr kumimoji="1" lang="en-US" altLang="zh-CN" sz="2800" dirty="0">
                <a:ea typeface="幼圆" panose="02010509060101010101" pitchFamily="49" charset="-122"/>
                <a:cs typeface="Times New Roman" panose="02020603050405020304" pitchFamily="18" charset="0"/>
              </a:rPr>
              <a:t>f(K)</a:t>
            </a:r>
            <a:r>
              <a:rPr kumimoji="1" lang="zh-CN" altLang="en-US" sz="2800" dirty="0">
                <a:ea typeface="幼圆" panose="02010509060101010101" pitchFamily="49" charset="-122"/>
                <a:cs typeface="Times New Roman" panose="02020603050405020304" pitchFamily="18" charset="0"/>
              </a:rPr>
              <a:t>的存储位置上。这样的一个对应关系我们称为</a:t>
            </a:r>
            <a:r>
              <a:rPr kumimoji="1" lang="zh-CN" altLang="en-US" sz="3200" b="1" dirty="0">
                <a:solidFill>
                  <a:srgbClr val="FFFF00"/>
                </a:solidFill>
                <a:ea typeface="幼圆" panose="02010509060101010101" pitchFamily="49" charset="-122"/>
                <a:cs typeface="Times New Roman" panose="02020603050405020304" pitchFamily="18" charset="0"/>
              </a:rPr>
              <a:t>哈希函数</a:t>
            </a:r>
            <a:r>
              <a:rPr kumimoji="1" lang="en-US" altLang="zh-CN" sz="3200" b="1" dirty="0">
                <a:solidFill>
                  <a:srgbClr val="FFFF00"/>
                </a:solidFill>
                <a:ea typeface="幼圆" panose="02010509060101010101" pitchFamily="49" charset="-122"/>
                <a:cs typeface="Times New Roman" panose="02020603050405020304" pitchFamily="18" charset="0"/>
              </a:rPr>
              <a:t>(Hash Function)</a:t>
            </a:r>
            <a:r>
              <a:rPr kumimoji="1" lang="zh-CN" altLang="en-US" sz="2800" dirty="0">
                <a:ea typeface="幼圆" panose="02010509060101010101" pitchFamily="49" charset="-122"/>
                <a:cs typeface="Times New Roman" panose="02020603050405020304" pitchFamily="18" charset="0"/>
              </a:rPr>
              <a:t>。</a:t>
            </a:r>
          </a:p>
        </p:txBody>
      </p:sp>
      <p:sp>
        <p:nvSpPr>
          <p:cNvPr id="5" name="Rectangle 3"/>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defRPr sz="4400" b="1">
                <a:solidFill>
                  <a:srgbClr val="FFFF00"/>
                </a:solidFill>
                <a:latin typeface="+mj-lt"/>
                <a:ea typeface="+mj-ea"/>
                <a:cs typeface="+mj-cs"/>
              </a:defRPr>
            </a:lvl1pPr>
            <a:lvl2pPr algn="ctr">
              <a:defRPr sz="4400">
                <a:solidFill>
                  <a:srgbClr val="FFFF00"/>
                </a:solidFill>
                <a:ea typeface="幼圆" panose="02010509060101010101" pitchFamily="49" charset="-122"/>
                <a:cs typeface="Arial" panose="020B0604020202020204" pitchFamily="34" charset="0"/>
              </a:defRPr>
            </a:lvl2pPr>
            <a:lvl3pPr algn="ctr">
              <a:defRPr sz="4400">
                <a:solidFill>
                  <a:srgbClr val="FFFF00"/>
                </a:solidFill>
                <a:ea typeface="幼圆" panose="02010509060101010101" pitchFamily="49" charset="-122"/>
                <a:cs typeface="Arial" panose="020B0604020202020204" pitchFamily="34" charset="0"/>
              </a:defRPr>
            </a:lvl3pPr>
            <a:lvl4pPr algn="ctr">
              <a:defRPr sz="4400">
                <a:solidFill>
                  <a:srgbClr val="FFFF00"/>
                </a:solidFill>
                <a:ea typeface="幼圆" panose="02010509060101010101" pitchFamily="49" charset="-122"/>
                <a:cs typeface="Arial" panose="020B0604020202020204" pitchFamily="34" charset="0"/>
              </a:defRPr>
            </a:lvl4pPr>
            <a:lvl5pPr algn="ctr">
              <a:defRPr sz="4400">
                <a:solidFill>
                  <a:srgbClr val="FFFF00"/>
                </a:solidFill>
                <a:ea typeface="幼圆" panose="02010509060101010101" pitchFamily="49" charset="-122"/>
                <a:cs typeface="Arial" panose="020B0604020202020204" pitchFamily="34" charset="0"/>
              </a:defRPr>
            </a:lvl5pPr>
            <a:lvl6pPr marL="4572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6pPr>
            <a:lvl7pPr marL="9144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7pPr>
            <a:lvl8pPr marL="13716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8pPr>
            <a:lvl9pPr marL="18288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9pPr>
          </a:lstStyle>
          <a:p>
            <a:r>
              <a:rPr lang="en-US" altLang="zh-CN" dirty="0"/>
              <a:t>8.6.1 </a:t>
            </a:r>
            <a:r>
              <a:rPr lang="zh-CN" altLang="en-US" dirty="0"/>
              <a:t>哈希表的定义</a:t>
            </a:r>
            <a:endParaRPr lang="en-US" altLang="zh-CN"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32BEF9C-DD73-97DC-4897-5A4C4525788A}"/>
                  </a:ext>
                </a:extLst>
              </p14:cNvPr>
              <p14:cNvContentPartPr/>
              <p14:nvPr/>
            </p14:nvContentPartPr>
            <p14:xfrm>
              <a:off x="698760" y="374760"/>
              <a:ext cx="9518760" cy="6426360"/>
            </p14:xfrm>
          </p:contentPart>
        </mc:Choice>
        <mc:Fallback>
          <p:pic>
            <p:nvPicPr>
              <p:cNvPr id="2" name="墨迹 1">
                <a:extLst>
                  <a:ext uri="{FF2B5EF4-FFF2-40B4-BE49-F238E27FC236}">
                    <a16:creationId xmlns:a16="http://schemas.microsoft.com/office/drawing/2014/main" id="{932BEF9C-DD73-97DC-4897-5A4C4525788A}"/>
                  </a:ext>
                </a:extLst>
              </p:cNvPr>
              <p:cNvPicPr/>
              <p:nvPr/>
            </p:nvPicPr>
            <p:blipFill>
              <a:blip r:embed="rId3"/>
              <a:stretch>
                <a:fillRect/>
              </a:stretch>
            </p:blipFill>
            <p:spPr>
              <a:xfrm>
                <a:off x="689400" y="365400"/>
                <a:ext cx="9537480" cy="6445080"/>
              </a:xfrm>
              <a:prstGeom prst="rect">
                <a:avLst/>
              </a:prstGeom>
            </p:spPr>
          </p:pic>
        </mc:Fallback>
      </mc:AlternateContent>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252000" y="650875"/>
            <a:ext cx="864000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ea typeface="幼圆" panose="02010509060101010101" pitchFamily="49" charset="-122"/>
                <a:cs typeface="Times New Roman" panose="02020603050405020304" pitchFamily="18" charset="0"/>
              </a:rPr>
              <a:t>        哈希函数的特性：</a:t>
            </a:r>
          </a:p>
          <a:p>
            <a:r>
              <a:rPr kumimoji="1" lang="zh-CN" altLang="en-US" sz="2800" dirty="0">
                <a:ea typeface="幼圆" panose="02010509060101010101" pitchFamily="49" charset="-122"/>
                <a:cs typeface="Times New Roman" panose="02020603050405020304" pitchFamily="18" charset="0"/>
              </a:rPr>
              <a:t>        </a:t>
            </a:r>
            <a:r>
              <a:rPr kumimoji="1" lang="en-US" altLang="zh-CN" sz="2800" dirty="0">
                <a:ea typeface="幼圆" panose="02010509060101010101" pitchFamily="49" charset="-122"/>
                <a:cs typeface="Times New Roman" panose="02020603050405020304" pitchFamily="18" charset="0"/>
              </a:rPr>
              <a:t>(1) </a:t>
            </a:r>
            <a:r>
              <a:rPr kumimoji="1" lang="zh-CN" altLang="en-US" sz="2800" dirty="0">
                <a:ea typeface="幼圆" panose="02010509060101010101" pitchFamily="49" charset="-122"/>
                <a:cs typeface="Times New Roman" panose="02020603050405020304" pitchFamily="18" charset="0"/>
              </a:rPr>
              <a:t>函数值必须落在表长允许的范围内；</a:t>
            </a:r>
          </a:p>
          <a:p>
            <a:r>
              <a:rPr kumimoji="1" lang="zh-CN" altLang="en-US" sz="2800" dirty="0">
                <a:ea typeface="幼圆" panose="02010509060101010101" pitchFamily="49" charset="-122"/>
                <a:cs typeface="Times New Roman" panose="02020603050405020304" pitchFamily="18" charset="0"/>
              </a:rPr>
              <a:t>        </a:t>
            </a:r>
            <a:r>
              <a:rPr kumimoji="1" lang="en-US" altLang="zh-CN" sz="2800" dirty="0">
                <a:ea typeface="幼圆" panose="02010509060101010101" pitchFamily="49" charset="-122"/>
                <a:cs typeface="Times New Roman" panose="02020603050405020304" pitchFamily="18" charset="0"/>
              </a:rPr>
              <a:t>(2) </a:t>
            </a:r>
            <a:r>
              <a:rPr kumimoji="1" lang="zh-CN" altLang="en-US" sz="2800" dirty="0">
                <a:ea typeface="幼圆" panose="02010509060101010101" pitchFamily="49" charset="-122"/>
                <a:cs typeface="Times New Roman" panose="02020603050405020304" pitchFamily="18" charset="0"/>
              </a:rPr>
              <a:t>对不同的关键字可能得到同一哈希地址。这种现象称为</a:t>
            </a:r>
            <a:r>
              <a:rPr kumimoji="1" lang="zh-CN" altLang="en-US" sz="3200" b="1" dirty="0">
                <a:solidFill>
                  <a:srgbClr val="FFFF00"/>
                </a:solidFill>
                <a:ea typeface="幼圆" panose="02010509060101010101" pitchFamily="49" charset="-122"/>
                <a:cs typeface="Times New Roman" panose="02020603050405020304" pitchFamily="18" charset="0"/>
              </a:rPr>
              <a:t>冲突</a:t>
            </a:r>
            <a:r>
              <a:rPr kumimoji="1" lang="en-US" altLang="zh-CN" sz="2800" b="1" dirty="0">
                <a:ea typeface="幼圆" panose="02010509060101010101" pitchFamily="49" charset="-122"/>
                <a:cs typeface="Times New Roman" panose="02020603050405020304" pitchFamily="18" charset="0"/>
              </a:rPr>
              <a:t>(Collision)</a:t>
            </a:r>
            <a:r>
              <a:rPr kumimoji="1" lang="zh-CN" altLang="en-US" sz="2800" dirty="0">
                <a:ea typeface="幼圆" panose="02010509060101010101" pitchFamily="49" charset="-122"/>
                <a:cs typeface="Times New Roman" panose="02020603050405020304" pitchFamily="18" charset="0"/>
              </a:rPr>
              <a:t>。具有相同函数值的关键字对该哈希函数来说称作</a:t>
            </a:r>
            <a:r>
              <a:rPr kumimoji="1" lang="zh-CN" altLang="en-US" sz="3200" b="1" dirty="0">
                <a:solidFill>
                  <a:srgbClr val="FFFF00"/>
                </a:solidFill>
                <a:ea typeface="幼圆" panose="02010509060101010101" pitchFamily="49" charset="-122"/>
                <a:cs typeface="Times New Roman" panose="02020603050405020304" pitchFamily="18" charset="0"/>
              </a:rPr>
              <a:t>同义词</a:t>
            </a:r>
            <a:r>
              <a:rPr kumimoji="1" lang="en-US" altLang="zh-CN" sz="2800" dirty="0">
                <a:ea typeface="幼圆" panose="02010509060101010101" pitchFamily="49" charset="-122"/>
                <a:cs typeface="Times New Roman" panose="02020603050405020304" pitchFamily="18" charset="0"/>
              </a:rPr>
              <a:t>(Synonym)</a:t>
            </a:r>
            <a:r>
              <a:rPr kumimoji="1" lang="zh-CN" altLang="en-US" sz="2800" dirty="0">
                <a:ea typeface="幼圆" panose="02010509060101010101" pitchFamily="49" charset="-122"/>
                <a:cs typeface="Times New Roman" panose="02020603050405020304" pitchFamily="18" charset="0"/>
              </a:rPr>
              <a:t>。       </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E4296B39-1F22-C068-331F-76BB00972951}"/>
              </a:ext>
            </a:extLst>
          </p:cNvPr>
          <p:cNvSpPr txBox="1">
            <a:spLocks noChangeArrowheads="1"/>
          </p:cNvSpPr>
          <p:nvPr/>
        </p:nvSpPr>
        <p:spPr bwMode="auto">
          <a:xfrm>
            <a:off x="1155700" y="596900"/>
            <a:ext cx="69151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zh-CN" altLang="en-US" sz="2000">
                <a:latin typeface="Times New Roman" panose="02020603050405020304" pitchFamily="18" charset="0"/>
              </a:rPr>
              <a:t>例  表长为</a:t>
            </a:r>
            <a:r>
              <a:rPr kumimoji="1" lang="en-US" altLang="zh-CN" sz="2000">
                <a:latin typeface="Times New Roman" panose="02020603050405020304" pitchFamily="18" charset="0"/>
              </a:rPr>
              <a:t>11</a:t>
            </a:r>
            <a:r>
              <a:rPr kumimoji="1" lang="zh-CN" altLang="en-US" sz="2000">
                <a:latin typeface="Times New Roman" panose="02020603050405020304" pitchFamily="18" charset="0"/>
              </a:rPr>
              <a:t>的哈希表中已填有关键字为</a:t>
            </a:r>
            <a:r>
              <a:rPr kumimoji="1" lang="en-US" altLang="zh-CN" sz="2000">
                <a:latin typeface="Times New Roman" panose="02020603050405020304" pitchFamily="18" charset="0"/>
              </a:rPr>
              <a:t>17</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60</a:t>
            </a:r>
            <a:r>
              <a:rPr kumimoji="1" lang="zh-CN" altLang="en-US" sz="2000">
                <a:latin typeface="Times New Roman" panose="02020603050405020304" pitchFamily="18" charset="0"/>
              </a:rPr>
              <a:t>，</a:t>
            </a:r>
            <a:r>
              <a:rPr kumimoji="1" lang="en-US" altLang="zh-CN" sz="2000">
                <a:latin typeface="Times New Roman" panose="02020603050405020304" pitchFamily="18" charset="0"/>
              </a:rPr>
              <a:t>29</a:t>
            </a:r>
            <a:r>
              <a:rPr kumimoji="1" lang="zh-CN" altLang="en-US" sz="2000">
                <a:latin typeface="Times New Roman" panose="02020603050405020304" pitchFamily="18" charset="0"/>
              </a:rPr>
              <a:t>的记录，</a:t>
            </a:r>
          </a:p>
          <a:p>
            <a:r>
              <a:rPr kumimoji="1" lang="zh-CN" altLang="en-US" sz="2000">
                <a:latin typeface="Times New Roman" panose="02020603050405020304" pitchFamily="18" charset="0"/>
              </a:rPr>
              <a:t>       </a:t>
            </a:r>
            <a:r>
              <a:rPr kumimoji="1" lang="en-US" altLang="zh-CN" sz="2000">
                <a:latin typeface="Times New Roman" panose="02020603050405020304" pitchFamily="18" charset="0"/>
              </a:rPr>
              <a:t>H(key)=key  MOD  11,</a:t>
            </a:r>
            <a:r>
              <a:rPr kumimoji="1" lang="zh-CN" altLang="zh-CN" sz="2000">
                <a:latin typeface="Times New Roman" panose="02020603050405020304" pitchFamily="18" charset="0"/>
              </a:rPr>
              <a:t>现有第4个记录，其关键字为38，</a:t>
            </a:r>
          </a:p>
          <a:p>
            <a:r>
              <a:rPr kumimoji="1" lang="zh-CN" altLang="zh-CN" sz="2000">
                <a:latin typeface="Times New Roman" panose="02020603050405020304" pitchFamily="18" charset="0"/>
              </a:rPr>
              <a:t>       按三种处理冲突的方法，将它填入表中</a:t>
            </a:r>
            <a:endParaRPr kumimoji="1" lang="zh-CN" altLang="en-US" sz="2000">
              <a:latin typeface="Times New Roman" panose="02020603050405020304" pitchFamily="18" charset="0"/>
            </a:endParaRPr>
          </a:p>
        </p:txBody>
      </p:sp>
      <p:grpSp>
        <p:nvGrpSpPr>
          <p:cNvPr id="29721" name="Group 25">
            <a:extLst>
              <a:ext uri="{FF2B5EF4-FFF2-40B4-BE49-F238E27FC236}">
                <a16:creationId xmlns:a16="http://schemas.microsoft.com/office/drawing/2014/main" id="{6D061AFE-8FA3-C393-1ABB-CEB1C2181905}"/>
              </a:ext>
            </a:extLst>
          </p:cNvPr>
          <p:cNvGrpSpPr>
            <a:grpSpLocks/>
          </p:cNvGrpSpPr>
          <p:nvPr/>
        </p:nvGrpSpPr>
        <p:grpSpPr bwMode="auto">
          <a:xfrm>
            <a:off x="2001838" y="1862138"/>
            <a:ext cx="4256087" cy="690562"/>
            <a:chOff x="1261" y="1173"/>
            <a:chExt cx="2681" cy="435"/>
          </a:xfrm>
        </p:grpSpPr>
        <p:sp>
          <p:nvSpPr>
            <p:cNvPr id="29701" name="Text Box 5">
              <a:extLst>
                <a:ext uri="{FF2B5EF4-FFF2-40B4-BE49-F238E27FC236}">
                  <a16:creationId xmlns:a16="http://schemas.microsoft.com/office/drawing/2014/main" id="{D75F9267-97FE-E97A-BF2D-77D330976055}"/>
                </a:ext>
              </a:extLst>
            </p:cNvPr>
            <p:cNvSpPr txBox="1">
              <a:spLocks noChangeArrowheads="1"/>
            </p:cNvSpPr>
            <p:nvPr/>
          </p:nvSpPr>
          <p:spPr bwMode="auto">
            <a:xfrm>
              <a:off x="1295" y="1173"/>
              <a:ext cx="263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latin typeface="Times New Roman" panose="02020603050405020304" pitchFamily="18" charset="0"/>
                </a:rPr>
                <a:t>0    1    2    3    4    5    6    7    8    9   10</a:t>
              </a:r>
            </a:p>
          </p:txBody>
        </p:sp>
        <p:sp>
          <p:nvSpPr>
            <p:cNvPr id="29703" name="Rectangle 7">
              <a:extLst>
                <a:ext uri="{FF2B5EF4-FFF2-40B4-BE49-F238E27FC236}">
                  <a16:creationId xmlns:a16="http://schemas.microsoft.com/office/drawing/2014/main" id="{4FCA0FEB-50A3-B30C-8E04-413B4C562061}"/>
                </a:ext>
              </a:extLst>
            </p:cNvPr>
            <p:cNvSpPr>
              <a:spLocks noChangeArrowheads="1"/>
            </p:cNvSpPr>
            <p:nvPr/>
          </p:nvSpPr>
          <p:spPr bwMode="auto">
            <a:xfrm>
              <a:off x="1261" y="1366"/>
              <a:ext cx="2681" cy="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4" name="Line 8">
              <a:extLst>
                <a:ext uri="{FF2B5EF4-FFF2-40B4-BE49-F238E27FC236}">
                  <a16:creationId xmlns:a16="http://schemas.microsoft.com/office/drawing/2014/main" id="{50D4133E-47CC-5F89-27FD-0458C5EC7394}"/>
                </a:ext>
              </a:extLst>
            </p:cNvPr>
            <p:cNvSpPr>
              <a:spLocks noChangeShapeType="1"/>
            </p:cNvSpPr>
            <p:nvPr/>
          </p:nvSpPr>
          <p:spPr bwMode="auto">
            <a:xfrm>
              <a:off x="149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5" name="Line 9">
              <a:extLst>
                <a:ext uri="{FF2B5EF4-FFF2-40B4-BE49-F238E27FC236}">
                  <a16:creationId xmlns:a16="http://schemas.microsoft.com/office/drawing/2014/main" id="{5C3A7FB6-DD68-9B33-A325-80319B4F08EB}"/>
                </a:ext>
              </a:extLst>
            </p:cNvPr>
            <p:cNvSpPr>
              <a:spLocks noChangeShapeType="1"/>
            </p:cNvSpPr>
            <p:nvPr/>
          </p:nvSpPr>
          <p:spPr bwMode="auto">
            <a:xfrm>
              <a:off x="1741"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6" name="Line 10">
              <a:extLst>
                <a:ext uri="{FF2B5EF4-FFF2-40B4-BE49-F238E27FC236}">
                  <a16:creationId xmlns:a16="http://schemas.microsoft.com/office/drawing/2014/main" id="{B3EEDB43-016C-BE46-BD9F-DF712B837414}"/>
                </a:ext>
              </a:extLst>
            </p:cNvPr>
            <p:cNvSpPr>
              <a:spLocks noChangeShapeType="1"/>
            </p:cNvSpPr>
            <p:nvPr/>
          </p:nvSpPr>
          <p:spPr bwMode="auto">
            <a:xfrm>
              <a:off x="1985"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7" name="Line 11">
              <a:extLst>
                <a:ext uri="{FF2B5EF4-FFF2-40B4-BE49-F238E27FC236}">
                  <a16:creationId xmlns:a16="http://schemas.microsoft.com/office/drawing/2014/main" id="{7B5A87E9-3836-569A-5724-C15A3CD58A8E}"/>
                </a:ext>
              </a:extLst>
            </p:cNvPr>
            <p:cNvSpPr>
              <a:spLocks noChangeShapeType="1"/>
            </p:cNvSpPr>
            <p:nvPr/>
          </p:nvSpPr>
          <p:spPr bwMode="auto">
            <a:xfrm>
              <a:off x="2229"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8" name="Line 12">
              <a:extLst>
                <a:ext uri="{FF2B5EF4-FFF2-40B4-BE49-F238E27FC236}">
                  <a16:creationId xmlns:a16="http://schemas.microsoft.com/office/drawing/2014/main" id="{F0194280-D5D3-A4EB-0BB5-200FF9181016}"/>
                </a:ext>
              </a:extLst>
            </p:cNvPr>
            <p:cNvSpPr>
              <a:spLocks noChangeShapeType="1"/>
            </p:cNvSpPr>
            <p:nvPr/>
          </p:nvSpPr>
          <p:spPr bwMode="auto">
            <a:xfrm>
              <a:off x="2473"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09" name="Line 13">
              <a:extLst>
                <a:ext uri="{FF2B5EF4-FFF2-40B4-BE49-F238E27FC236}">
                  <a16:creationId xmlns:a16="http://schemas.microsoft.com/office/drawing/2014/main" id="{6503EADF-15F0-2144-91F3-418C6F16AC75}"/>
                </a:ext>
              </a:extLst>
            </p:cNvPr>
            <p:cNvSpPr>
              <a:spLocks noChangeShapeType="1"/>
            </p:cNvSpPr>
            <p:nvPr/>
          </p:nvSpPr>
          <p:spPr bwMode="auto">
            <a:xfrm>
              <a:off x="2716"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0" name="Line 14">
              <a:extLst>
                <a:ext uri="{FF2B5EF4-FFF2-40B4-BE49-F238E27FC236}">
                  <a16:creationId xmlns:a16="http://schemas.microsoft.com/office/drawing/2014/main" id="{150F6030-89D6-77C1-45BF-BFE7DCA0F813}"/>
                </a:ext>
              </a:extLst>
            </p:cNvPr>
            <p:cNvSpPr>
              <a:spLocks noChangeShapeType="1"/>
            </p:cNvSpPr>
            <p:nvPr/>
          </p:nvSpPr>
          <p:spPr bwMode="auto">
            <a:xfrm>
              <a:off x="2960"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1" name="Line 15">
              <a:extLst>
                <a:ext uri="{FF2B5EF4-FFF2-40B4-BE49-F238E27FC236}">
                  <a16:creationId xmlns:a16="http://schemas.microsoft.com/office/drawing/2014/main" id="{1D021C79-7BA6-4891-604F-91D4794DC9C9}"/>
                </a:ext>
              </a:extLst>
            </p:cNvPr>
            <p:cNvSpPr>
              <a:spLocks noChangeShapeType="1"/>
            </p:cNvSpPr>
            <p:nvPr/>
          </p:nvSpPr>
          <p:spPr bwMode="auto">
            <a:xfrm>
              <a:off x="3204"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2" name="Line 16">
              <a:extLst>
                <a:ext uri="{FF2B5EF4-FFF2-40B4-BE49-F238E27FC236}">
                  <a16:creationId xmlns:a16="http://schemas.microsoft.com/office/drawing/2014/main" id="{166FBF25-C93D-9BDC-AF3C-BE6B89424AD4}"/>
                </a:ext>
              </a:extLst>
            </p:cNvPr>
            <p:cNvSpPr>
              <a:spLocks noChangeShapeType="1"/>
            </p:cNvSpPr>
            <p:nvPr/>
          </p:nvSpPr>
          <p:spPr bwMode="auto">
            <a:xfrm>
              <a:off x="3448"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3" name="Line 17">
              <a:extLst>
                <a:ext uri="{FF2B5EF4-FFF2-40B4-BE49-F238E27FC236}">
                  <a16:creationId xmlns:a16="http://schemas.microsoft.com/office/drawing/2014/main" id="{CC01061C-435B-3E4D-434E-476F0A646F14}"/>
                </a:ext>
              </a:extLst>
            </p:cNvPr>
            <p:cNvSpPr>
              <a:spLocks noChangeShapeType="1"/>
            </p:cNvSpPr>
            <p:nvPr/>
          </p:nvSpPr>
          <p:spPr bwMode="auto">
            <a:xfrm>
              <a:off x="3692" y="1366"/>
              <a:ext cx="0" cy="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14" name="Text Box 18">
              <a:extLst>
                <a:ext uri="{FF2B5EF4-FFF2-40B4-BE49-F238E27FC236}">
                  <a16:creationId xmlns:a16="http://schemas.microsoft.com/office/drawing/2014/main" id="{184AD436-AD17-717C-60B1-F19E672EE91A}"/>
                </a:ext>
              </a:extLst>
            </p:cNvPr>
            <p:cNvSpPr txBox="1">
              <a:spLocks noChangeArrowheads="1"/>
            </p:cNvSpPr>
            <p:nvPr/>
          </p:nvSpPr>
          <p:spPr bwMode="auto">
            <a:xfrm>
              <a:off x="2454" y="1358"/>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latin typeface="Times New Roman" panose="02020603050405020304" pitchFamily="18" charset="0"/>
                </a:rPr>
                <a:t>60  17  29</a:t>
              </a:r>
            </a:p>
          </p:txBody>
        </p:sp>
      </p:grpSp>
      <p:sp>
        <p:nvSpPr>
          <p:cNvPr id="29715" name="Text Box 19">
            <a:extLst>
              <a:ext uri="{FF2B5EF4-FFF2-40B4-BE49-F238E27FC236}">
                <a16:creationId xmlns:a16="http://schemas.microsoft.com/office/drawing/2014/main" id="{2D669E7A-A7AF-C554-0A31-8D7C9048132C}"/>
              </a:ext>
            </a:extLst>
          </p:cNvPr>
          <p:cNvSpPr txBox="1">
            <a:spLocks noChangeArrowheads="1"/>
          </p:cNvSpPr>
          <p:nvPr/>
        </p:nvSpPr>
        <p:spPr bwMode="auto">
          <a:xfrm>
            <a:off x="2057400" y="2797175"/>
            <a:ext cx="3933825"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latin typeface="Times New Roman" panose="02020603050405020304" pitchFamily="18" charset="0"/>
              </a:rPr>
              <a:t>(</a:t>
            </a:r>
            <a:r>
              <a:rPr kumimoji="1" lang="en-US" altLang="zh-CN" sz="2000">
                <a:solidFill>
                  <a:srgbClr val="0066FF"/>
                </a:solidFill>
                <a:latin typeface="Times New Roman" panose="02020603050405020304" pitchFamily="18" charset="0"/>
              </a:rPr>
              <a:t>1</a:t>
            </a:r>
            <a:r>
              <a:rPr kumimoji="1" lang="en-US" altLang="zh-CN" sz="2000">
                <a:latin typeface="Times New Roman" panose="02020603050405020304" pitchFamily="18" charset="0"/>
              </a:rPr>
              <a:t>)  H(38)=38 MOD 11=5    </a:t>
            </a:r>
            <a:r>
              <a:rPr kumimoji="1" lang="zh-CN" altLang="zh-CN" sz="2000">
                <a:latin typeface="Times New Roman" panose="02020603050405020304" pitchFamily="18" charset="0"/>
              </a:rPr>
              <a:t>冲突</a:t>
            </a:r>
          </a:p>
          <a:p>
            <a:r>
              <a:rPr kumimoji="1" lang="zh-CN" altLang="zh-CN"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1</a:t>
            </a:r>
            <a:r>
              <a:rPr kumimoji="1" lang="en-US" altLang="zh-CN" sz="2000">
                <a:latin typeface="Times New Roman" panose="02020603050405020304" pitchFamily="18" charset="0"/>
              </a:rPr>
              <a:t>=(5+1) MOD 11=6    </a:t>
            </a:r>
            <a:r>
              <a:rPr kumimoji="1" lang="zh-CN" altLang="zh-CN" sz="2000">
                <a:latin typeface="Times New Roman" panose="02020603050405020304" pitchFamily="18" charset="0"/>
              </a:rPr>
              <a:t>冲突</a:t>
            </a:r>
          </a:p>
          <a:p>
            <a:r>
              <a:rPr kumimoji="1" lang="zh-CN" altLang="zh-CN"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2</a:t>
            </a:r>
            <a:r>
              <a:rPr kumimoji="1" lang="en-US" altLang="zh-CN" sz="2000">
                <a:latin typeface="Times New Roman" panose="02020603050405020304" pitchFamily="18" charset="0"/>
              </a:rPr>
              <a:t>=(5+2) MOD 11=7    </a:t>
            </a:r>
            <a:r>
              <a:rPr kumimoji="1" lang="zh-CN" altLang="zh-CN" sz="2000">
                <a:latin typeface="Times New Roman" panose="02020603050405020304" pitchFamily="18" charset="0"/>
              </a:rPr>
              <a:t>冲突</a:t>
            </a:r>
          </a:p>
          <a:p>
            <a:r>
              <a:rPr kumimoji="1" lang="zh-CN" altLang="zh-CN"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3</a:t>
            </a:r>
            <a:r>
              <a:rPr kumimoji="1" lang="en-US" altLang="zh-CN" sz="2000">
                <a:latin typeface="Times New Roman" panose="02020603050405020304" pitchFamily="18" charset="0"/>
              </a:rPr>
              <a:t>=(5+3) MOD 11=8    </a:t>
            </a:r>
            <a:r>
              <a:rPr kumimoji="1" lang="zh-CN" altLang="zh-CN" sz="2000">
                <a:latin typeface="Times New Roman" panose="02020603050405020304" pitchFamily="18" charset="0"/>
              </a:rPr>
              <a:t>不冲突 </a:t>
            </a:r>
            <a:endParaRPr kumimoji="1" lang="zh-CN" altLang="en-US" sz="2000">
              <a:latin typeface="Times New Roman" panose="02020603050405020304" pitchFamily="18" charset="0"/>
            </a:endParaRPr>
          </a:p>
        </p:txBody>
      </p:sp>
      <p:sp>
        <p:nvSpPr>
          <p:cNvPr id="29716" name="Text Box 20">
            <a:extLst>
              <a:ext uri="{FF2B5EF4-FFF2-40B4-BE49-F238E27FC236}">
                <a16:creationId xmlns:a16="http://schemas.microsoft.com/office/drawing/2014/main" id="{6B5B4FFB-D466-D3FF-23C8-CA37E0997D0B}"/>
              </a:ext>
            </a:extLst>
          </p:cNvPr>
          <p:cNvSpPr txBox="1">
            <a:spLocks noChangeArrowheads="1"/>
          </p:cNvSpPr>
          <p:nvPr/>
        </p:nvSpPr>
        <p:spPr bwMode="auto">
          <a:xfrm>
            <a:off x="5080000" y="2157413"/>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solidFill>
                  <a:srgbClr val="0066FF"/>
                </a:solidFill>
                <a:latin typeface="Times New Roman" panose="02020603050405020304" pitchFamily="18" charset="0"/>
              </a:rPr>
              <a:t>38</a:t>
            </a:r>
            <a:endParaRPr kumimoji="1" lang="en-US" altLang="zh-CN" sz="2000">
              <a:latin typeface="Times New Roman" panose="02020603050405020304" pitchFamily="18" charset="0"/>
            </a:endParaRPr>
          </a:p>
        </p:txBody>
      </p:sp>
      <p:sp>
        <p:nvSpPr>
          <p:cNvPr id="29717" name="Text Box 21">
            <a:extLst>
              <a:ext uri="{FF2B5EF4-FFF2-40B4-BE49-F238E27FC236}">
                <a16:creationId xmlns:a16="http://schemas.microsoft.com/office/drawing/2014/main" id="{C727F0F4-315B-8BA2-1360-2873BFCFA769}"/>
              </a:ext>
            </a:extLst>
          </p:cNvPr>
          <p:cNvSpPr txBox="1">
            <a:spLocks noChangeArrowheads="1"/>
          </p:cNvSpPr>
          <p:nvPr/>
        </p:nvSpPr>
        <p:spPr bwMode="auto">
          <a:xfrm>
            <a:off x="2012950" y="4197350"/>
            <a:ext cx="3967163"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latin typeface="Times New Roman" panose="02020603050405020304" pitchFamily="18" charset="0"/>
              </a:rPr>
              <a:t>(</a:t>
            </a:r>
            <a:r>
              <a:rPr kumimoji="1" lang="en-US" altLang="zh-CN" sz="2000">
                <a:solidFill>
                  <a:schemeClr val="folHlink"/>
                </a:solidFill>
                <a:latin typeface="Times New Roman" panose="02020603050405020304" pitchFamily="18" charset="0"/>
              </a:rPr>
              <a:t>2</a:t>
            </a:r>
            <a:r>
              <a:rPr kumimoji="1" lang="en-US" altLang="zh-CN" sz="2000">
                <a:latin typeface="Times New Roman" panose="02020603050405020304" pitchFamily="18" charset="0"/>
              </a:rPr>
              <a:t>)  H(38)=38 MOD 11=5      </a:t>
            </a:r>
            <a:r>
              <a:rPr kumimoji="1" lang="zh-CN" altLang="zh-CN" sz="2000">
                <a:latin typeface="Times New Roman" panose="02020603050405020304" pitchFamily="18" charset="0"/>
              </a:rPr>
              <a:t>冲突</a:t>
            </a:r>
          </a:p>
          <a:p>
            <a:r>
              <a:rPr kumimoji="1" lang="zh-CN" altLang="zh-CN"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1</a:t>
            </a:r>
            <a:r>
              <a:rPr kumimoji="1" lang="en-US" altLang="zh-CN" sz="2000">
                <a:latin typeface="Times New Roman" panose="02020603050405020304" pitchFamily="18" charset="0"/>
              </a:rPr>
              <a:t>=(5+1</a:t>
            </a:r>
            <a:r>
              <a:rPr kumimoji="1" lang="en-US" altLang="zh-CN" sz="2400">
                <a:latin typeface="Times New Roman" panose="02020603050405020304" pitchFamily="18" charset="0"/>
                <a:sym typeface="Symbol" panose="05050102010706020507" pitchFamily="18" charset="2"/>
              </a:rPr>
              <a:t>²</a:t>
            </a:r>
            <a:r>
              <a:rPr kumimoji="1" lang="en-US" altLang="zh-CN" sz="2000">
                <a:latin typeface="Times New Roman" panose="02020603050405020304" pitchFamily="18" charset="0"/>
              </a:rPr>
              <a:t>) MOD 11=6    </a:t>
            </a:r>
            <a:r>
              <a:rPr kumimoji="1" lang="zh-CN" altLang="zh-CN" sz="2000">
                <a:latin typeface="Times New Roman" panose="02020603050405020304" pitchFamily="18" charset="0"/>
              </a:rPr>
              <a:t>冲突</a:t>
            </a:r>
          </a:p>
          <a:p>
            <a:r>
              <a:rPr kumimoji="1" lang="zh-CN" altLang="zh-CN"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2</a:t>
            </a:r>
            <a:r>
              <a:rPr kumimoji="1" lang="en-US" altLang="zh-CN" sz="2000">
                <a:latin typeface="Times New Roman" panose="02020603050405020304" pitchFamily="18" charset="0"/>
              </a:rPr>
              <a:t>=(5-1</a:t>
            </a:r>
            <a:r>
              <a:rPr kumimoji="1" lang="en-US" altLang="zh-CN" sz="2400">
                <a:latin typeface="Times New Roman" panose="02020603050405020304" pitchFamily="18" charset="0"/>
                <a:sym typeface="Symbol" panose="05050102010706020507" pitchFamily="18" charset="2"/>
              </a:rPr>
              <a:t>²</a:t>
            </a:r>
            <a:r>
              <a:rPr kumimoji="1" lang="en-US" altLang="zh-CN" sz="2000">
                <a:latin typeface="Times New Roman" panose="02020603050405020304" pitchFamily="18" charset="0"/>
              </a:rPr>
              <a:t>) MOD 11=4     </a:t>
            </a:r>
            <a:r>
              <a:rPr kumimoji="1" lang="zh-CN" altLang="zh-CN" sz="2000">
                <a:latin typeface="Times New Roman" panose="02020603050405020304" pitchFamily="18" charset="0"/>
              </a:rPr>
              <a:t>不冲突</a:t>
            </a:r>
          </a:p>
        </p:txBody>
      </p:sp>
      <p:sp>
        <p:nvSpPr>
          <p:cNvPr id="29718" name="Text Box 22">
            <a:extLst>
              <a:ext uri="{FF2B5EF4-FFF2-40B4-BE49-F238E27FC236}">
                <a16:creationId xmlns:a16="http://schemas.microsoft.com/office/drawing/2014/main" id="{D3CA348F-BF59-2EED-FD9C-7EA3B2A99CF3}"/>
              </a:ext>
            </a:extLst>
          </p:cNvPr>
          <p:cNvSpPr txBox="1">
            <a:spLocks noChangeArrowheads="1"/>
          </p:cNvSpPr>
          <p:nvPr/>
        </p:nvSpPr>
        <p:spPr bwMode="auto">
          <a:xfrm>
            <a:off x="3524250" y="2162175"/>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solidFill>
                  <a:schemeClr val="folHlink"/>
                </a:solidFill>
                <a:latin typeface="Times New Roman" panose="02020603050405020304" pitchFamily="18" charset="0"/>
              </a:rPr>
              <a:t>38</a:t>
            </a:r>
            <a:endParaRPr kumimoji="1" lang="en-US" altLang="zh-CN" sz="2000">
              <a:latin typeface="Times New Roman" panose="02020603050405020304" pitchFamily="18" charset="0"/>
            </a:endParaRPr>
          </a:p>
        </p:txBody>
      </p:sp>
      <p:sp>
        <p:nvSpPr>
          <p:cNvPr id="29719" name="Text Box 23">
            <a:extLst>
              <a:ext uri="{FF2B5EF4-FFF2-40B4-BE49-F238E27FC236}">
                <a16:creationId xmlns:a16="http://schemas.microsoft.com/office/drawing/2014/main" id="{B3AF9424-74DB-1E17-0969-54B000CA9B76}"/>
              </a:ext>
            </a:extLst>
          </p:cNvPr>
          <p:cNvSpPr txBox="1">
            <a:spLocks noChangeArrowheads="1"/>
          </p:cNvSpPr>
          <p:nvPr/>
        </p:nvSpPr>
        <p:spPr bwMode="auto">
          <a:xfrm>
            <a:off x="2009775" y="5376863"/>
            <a:ext cx="38703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latin typeface="Times New Roman" panose="02020603050405020304" pitchFamily="18" charset="0"/>
              </a:rPr>
              <a:t>(</a:t>
            </a:r>
            <a:r>
              <a:rPr kumimoji="1" lang="en-US" altLang="zh-CN" sz="2000">
                <a:solidFill>
                  <a:srgbClr val="FF3300"/>
                </a:solidFill>
                <a:latin typeface="Times New Roman" panose="02020603050405020304" pitchFamily="18" charset="0"/>
              </a:rPr>
              <a:t>3</a:t>
            </a:r>
            <a:r>
              <a:rPr kumimoji="1" lang="en-US" altLang="zh-CN" sz="2000">
                <a:latin typeface="Times New Roman" panose="02020603050405020304" pitchFamily="18" charset="0"/>
              </a:rPr>
              <a:t>)  H(38)=38 MOD 11=5    </a:t>
            </a:r>
            <a:r>
              <a:rPr kumimoji="1" lang="zh-CN" altLang="zh-CN" sz="2000">
                <a:latin typeface="Times New Roman" panose="02020603050405020304" pitchFamily="18" charset="0"/>
              </a:rPr>
              <a:t>冲突</a:t>
            </a:r>
            <a:endParaRPr kumimoji="1" lang="zh-CN" altLang="en-US" sz="2000">
              <a:latin typeface="Times New Roman" panose="02020603050405020304" pitchFamily="18" charset="0"/>
            </a:endParaRPr>
          </a:p>
          <a:p>
            <a:r>
              <a:rPr kumimoji="1" lang="zh-CN" altLang="en-US" sz="2000">
                <a:latin typeface="Times New Roman" panose="02020603050405020304" pitchFamily="18" charset="0"/>
              </a:rPr>
              <a:t>      设伪随机数序列为</a:t>
            </a:r>
            <a:r>
              <a:rPr kumimoji="1" lang="en-US" altLang="zh-CN" sz="2000">
                <a:latin typeface="Times New Roman" panose="02020603050405020304" pitchFamily="18" charset="0"/>
              </a:rPr>
              <a:t>9</a:t>
            </a:r>
            <a:r>
              <a:rPr kumimoji="1" lang="zh-CN" altLang="en-US" sz="2000">
                <a:latin typeface="Times New Roman" panose="02020603050405020304" pitchFamily="18" charset="0"/>
              </a:rPr>
              <a:t>，则：</a:t>
            </a:r>
          </a:p>
          <a:p>
            <a:r>
              <a:rPr kumimoji="1" lang="zh-CN" altLang="en-US" sz="2000">
                <a:latin typeface="Times New Roman" panose="02020603050405020304" pitchFamily="18" charset="0"/>
              </a:rPr>
              <a:t>       </a:t>
            </a:r>
            <a:r>
              <a:rPr kumimoji="1" lang="en-US" altLang="zh-CN" sz="2000">
                <a:latin typeface="Times New Roman" panose="02020603050405020304" pitchFamily="18" charset="0"/>
              </a:rPr>
              <a:t>H</a:t>
            </a:r>
            <a:r>
              <a:rPr kumimoji="1" lang="en-US" altLang="zh-CN" sz="1400">
                <a:latin typeface="Times New Roman" panose="02020603050405020304" pitchFamily="18" charset="0"/>
              </a:rPr>
              <a:t>1</a:t>
            </a:r>
            <a:r>
              <a:rPr kumimoji="1" lang="en-US" altLang="zh-CN" sz="2000">
                <a:latin typeface="Times New Roman" panose="02020603050405020304" pitchFamily="18" charset="0"/>
              </a:rPr>
              <a:t>=(5+9) MOD 11=3    </a:t>
            </a:r>
            <a:r>
              <a:rPr kumimoji="1" lang="zh-CN" altLang="zh-CN" sz="2000">
                <a:latin typeface="Times New Roman" panose="02020603050405020304" pitchFamily="18" charset="0"/>
              </a:rPr>
              <a:t>不冲突</a:t>
            </a:r>
            <a:endParaRPr kumimoji="1" lang="zh-CN" altLang="en-US" sz="2000">
              <a:latin typeface="Times New Roman" panose="02020603050405020304" pitchFamily="18" charset="0"/>
            </a:endParaRPr>
          </a:p>
        </p:txBody>
      </p:sp>
      <p:sp>
        <p:nvSpPr>
          <p:cNvPr id="29720" name="Text Box 24">
            <a:extLst>
              <a:ext uri="{FF2B5EF4-FFF2-40B4-BE49-F238E27FC236}">
                <a16:creationId xmlns:a16="http://schemas.microsoft.com/office/drawing/2014/main" id="{222E2F6B-063F-5A9A-8F7B-4A5C3AA02738}"/>
              </a:ext>
            </a:extLst>
          </p:cNvPr>
          <p:cNvSpPr txBox="1">
            <a:spLocks noChangeArrowheads="1"/>
          </p:cNvSpPr>
          <p:nvPr/>
        </p:nvSpPr>
        <p:spPr bwMode="auto">
          <a:xfrm>
            <a:off x="3133725" y="2151063"/>
            <a:ext cx="43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1" lang="en-US" altLang="zh-CN" sz="2000">
                <a:solidFill>
                  <a:srgbClr val="FF3300"/>
                </a:solidFill>
                <a:latin typeface="Times New Roman" panose="02020603050405020304" pitchFamily="18" charset="0"/>
              </a:rPr>
              <a:t>38</a:t>
            </a:r>
            <a:endParaRPr kumimoji="1" lang="en-US" altLang="zh-CN" sz="2000">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E5D130B1-F1C4-4E70-DC94-14FB8B2248E8}"/>
                  </a:ext>
                </a:extLst>
              </p14:cNvPr>
              <p14:cNvContentPartPr/>
              <p14:nvPr/>
            </p14:nvContentPartPr>
            <p14:xfrm>
              <a:off x="3143520" y="907920"/>
              <a:ext cx="4451400" cy="3219840"/>
            </p14:xfrm>
          </p:contentPart>
        </mc:Choice>
        <mc:Fallback>
          <p:pic>
            <p:nvPicPr>
              <p:cNvPr id="2" name="墨迹 1">
                <a:extLst>
                  <a:ext uri="{FF2B5EF4-FFF2-40B4-BE49-F238E27FC236}">
                    <a16:creationId xmlns:a16="http://schemas.microsoft.com/office/drawing/2014/main" id="{E5D130B1-F1C4-4E70-DC94-14FB8B2248E8}"/>
                  </a:ext>
                </a:extLst>
              </p:cNvPr>
              <p:cNvPicPr/>
              <p:nvPr/>
            </p:nvPicPr>
            <p:blipFill>
              <a:blip r:embed="rId4"/>
              <a:stretch>
                <a:fillRect/>
              </a:stretch>
            </p:blipFill>
            <p:spPr>
              <a:xfrm>
                <a:off x="3134160" y="898560"/>
                <a:ext cx="4470120" cy="3238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9721"/>
                                        </p:tgtEl>
                                        <p:attrNameLst>
                                          <p:attrName>style.visibility</p:attrName>
                                        </p:attrNameLst>
                                      </p:cBhvr>
                                      <p:to>
                                        <p:strVal val="visible"/>
                                      </p:to>
                                    </p:set>
                                    <p:anim calcmode="lin" valueType="num">
                                      <p:cBhvr additive="base">
                                        <p:cTn id="13" dur="500" fill="hold"/>
                                        <p:tgtEl>
                                          <p:spTgt spid="29721"/>
                                        </p:tgtEl>
                                        <p:attrNameLst>
                                          <p:attrName>ppt_x</p:attrName>
                                        </p:attrNameLst>
                                      </p:cBhvr>
                                      <p:tavLst>
                                        <p:tav tm="0">
                                          <p:val>
                                            <p:strVal val="0-#ppt_w/2"/>
                                          </p:val>
                                        </p:tav>
                                        <p:tav tm="100000">
                                          <p:val>
                                            <p:strVal val="#ppt_x"/>
                                          </p:val>
                                        </p:tav>
                                      </p:tavLst>
                                    </p:anim>
                                    <p:anim calcmode="lin" valueType="num">
                                      <p:cBhvr additive="base">
                                        <p:cTn id="14" dur="500" fill="hold"/>
                                        <p:tgtEl>
                                          <p:spTgt spid="297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9715">
                                            <p:txEl>
                                              <p:pRg st="0" end="0"/>
                                            </p:txEl>
                                          </p:spTgt>
                                        </p:tgtEl>
                                        <p:attrNameLst>
                                          <p:attrName>style.visibility</p:attrName>
                                        </p:attrNameLst>
                                      </p:cBhvr>
                                      <p:to>
                                        <p:strVal val="visible"/>
                                      </p:to>
                                    </p:set>
                                    <p:anim calcmode="lin" valueType="num">
                                      <p:cBhvr additive="base">
                                        <p:cTn id="19" dur="500" fill="hold"/>
                                        <p:tgtEl>
                                          <p:spTgt spid="2971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7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9715">
                                            <p:txEl>
                                              <p:pRg st="1" end="1"/>
                                            </p:txEl>
                                          </p:spTgt>
                                        </p:tgtEl>
                                        <p:attrNameLst>
                                          <p:attrName>style.visibility</p:attrName>
                                        </p:attrNameLst>
                                      </p:cBhvr>
                                      <p:to>
                                        <p:strVal val="visible"/>
                                      </p:to>
                                    </p:set>
                                    <p:anim calcmode="lin" valueType="num">
                                      <p:cBhvr additive="base">
                                        <p:cTn id="25" dur="500" fill="hold"/>
                                        <p:tgtEl>
                                          <p:spTgt spid="29715">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7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9715">
                                            <p:txEl>
                                              <p:pRg st="2" end="2"/>
                                            </p:txEl>
                                          </p:spTgt>
                                        </p:tgtEl>
                                        <p:attrNameLst>
                                          <p:attrName>style.visibility</p:attrName>
                                        </p:attrNameLst>
                                      </p:cBhvr>
                                      <p:to>
                                        <p:strVal val="visible"/>
                                      </p:to>
                                    </p:set>
                                    <p:anim calcmode="lin" valueType="num">
                                      <p:cBhvr additive="base">
                                        <p:cTn id="31" dur="500" fill="hold"/>
                                        <p:tgtEl>
                                          <p:spTgt spid="29715">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71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9715">
                                            <p:txEl>
                                              <p:pRg st="3" end="3"/>
                                            </p:txEl>
                                          </p:spTgt>
                                        </p:tgtEl>
                                        <p:attrNameLst>
                                          <p:attrName>style.visibility</p:attrName>
                                        </p:attrNameLst>
                                      </p:cBhvr>
                                      <p:to>
                                        <p:strVal val="visible"/>
                                      </p:to>
                                    </p:set>
                                    <p:anim calcmode="lin" valueType="num">
                                      <p:cBhvr additive="base">
                                        <p:cTn id="37" dur="500" fill="hold"/>
                                        <p:tgtEl>
                                          <p:spTgt spid="29715">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71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29716"/>
                                        </p:tgtEl>
                                        <p:attrNameLst>
                                          <p:attrName>style.visibility</p:attrName>
                                        </p:attrNameLst>
                                      </p:cBhvr>
                                      <p:to>
                                        <p:strVal val="visible"/>
                                      </p:to>
                                    </p:set>
                                    <p:anim calcmode="lin" valueType="num">
                                      <p:cBhvr additive="base">
                                        <p:cTn id="43" dur="500" fill="hold"/>
                                        <p:tgtEl>
                                          <p:spTgt spid="29716"/>
                                        </p:tgtEl>
                                        <p:attrNameLst>
                                          <p:attrName>ppt_x</p:attrName>
                                        </p:attrNameLst>
                                      </p:cBhvr>
                                      <p:tavLst>
                                        <p:tav tm="0">
                                          <p:val>
                                            <p:strVal val="0-#ppt_w/2"/>
                                          </p:val>
                                        </p:tav>
                                        <p:tav tm="100000">
                                          <p:val>
                                            <p:strVal val="#ppt_x"/>
                                          </p:val>
                                        </p:tav>
                                      </p:tavLst>
                                    </p:anim>
                                    <p:anim calcmode="lin" valueType="num">
                                      <p:cBhvr additive="base">
                                        <p:cTn id="44" dur="500" fill="hold"/>
                                        <p:tgtEl>
                                          <p:spTgt spid="2971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9717">
                                            <p:txEl>
                                              <p:pRg st="0" end="0"/>
                                            </p:txEl>
                                          </p:spTgt>
                                        </p:tgtEl>
                                        <p:attrNameLst>
                                          <p:attrName>style.visibility</p:attrName>
                                        </p:attrNameLst>
                                      </p:cBhvr>
                                      <p:to>
                                        <p:strVal val="visible"/>
                                      </p:to>
                                    </p:set>
                                    <p:anim calcmode="lin" valueType="num">
                                      <p:cBhvr additive="base">
                                        <p:cTn id="49" dur="500" fill="hold"/>
                                        <p:tgtEl>
                                          <p:spTgt spid="29717">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71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29717">
                                            <p:txEl>
                                              <p:pRg st="1" end="1"/>
                                            </p:txEl>
                                          </p:spTgt>
                                        </p:tgtEl>
                                        <p:attrNameLst>
                                          <p:attrName>style.visibility</p:attrName>
                                        </p:attrNameLst>
                                      </p:cBhvr>
                                      <p:to>
                                        <p:strVal val="visible"/>
                                      </p:to>
                                    </p:set>
                                    <p:anim calcmode="lin" valueType="num">
                                      <p:cBhvr additive="base">
                                        <p:cTn id="55" dur="500" fill="hold"/>
                                        <p:tgtEl>
                                          <p:spTgt spid="29717">
                                            <p:txEl>
                                              <p:pRg st="1" end="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971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29717">
                                            <p:txEl>
                                              <p:pRg st="2" end="2"/>
                                            </p:txEl>
                                          </p:spTgt>
                                        </p:tgtEl>
                                        <p:attrNameLst>
                                          <p:attrName>style.visibility</p:attrName>
                                        </p:attrNameLst>
                                      </p:cBhvr>
                                      <p:to>
                                        <p:strVal val="visible"/>
                                      </p:to>
                                    </p:set>
                                    <p:anim calcmode="lin" valueType="num">
                                      <p:cBhvr additive="base">
                                        <p:cTn id="61" dur="500" fill="hold"/>
                                        <p:tgtEl>
                                          <p:spTgt spid="29717">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971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WHOOSH.WAV"/>
                                        </p:tgtEl>
                                      </p:cMediaNode>
                                    </p:audio>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29718"/>
                                        </p:tgtEl>
                                        <p:attrNameLst>
                                          <p:attrName>style.visibility</p:attrName>
                                        </p:attrNameLst>
                                      </p:cBhvr>
                                      <p:to>
                                        <p:strVal val="visible"/>
                                      </p:to>
                                    </p:set>
                                    <p:anim calcmode="lin" valueType="num">
                                      <p:cBhvr additive="base">
                                        <p:cTn id="67" dur="500" fill="hold"/>
                                        <p:tgtEl>
                                          <p:spTgt spid="29718"/>
                                        </p:tgtEl>
                                        <p:attrNameLst>
                                          <p:attrName>ppt_x</p:attrName>
                                        </p:attrNameLst>
                                      </p:cBhvr>
                                      <p:tavLst>
                                        <p:tav tm="0">
                                          <p:val>
                                            <p:strVal val="0-#ppt_w/2"/>
                                          </p:val>
                                        </p:tav>
                                        <p:tav tm="100000">
                                          <p:val>
                                            <p:strVal val="#ppt_x"/>
                                          </p:val>
                                        </p:tav>
                                      </p:tavLst>
                                    </p:anim>
                                    <p:anim calcmode="lin" valueType="num">
                                      <p:cBhvr additive="base">
                                        <p:cTn id="68" dur="500" fill="hold"/>
                                        <p:tgtEl>
                                          <p:spTgt spid="29718"/>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nodeType="clickEffect">
                                  <p:stCondLst>
                                    <p:cond delay="0"/>
                                  </p:stCondLst>
                                  <p:childTnLst>
                                    <p:set>
                                      <p:cBhvr>
                                        <p:cTn id="72" dur="1" fill="hold">
                                          <p:stCondLst>
                                            <p:cond delay="0"/>
                                          </p:stCondLst>
                                        </p:cTn>
                                        <p:tgtEl>
                                          <p:spTgt spid="29719">
                                            <p:txEl>
                                              <p:pRg st="0" end="0"/>
                                            </p:txEl>
                                          </p:spTgt>
                                        </p:tgtEl>
                                        <p:attrNameLst>
                                          <p:attrName>style.visibility</p:attrName>
                                        </p:attrNameLst>
                                      </p:cBhvr>
                                      <p:to>
                                        <p:strVal val="visible"/>
                                      </p:to>
                                    </p:set>
                                    <p:anim calcmode="lin" valueType="num">
                                      <p:cBhvr additive="base">
                                        <p:cTn id="73" dur="500" fill="hold"/>
                                        <p:tgtEl>
                                          <p:spTgt spid="29719">
                                            <p:txEl>
                                              <p:pRg st="0" end="0"/>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2971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2" name="WHOOSH.WAV"/>
                                        </p:tgtEl>
                                      </p:cMediaNode>
                                    </p:audio>
                                  </p:sub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29719">
                                            <p:txEl>
                                              <p:pRg st="1" end="1"/>
                                            </p:txEl>
                                          </p:spTgt>
                                        </p:tgtEl>
                                        <p:attrNameLst>
                                          <p:attrName>style.visibility</p:attrName>
                                        </p:attrNameLst>
                                      </p:cBhvr>
                                      <p:to>
                                        <p:strVal val="visible"/>
                                      </p:to>
                                    </p:set>
                                    <p:anim calcmode="lin" valueType="num">
                                      <p:cBhvr additive="base">
                                        <p:cTn id="79" dur="500" fill="hold"/>
                                        <p:tgtEl>
                                          <p:spTgt spid="29719">
                                            <p:txEl>
                                              <p:pRg st="1" end="1"/>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2971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7"/>
                                            </p:cond>
                                          </p:stCondLst>
                                          <p:endCondLst>
                                            <p:cond evt="onStopAudio" delay="0">
                                              <p:tgtEl>
                                                <p:sldTgt/>
                                              </p:tgtEl>
                                            </p:cond>
                                          </p:endCondLst>
                                        </p:cTn>
                                        <p:tgtEl>
                                          <p:sndTgt r:embed="rId2" name="WHOOSH.WAV"/>
                                        </p:tgtEl>
                                      </p:cMediaNode>
                                    </p:audio>
                                  </p:sub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29719">
                                            <p:txEl>
                                              <p:pRg st="2" end="2"/>
                                            </p:txEl>
                                          </p:spTgt>
                                        </p:tgtEl>
                                        <p:attrNameLst>
                                          <p:attrName>style.visibility</p:attrName>
                                        </p:attrNameLst>
                                      </p:cBhvr>
                                      <p:to>
                                        <p:strVal val="visible"/>
                                      </p:to>
                                    </p:set>
                                    <p:anim calcmode="lin" valueType="num">
                                      <p:cBhvr additive="base">
                                        <p:cTn id="85" dur="500" fill="hold"/>
                                        <p:tgtEl>
                                          <p:spTgt spid="29719">
                                            <p:txEl>
                                              <p:pRg st="2" end="2"/>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2971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3"/>
                                            </p:cond>
                                          </p:stCondLst>
                                          <p:endCondLst>
                                            <p:cond evt="onStopAudio" delay="0">
                                              <p:tgtEl>
                                                <p:sldTgt/>
                                              </p:tgtEl>
                                            </p:cond>
                                          </p:endCondLst>
                                        </p:cTn>
                                        <p:tgtEl>
                                          <p:sndTgt r:embed="rId2" name="WHOOSH.WAV"/>
                                        </p:tgtEl>
                                      </p:cMediaNode>
                                    </p:audio>
                                  </p:sub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nodeType="clickEffect">
                                  <p:stCondLst>
                                    <p:cond delay="0"/>
                                  </p:stCondLst>
                                  <p:childTnLst>
                                    <p:set>
                                      <p:cBhvr>
                                        <p:cTn id="90" dur="1" fill="hold">
                                          <p:stCondLst>
                                            <p:cond delay="0"/>
                                          </p:stCondLst>
                                        </p:cTn>
                                        <p:tgtEl>
                                          <p:spTgt spid="29720"/>
                                        </p:tgtEl>
                                        <p:attrNameLst>
                                          <p:attrName>style.visibility</p:attrName>
                                        </p:attrNameLst>
                                      </p:cBhvr>
                                      <p:to>
                                        <p:strVal val="visible"/>
                                      </p:to>
                                    </p:set>
                                    <p:anim calcmode="lin" valueType="num">
                                      <p:cBhvr additive="base">
                                        <p:cTn id="91" dur="500" fill="hold"/>
                                        <p:tgtEl>
                                          <p:spTgt spid="29720"/>
                                        </p:tgtEl>
                                        <p:attrNameLst>
                                          <p:attrName>ppt_x</p:attrName>
                                        </p:attrNameLst>
                                      </p:cBhvr>
                                      <p:tavLst>
                                        <p:tav tm="0">
                                          <p:val>
                                            <p:strVal val="0-#ppt_w/2"/>
                                          </p:val>
                                        </p:tav>
                                        <p:tav tm="100000">
                                          <p:val>
                                            <p:strVal val="#ppt_x"/>
                                          </p:val>
                                        </p:tav>
                                      </p:tavLst>
                                    </p:anim>
                                    <p:anim calcmode="lin" valueType="num">
                                      <p:cBhvr additive="base">
                                        <p:cTn id="92" dur="500" fill="hold"/>
                                        <p:tgtEl>
                                          <p:spTgt spid="297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715" grpId="0" build="p" autoUpdateAnimBg="0"/>
      <p:bldP spid="29716" grpId="0" autoUpdateAnimBg="0"/>
      <p:bldP spid="29717" grpId="0" build="p" autoUpdateAnimBg="0"/>
      <p:bldP spid="29718" grpId="0" autoUpdateAnimBg="0"/>
      <p:bldP spid="29719" grpId="0" build="p" autoUpdateAnimBg="0"/>
      <p:bldP spid="29720"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p:cNvSpPr txBox="1">
            <a:spLocks noChangeArrowheads="1"/>
          </p:cNvSpPr>
          <p:nvPr/>
        </p:nvSpPr>
        <p:spPr bwMode="auto">
          <a:xfrm>
            <a:off x="252000" y="650875"/>
            <a:ext cx="86400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kumimoji="1" lang="en-US" altLang="zh-CN" sz="2800" dirty="0">
              <a:ea typeface="幼圆" panose="02010509060101010101" pitchFamily="49" charset="-122"/>
              <a:cs typeface="Times New Roman" panose="02020603050405020304" pitchFamily="18" charset="0"/>
            </a:endParaRPr>
          </a:p>
          <a:p>
            <a:pPr algn="just"/>
            <a:r>
              <a:rPr kumimoji="1" lang="en-US" altLang="zh-CN" sz="2800" dirty="0">
                <a:ea typeface="幼圆" panose="02010509060101010101" pitchFamily="49" charset="-122"/>
                <a:cs typeface="Times New Roman" panose="02020603050405020304" pitchFamily="18" charset="0"/>
              </a:rPr>
              <a:t>        </a:t>
            </a:r>
            <a:r>
              <a:rPr kumimoji="1" lang="zh-CN" altLang="en-US" sz="2800" dirty="0">
                <a:ea typeface="幼圆" panose="02010509060101010101" pitchFamily="49" charset="-122"/>
                <a:cs typeface="Times New Roman" panose="02020603050405020304" pitchFamily="18" charset="0"/>
              </a:rPr>
              <a:t>一般来说，冲突不可完全避免，因此，在建造哈希表时不仅要</a:t>
            </a:r>
            <a:r>
              <a:rPr kumimoji="1" lang="zh-CN" altLang="en-US" sz="2800" dirty="0">
                <a:solidFill>
                  <a:srgbClr val="FFFF00"/>
                </a:solidFill>
                <a:ea typeface="幼圆" panose="02010509060101010101" pitchFamily="49" charset="-122"/>
                <a:cs typeface="Times New Roman" panose="02020603050405020304" pitchFamily="18" charset="0"/>
              </a:rPr>
              <a:t>设计一个“好”的哈希函数</a:t>
            </a:r>
            <a:r>
              <a:rPr kumimoji="1" lang="zh-CN" altLang="en-US" sz="2800" dirty="0">
                <a:ea typeface="幼圆" panose="02010509060101010101" pitchFamily="49" charset="-122"/>
                <a:cs typeface="Times New Roman" panose="02020603050405020304" pitchFamily="18" charset="0"/>
              </a:rPr>
              <a:t>，还要</a:t>
            </a:r>
            <a:r>
              <a:rPr kumimoji="1" lang="zh-CN" altLang="en-US" sz="2800" dirty="0">
                <a:solidFill>
                  <a:srgbClr val="FFFF00"/>
                </a:solidFill>
                <a:ea typeface="幼圆" panose="02010509060101010101" pitchFamily="49" charset="-122"/>
                <a:cs typeface="Times New Roman" panose="02020603050405020304" pitchFamily="18" charset="0"/>
              </a:rPr>
              <a:t>设定一个处理冲突的方法</a:t>
            </a:r>
            <a:r>
              <a:rPr kumimoji="1" lang="zh-CN" altLang="en-US" sz="2800" dirty="0">
                <a:ea typeface="幼圆" panose="02010509060101010101" pitchFamily="49" charset="-122"/>
                <a:cs typeface="Times New Roman" panose="02020603050405020304" pitchFamily="18" charset="0"/>
              </a:rPr>
              <a:t>。</a:t>
            </a:r>
          </a:p>
          <a:p>
            <a:pPr algn="just"/>
            <a:endParaRPr kumimoji="1" lang="zh-CN" altLang="en-US" sz="2800" dirty="0">
              <a:ea typeface="幼圆" panose="02010509060101010101" pitchFamily="49" charset="-122"/>
              <a:cs typeface="Times New Roman" panose="02020603050405020304" pitchFamily="18" charset="0"/>
            </a:endParaRPr>
          </a:p>
          <a:p>
            <a:pPr algn="just"/>
            <a:r>
              <a:rPr kumimoji="1" lang="zh-CN" altLang="en-US" sz="2800" dirty="0">
                <a:ea typeface="幼圆" panose="02010509060101010101" pitchFamily="49" charset="-122"/>
                <a:cs typeface="Times New Roman" panose="02020603050405020304" pitchFamily="18" charset="0"/>
              </a:rPr>
              <a:t>        </a:t>
            </a:r>
            <a:r>
              <a:rPr kumimoji="1" lang="zh-CN" altLang="en-US" sz="2800" b="1" dirty="0">
                <a:solidFill>
                  <a:srgbClr val="FFFF00"/>
                </a:solidFill>
                <a:ea typeface="幼圆" panose="02010509060101010101" pitchFamily="49" charset="-122"/>
                <a:cs typeface="Times New Roman" panose="02020603050405020304" pitchFamily="18" charset="0"/>
              </a:rPr>
              <a:t>哈希表（散列表）</a:t>
            </a:r>
            <a:r>
              <a:rPr kumimoji="1" lang="zh-CN" altLang="en-US" sz="2800" dirty="0">
                <a:ea typeface="幼圆" panose="02010509060101010101" pitchFamily="49" charset="-122"/>
                <a:cs typeface="Times New Roman" panose="02020603050405020304" pitchFamily="18" charset="0"/>
              </a:rPr>
              <a:t>：根据设定的哈希函数</a:t>
            </a:r>
            <a:r>
              <a:rPr kumimoji="1" lang="en-US" altLang="zh-CN" sz="2800" dirty="0">
                <a:ea typeface="幼圆" panose="02010509060101010101" pitchFamily="49" charset="-122"/>
                <a:cs typeface="Times New Roman" panose="02020603050405020304" pitchFamily="18" charset="0"/>
              </a:rPr>
              <a:t>H(key)</a:t>
            </a:r>
            <a:r>
              <a:rPr kumimoji="1" lang="zh-CN" altLang="en-US" sz="2800" dirty="0">
                <a:ea typeface="幼圆" panose="02010509060101010101" pitchFamily="49" charset="-122"/>
                <a:cs typeface="Times New Roman" panose="02020603050405020304" pitchFamily="18" charset="0"/>
              </a:rPr>
              <a:t>和处理冲突的方法将一组关键字映象到一个有限的连续地址集上，并以关键字在地址集中的“象”作为记录在表中的存储位置。这一映象的过程称为哈希造表或</a:t>
            </a:r>
            <a:r>
              <a:rPr kumimoji="1" lang="zh-CN" altLang="en-US" sz="2800" b="1" dirty="0">
                <a:ea typeface="幼圆" panose="02010509060101010101" pitchFamily="49" charset="-122"/>
                <a:cs typeface="Times New Roman" panose="02020603050405020304" pitchFamily="18" charset="0"/>
              </a:rPr>
              <a:t>散列</a:t>
            </a:r>
            <a:r>
              <a:rPr kumimoji="1" lang="zh-CN" altLang="en-US" sz="2800" dirty="0">
                <a:ea typeface="幼圆" panose="02010509060101010101" pitchFamily="49" charset="-122"/>
                <a:cs typeface="Times New Roman" panose="02020603050405020304" pitchFamily="18" charset="0"/>
              </a:rPr>
              <a:t>。所得的存储位置称为</a:t>
            </a:r>
            <a:r>
              <a:rPr kumimoji="1" lang="zh-CN" altLang="en-US" sz="2800" b="1" dirty="0">
                <a:solidFill>
                  <a:srgbClr val="FFFF00"/>
                </a:solidFill>
                <a:ea typeface="幼圆" panose="02010509060101010101" pitchFamily="49" charset="-122"/>
                <a:cs typeface="Times New Roman" panose="02020603050405020304" pitchFamily="18" charset="0"/>
              </a:rPr>
              <a:t>哈希地址</a:t>
            </a:r>
            <a:r>
              <a:rPr kumimoji="1" lang="zh-CN" altLang="en-US" sz="2800" dirty="0">
                <a:ea typeface="幼圆" panose="02010509060101010101" pitchFamily="49" charset="-122"/>
                <a:cs typeface="Times New Roman" panose="02020603050405020304" pitchFamily="18" charset="0"/>
              </a:rPr>
              <a:t>或</a:t>
            </a:r>
            <a:r>
              <a:rPr kumimoji="1" lang="zh-CN" altLang="en-US" sz="2800" b="1" dirty="0">
                <a:solidFill>
                  <a:srgbClr val="FFFF00"/>
                </a:solidFill>
                <a:ea typeface="幼圆" panose="02010509060101010101" pitchFamily="49" charset="-122"/>
                <a:cs typeface="Times New Roman" panose="02020603050405020304" pitchFamily="18" charset="0"/>
              </a:rPr>
              <a:t>散列地址</a:t>
            </a:r>
            <a:r>
              <a:rPr kumimoji="1" lang="zh-CN" altLang="en-US" sz="2800" dirty="0">
                <a:ea typeface="幼圆" panose="02010509060101010101" pitchFamily="49" charset="-122"/>
                <a:cs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1A9AC9EC-2031-05E8-8FD9-B54992D3EDF9}"/>
                  </a:ext>
                </a:extLst>
              </p14:cNvPr>
              <p14:cNvContentPartPr/>
              <p14:nvPr/>
            </p14:nvContentPartPr>
            <p14:xfrm>
              <a:off x="666720" y="3645000"/>
              <a:ext cx="8122320" cy="1543320"/>
            </p14:xfrm>
          </p:contentPart>
        </mc:Choice>
        <mc:Fallback>
          <p:pic>
            <p:nvPicPr>
              <p:cNvPr id="2" name="墨迹 1">
                <a:extLst>
                  <a:ext uri="{FF2B5EF4-FFF2-40B4-BE49-F238E27FC236}">
                    <a16:creationId xmlns:a16="http://schemas.microsoft.com/office/drawing/2014/main" id="{1A9AC9EC-2031-05E8-8FD9-B54992D3EDF9}"/>
                  </a:ext>
                </a:extLst>
              </p:cNvPr>
              <p:cNvPicPr/>
              <p:nvPr/>
            </p:nvPicPr>
            <p:blipFill>
              <a:blip r:embed="rId3"/>
              <a:stretch>
                <a:fillRect/>
              </a:stretch>
            </p:blipFill>
            <p:spPr>
              <a:xfrm>
                <a:off x="657360" y="3635640"/>
                <a:ext cx="8141040" cy="156204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893888" y="1989138"/>
            <a:ext cx="5918200" cy="3600450"/>
          </a:xfrm>
          <a:prstGeom prst="rect">
            <a:avLst/>
          </a:prstGeom>
          <a:noFill/>
          <a:ln>
            <a:noFill/>
          </a:ln>
          <a:effectLst/>
          <a:extLst>
            <a:ext uri="{909E8E84-426E-40DD-AFC4-6F175D3DCCD1}">
              <a14:hiddenFill xmlns:a14="http://schemas.microsoft.com/office/drawing/2010/main">
                <a:solidFill>
                  <a:srgbClr val="6E6E6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哈希表的定义</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哈希函数的构造方法</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冲突处理方法</a:t>
            </a: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哈希表的查找和分析</a:t>
            </a:r>
          </a:p>
        </p:txBody>
      </p:sp>
      <p:sp>
        <p:nvSpPr>
          <p:cNvPr id="128003" name="Rectangle 3"/>
          <p:cNvSpPr>
            <a:spLocks noGrp="1" noChangeArrowheads="1"/>
          </p:cNvSpPr>
          <p:nvPr>
            <p:ph type="title" idx="4294967295"/>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8.6 </a:t>
            </a:r>
            <a:r>
              <a:rPr lang="zh-CN" altLang="en-US" dirty="0"/>
              <a:t>哈希表</a:t>
            </a:r>
            <a:r>
              <a:rPr lang="en-US" altLang="zh-CN" dirty="0"/>
              <a:t>(</a:t>
            </a:r>
            <a:r>
              <a:rPr lang="en-US" altLang="zh-CN" b="1" kern="1200" dirty="0"/>
              <a:t>Hash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5D42D376-570C-3107-E1C0-22BB4EF938FF}"/>
              </a:ext>
            </a:extLst>
          </p:cNvPr>
          <p:cNvSpPr>
            <a:spLocks noChangeAspect="1" noChangeArrowheads="1"/>
          </p:cNvSpPr>
          <p:nvPr/>
        </p:nvSpPr>
        <p:spPr bwMode="auto">
          <a:xfrm>
            <a:off x="3336851" y="28789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a:extLst>
              <a:ext uri="{FF2B5EF4-FFF2-40B4-BE49-F238E27FC236}">
                <a16:creationId xmlns:a16="http://schemas.microsoft.com/office/drawing/2014/main" id="{1CFDE37A-E5F9-7B5E-7D05-21F3EF2D6810}"/>
              </a:ext>
            </a:extLst>
          </p:cNvPr>
          <p:cNvSpPr>
            <a:spLocks noChangeAspect="1" noChangeArrowheads="1"/>
          </p:cNvSpPr>
          <p:nvPr/>
        </p:nvSpPr>
        <p:spPr bwMode="auto">
          <a:xfrm>
            <a:off x="3489251" y="3031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4D4A49E1-BECE-1C82-C5F3-9FCFB69A021A}"/>
              </a:ext>
            </a:extLst>
          </p:cNvPr>
          <p:cNvSpPr txBox="1"/>
          <p:nvPr/>
        </p:nvSpPr>
        <p:spPr>
          <a:xfrm>
            <a:off x="627035" y="134943"/>
            <a:ext cx="7884876" cy="2031325"/>
          </a:xfrm>
          <a:prstGeom prst="rect">
            <a:avLst/>
          </a:prstGeom>
          <a:noFill/>
        </p:spPr>
        <p:txBody>
          <a:bodyPr wrap="square">
            <a:spAutoFit/>
          </a:bodyPr>
          <a:lstStyle/>
          <a:p>
            <a:r>
              <a:rPr lang="zh-CN" altLang="en-US" b="0" i="0" dirty="0">
                <a:effectLst/>
                <a:latin typeface="PingFang SC"/>
              </a:rPr>
              <a:t>在一颗有</a:t>
            </a:r>
            <a:r>
              <a:rPr lang="en-US" altLang="zh-CN" b="0" i="0" dirty="0">
                <a:effectLst/>
                <a:latin typeface="PingFang SC"/>
              </a:rPr>
              <a:t>n</a:t>
            </a:r>
            <a:r>
              <a:rPr lang="zh-CN" altLang="en-US" b="0" i="0" dirty="0">
                <a:effectLst/>
                <a:latin typeface="PingFang SC"/>
              </a:rPr>
              <a:t>个结点判定树中 </a:t>
            </a:r>
            <a:r>
              <a:rPr lang="en-US" altLang="zh-CN" dirty="0">
                <a:latin typeface="PingFang SC"/>
              </a:rPr>
              <a:t>(</a:t>
            </a:r>
            <a:r>
              <a:rPr lang="zh-CN" altLang="en-US" b="0" i="0" dirty="0">
                <a:effectLst/>
                <a:latin typeface="PingFang SC"/>
              </a:rPr>
              <a:t>结点总数</a:t>
            </a:r>
            <a:r>
              <a:rPr lang="en-US" altLang="zh-CN" b="0" i="0" dirty="0">
                <a:effectLst/>
                <a:latin typeface="PingFang SC"/>
              </a:rPr>
              <a:t>n</a:t>
            </a:r>
            <a:r>
              <a:rPr lang="zh-CN" altLang="en-US" b="0" i="0" dirty="0">
                <a:effectLst/>
                <a:latin typeface="PingFang SC"/>
              </a:rPr>
              <a:t>与树的高度之间存关系</a:t>
            </a:r>
            <a:r>
              <a:rPr lang="en-US" altLang="zh-CN" dirty="0">
                <a:latin typeface="PingFang SC"/>
              </a:rPr>
              <a:t>:</a:t>
            </a:r>
            <a:r>
              <a:rPr lang="zh-CN" altLang="en-US" b="0" i="0" dirty="0">
                <a:effectLst/>
                <a:latin typeface="PingFang SC"/>
              </a:rPr>
              <a:t> </a:t>
            </a:r>
            <a:r>
              <a:rPr lang="en-US" altLang="zh-CN" b="0" i="0" dirty="0">
                <a:effectLst/>
                <a:latin typeface="PingFang SC"/>
              </a:rPr>
              <a:t>n = 2</a:t>
            </a:r>
            <a:r>
              <a:rPr lang="en-US" altLang="zh-CN" b="0" i="0" baseline="30000" dirty="0">
                <a:effectLst/>
                <a:latin typeface="PingFang SC"/>
              </a:rPr>
              <a:t>h</a:t>
            </a:r>
            <a:r>
              <a:rPr lang="en-US" altLang="zh-CN" b="0" i="0" dirty="0">
                <a:effectLst/>
                <a:latin typeface="PingFang SC"/>
              </a:rPr>
              <a:t>-1 , h </a:t>
            </a:r>
            <a:r>
              <a:rPr lang="zh-CN" altLang="en-US" b="0" i="0" dirty="0">
                <a:effectLst/>
                <a:latin typeface="PingFang SC"/>
              </a:rPr>
              <a:t>为判定树的高度</a:t>
            </a:r>
            <a:r>
              <a:rPr lang="en-US" altLang="zh-CN" b="0" i="0" dirty="0">
                <a:effectLst/>
                <a:latin typeface="PingFang SC"/>
              </a:rPr>
              <a:t>)</a:t>
            </a:r>
            <a:r>
              <a:rPr lang="zh-CN" altLang="en-US" b="0" i="0" dirty="0">
                <a:effectLst/>
                <a:latin typeface="PingFang SC"/>
              </a:rPr>
              <a:t>。</a:t>
            </a:r>
            <a:endParaRPr lang="en-US" altLang="zh-CN" b="0" i="0" dirty="0">
              <a:effectLst/>
              <a:latin typeface="PingFang SC"/>
            </a:endParaRPr>
          </a:p>
          <a:p>
            <a:endParaRPr lang="en-US" altLang="zh-CN" dirty="0">
              <a:latin typeface="PingFang SC"/>
            </a:endParaRPr>
          </a:p>
          <a:p>
            <a:r>
              <a:rPr lang="zh-CN" altLang="en-US" dirty="0">
                <a:latin typeface="PingFang SC"/>
              </a:rPr>
              <a:t>因为 </a:t>
            </a:r>
            <a:r>
              <a:rPr lang="en-US" altLang="zh-CN" b="0" i="0" dirty="0">
                <a:effectLst/>
                <a:latin typeface="PingFang SC"/>
              </a:rPr>
              <a:t>n = 2</a:t>
            </a:r>
            <a:r>
              <a:rPr lang="en-US" altLang="zh-CN" b="0" i="0" baseline="30000" dirty="0">
                <a:effectLst/>
                <a:latin typeface="PingFang SC"/>
              </a:rPr>
              <a:t>h</a:t>
            </a:r>
            <a:r>
              <a:rPr lang="en-US" altLang="zh-CN" b="0" i="0" dirty="0">
                <a:effectLst/>
                <a:latin typeface="PingFang SC"/>
              </a:rPr>
              <a:t>-1 </a:t>
            </a:r>
            <a:r>
              <a:rPr lang="zh-CN" altLang="en-US" dirty="0">
                <a:latin typeface="PingFang SC"/>
              </a:rPr>
              <a:t>，所以 </a:t>
            </a:r>
            <a:r>
              <a:rPr lang="en-US" altLang="zh-CN" dirty="0">
                <a:latin typeface="PingFang SC"/>
              </a:rPr>
              <a:t>h = log</a:t>
            </a:r>
            <a:r>
              <a:rPr lang="en-US" altLang="zh-CN" baseline="-25000" dirty="0">
                <a:latin typeface="PingFang SC"/>
              </a:rPr>
              <a:t>2</a:t>
            </a:r>
            <a:r>
              <a:rPr lang="en-US" altLang="zh-CN" dirty="0">
                <a:latin typeface="PingFang SC"/>
              </a:rPr>
              <a:t>(n+1)  </a:t>
            </a:r>
          </a:p>
          <a:p>
            <a:endParaRPr lang="en-US" altLang="zh-CN" dirty="0">
              <a:latin typeface="PingFang SC"/>
            </a:endParaRPr>
          </a:p>
          <a:p>
            <a:r>
              <a:rPr lang="zh-CN" altLang="en-US" dirty="0">
                <a:latin typeface="PingFang SC"/>
              </a:rPr>
              <a:t>对于一颗高度为</a:t>
            </a:r>
            <a:r>
              <a:rPr lang="en-US" altLang="zh-CN" dirty="0">
                <a:latin typeface="PingFang SC"/>
              </a:rPr>
              <a:t>h</a:t>
            </a:r>
            <a:r>
              <a:rPr lang="zh-CN" altLang="en-US" dirty="0">
                <a:latin typeface="PingFang SC"/>
              </a:rPr>
              <a:t>的满二叉树，其第</a:t>
            </a:r>
            <a:r>
              <a:rPr lang="en-US" altLang="zh-CN" dirty="0">
                <a:latin typeface="PingFang SC"/>
              </a:rPr>
              <a:t>i</a:t>
            </a:r>
            <a:r>
              <a:rPr lang="zh-CN" altLang="en-US" dirty="0">
                <a:latin typeface="PingFang SC"/>
              </a:rPr>
              <a:t>最多有</a:t>
            </a:r>
            <a:r>
              <a:rPr lang="en-US" altLang="zh-CN" dirty="0">
                <a:latin typeface="PingFang SC"/>
              </a:rPr>
              <a:t>2</a:t>
            </a:r>
            <a:r>
              <a:rPr lang="en-US" altLang="zh-CN" baseline="30000" dirty="0">
                <a:latin typeface="PingFang SC"/>
              </a:rPr>
              <a:t>i-1</a:t>
            </a:r>
            <a:r>
              <a:rPr lang="zh-CN" altLang="en-US" dirty="0">
                <a:latin typeface="PingFang SC"/>
              </a:rPr>
              <a:t>个结点，</a:t>
            </a:r>
            <a:r>
              <a:rPr lang="zh-CN" altLang="en-US" b="0" i="0" dirty="0">
                <a:effectLst/>
                <a:latin typeface="PingFang SC"/>
              </a:rPr>
              <a:t>查找该层上的结点需要进行</a:t>
            </a:r>
            <a:r>
              <a:rPr lang="en-US" altLang="zh-CN" b="0" i="0" dirty="0">
                <a:effectLst/>
                <a:latin typeface="PingFang SC"/>
              </a:rPr>
              <a:t>i</a:t>
            </a:r>
            <a:r>
              <a:rPr lang="zh-CN" altLang="en-US" b="0" i="0" dirty="0">
                <a:effectLst/>
                <a:latin typeface="PingFang SC"/>
              </a:rPr>
              <a:t>次比较。</a:t>
            </a:r>
            <a:endParaRPr lang="en-US" altLang="zh-CN" dirty="0">
              <a:latin typeface="PingFang SC"/>
            </a:endParaRPr>
          </a:p>
        </p:txBody>
      </p:sp>
      <p:sp>
        <p:nvSpPr>
          <p:cNvPr id="10" name="Oval 7">
            <a:extLst>
              <a:ext uri="{FF2B5EF4-FFF2-40B4-BE49-F238E27FC236}">
                <a16:creationId xmlns:a16="http://schemas.microsoft.com/office/drawing/2014/main" id="{50FA4920-CDE5-25F8-2C40-05CE36EC8777}"/>
              </a:ext>
            </a:extLst>
          </p:cNvPr>
          <p:cNvSpPr>
            <a:spLocks noChangeArrowheads="1"/>
          </p:cNvSpPr>
          <p:nvPr/>
        </p:nvSpPr>
        <p:spPr bwMode="auto">
          <a:xfrm>
            <a:off x="2216076" y="21888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56</a:t>
            </a:r>
          </a:p>
        </p:txBody>
      </p:sp>
      <p:sp>
        <p:nvSpPr>
          <p:cNvPr id="11" name="Oval 8">
            <a:extLst>
              <a:ext uri="{FF2B5EF4-FFF2-40B4-BE49-F238E27FC236}">
                <a16:creationId xmlns:a16="http://schemas.microsoft.com/office/drawing/2014/main" id="{BF151734-719C-7A44-DD1F-84B3244BA025}"/>
              </a:ext>
            </a:extLst>
          </p:cNvPr>
          <p:cNvSpPr>
            <a:spLocks noChangeArrowheads="1"/>
          </p:cNvSpPr>
          <p:nvPr/>
        </p:nvSpPr>
        <p:spPr bwMode="auto">
          <a:xfrm>
            <a:off x="1161976" y="27222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19</a:t>
            </a:r>
          </a:p>
        </p:txBody>
      </p:sp>
      <p:sp>
        <p:nvSpPr>
          <p:cNvPr id="12" name="Oval 9">
            <a:extLst>
              <a:ext uri="{FF2B5EF4-FFF2-40B4-BE49-F238E27FC236}">
                <a16:creationId xmlns:a16="http://schemas.microsoft.com/office/drawing/2014/main" id="{AF61A5D8-5BDF-CB00-7419-AA1270751CF3}"/>
              </a:ext>
            </a:extLst>
          </p:cNvPr>
          <p:cNvSpPr>
            <a:spLocks noChangeArrowheads="1"/>
          </p:cNvSpPr>
          <p:nvPr/>
        </p:nvSpPr>
        <p:spPr bwMode="auto">
          <a:xfrm>
            <a:off x="3270176" y="27222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80</a:t>
            </a:r>
          </a:p>
        </p:txBody>
      </p:sp>
      <p:sp>
        <p:nvSpPr>
          <p:cNvPr id="13" name="Oval 10">
            <a:extLst>
              <a:ext uri="{FF2B5EF4-FFF2-40B4-BE49-F238E27FC236}">
                <a16:creationId xmlns:a16="http://schemas.microsoft.com/office/drawing/2014/main" id="{E33B4321-4E03-7F1E-EE1A-2DE1A2D296F0}"/>
              </a:ext>
            </a:extLst>
          </p:cNvPr>
          <p:cNvSpPr>
            <a:spLocks noChangeArrowheads="1"/>
          </p:cNvSpPr>
          <p:nvPr/>
        </p:nvSpPr>
        <p:spPr bwMode="auto">
          <a:xfrm>
            <a:off x="755576" y="33318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5</a:t>
            </a:r>
          </a:p>
        </p:txBody>
      </p:sp>
      <p:sp>
        <p:nvSpPr>
          <p:cNvPr id="14" name="Oval 11">
            <a:extLst>
              <a:ext uri="{FF2B5EF4-FFF2-40B4-BE49-F238E27FC236}">
                <a16:creationId xmlns:a16="http://schemas.microsoft.com/office/drawing/2014/main" id="{A1540706-9309-AB5A-83CA-C084C60468DE}"/>
              </a:ext>
            </a:extLst>
          </p:cNvPr>
          <p:cNvSpPr>
            <a:spLocks noChangeArrowheads="1"/>
          </p:cNvSpPr>
          <p:nvPr/>
        </p:nvSpPr>
        <p:spPr bwMode="auto">
          <a:xfrm>
            <a:off x="1568376" y="33318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21</a:t>
            </a:r>
          </a:p>
        </p:txBody>
      </p:sp>
      <p:sp>
        <p:nvSpPr>
          <p:cNvPr id="15" name="Oval 12">
            <a:extLst>
              <a:ext uri="{FF2B5EF4-FFF2-40B4-BE49-F238E27FC236}">
                <a16:creationId xmlns:a16="http://schemas.microsoft.com/office/drawing/2014/main" id="{99D83B10-F87E-A526-A5DA-81C957170CE1}"/>
              </a:ext>
            </a:extLst>
          </p:cNvPr>
          <p:cNvSpPr>
            <a:spLocks noChangeArrowheads="1"/>
          </p:cNvSpPr>
          <p:nvPr/>
        </p:nvSpPr>
        <p:spPr bwMode="auto">
          <a:xfrm>
            <a:off x="2812976" y="33318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64</a:t>
            </a:r>
          </a:p>
        </p:txBody>
      </p:sp>
      <p:sp>
        <p:nvSpPr>
          <p:cNvPr id="16" name="Oval 13">
            <a:extLst>
              <a:ext uri="{FF2B5EF4-FFF2-40B4-BE49-F238E27FC236}">
                <a16:creationId xmlns:a16="http://schemas.microsoft.com/office/drawing/2014/main" id="{682B5733-898E-92E4-7BFD-7C7C8647D8F9}"/>
              </a:ext>
            </a:extLst>
          </p:cNvPr>
          <p:cNvSpPr>
            <a:spLocks noChangeArrowheads="1"/>
          </p:cNvSpPr>
          <p:nvPr/>
        </p:nvSpPr>
        <p:spPr bwMode="auto">
          <a:xfrm>
            <a:off x="3727376" y="33318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88</a:t>
            </a:r>
          </a:p>
        </p:txBody>
      </p:sp>
      <p:sp>
        <p:nvSpPr>
          <p:cNvPr id="17" name="Oval 14">
            <a:extLst>
              <a:ext uri="{FF2B5EF4-FFF2-40B4-BE49-F238E27FC236}">
                <a16:creationId xmlns:a16="http://schemas.microsoft.com/office/drawing/2014/main" id="{47ABE918-59A4-0354-2AC8-111C6F803CC6}"/>
              </a:ext>
            </a:extLst>
          </p:cNvPr>
          <p:cNvSpPr>
            <a:spLocks noChangeArrowheads="1"/>
          </p:cNvSpPr>
          <p:nvPr/>
        </p:nvSpPr>
        <p:spPr bwMode="auto">
          <a:xfrm>
            <a:off x="755576" y="3970803"/>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solidFill>
                  <a:srgbClr val="FFFF00"/>
                </a:solidFill>
                <a:latin typeface="Times New Roman" panose="02020603050405020304" pitchFamily="18" charset="0"/>
              </a:rPr>
              <a:t>13</a:t>
            </a:r>
          </a:p>
        </p:txBody>
      </p:sp>
      <p:sp>
        <p:nvSpPr>
          <p:cNvPr id="18" name="Oval 15">
            <a:extLst>
              <a:ext uri="{FF2B5EF4-FFF2-40B4-BE49-F238E27FC236}">
                <a16:creationId xmlns:a16="http://schemas.microsoft.com/office/drawing/2014/main" id="{14645B8B-6269-7BEC-471C-4B399459E3F8}"/>
              </a:ext>
            </a:extLst>
          </p:cNvPr>
          <p:cNvSpPr>
            <a:spLocks noChangeArrowheads="1"/>
          </p:cNvSpPr>
          <p:nvPr/>
        </p:nvSpPr>
        <p:spPr bwMode="auto">
          <a:xfrm>
            <a:off x="1974776" y="40176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37</a:t>
            </a:r>
          </a:p>
        </p:txBody>
      </p:sp>
      <p:sp>
        <p:nvSpPr>
          <p:cNvPr id="19" name="Oval 16">
            <a:extLst>
              <a:ext uri="{FF2B5EF4-FFF2-40B4-BE49-F238E27FC236}">
                <a16:creationId xmlns:a16="http://schemas.microsoft.com/office/drawing/2014/main" id="{23DAB7A6-BF0C-BAB4-E6D0-D29442910BFF}"/>
              </a:ext>
            </a:extLst>
          </p:cNvPr>
          <p:cNvSpPr>
            <a:spLocks noChangeArrowheads="1"/>
          </p:cNvSpPr>
          <p:nvPr/>
        </p:nvSpPr>
        <p:spPr bwMode="auto">
          <a:xfrm>
            <a:off x="3131840" y="3970803"/>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75</a:t>
            </a:r>
          </a:p>
        </p:txBody>
      </p:sp>
      <p:sp>
        <p:nvSpPr>
          <p:cNvPr id="20" name="Oval 17">
            <a:extLst>
              <a:ext uri="{FF2B5EF4-FFF2-40B4-BE49-F238E27FC236}">
                <a16:creationId xmlns:a16="http://schemas.microsoft.com/office/drawing/2014/main" id="{19139A71-D6E3-6C21-7567-046D40D20715}"/>
              </a:ext>
            </a:extLst>
          </p:cNvPr>
          <p:cNvSpPr>
            <a:spLocks noChangeArrowheads="1"/>
          </p:cNvSpPr>
          <p:nvPr/>
        </p:nvSpPr>
        <p:spPr bwMode="auto">
          <a:xfrm>
            <a:off x="4184576" y="4017659"/>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solidFill>
                  <a:srgbClr val="FFFF00"/>
                </a:solidFill>
                <a:latin typeface="Times New Roman" panose="02020603050405020304" pitchFamily="18" charset="0"/>
              </a:rPr>
              <a:t>92</a:t>
            </a:r>
          </a:p>
        </p:txBody>
      </p:sp>
      <p:cxnSp>
        <p:nvCxnSpPr>
          <p:cNvPr id="21" name="AutoShape 18">
            <a:extLst>
              <a:ext uri="{FF2B5EF4-FFF2-40B4-BE49-F238E27FC236}">
                <a16:creationId xmlns:a16="http://schemas.microsoft.com/office/drawing/2014/main" id="{147CBC08-81C3-9D90-D4F8-6F8948585556}"/>
              </a:ext>
            </a:extLst>
          </p:cNvPr>
          <p:cNvCxnSpPr>
            <a:cxnSpLocks noChangeShapeType="1"/>
            <a:stCxn id="10" idx="2"/>
            <a:endCxn id="11" idx="7"/>
          </p:cNvCxnSpPr>
          <p:nvPr/>
        </p:nvCxnSpPr>
        <p:spPr bwMode="auto">
          <a:xfrm flipH="1">
            <a:off x="1552501" y="2417459"/>
            <a:ext cx="663575" cy="371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19">
            <a:extLst>
              <a:ext uri="{FF2B5EF4-FFF2-40B4-BE49-F238E27FC236}">
                <a16:creationId xmlns:a16="http://schemas.microsoft.com/office/drawing/2014/main" id="{93934401-5467-8D8C-E311-105DFD99252C}"/>
              </a:ext>
            </a:extLst>
          </p:cNvPr>
          <p:cNvCxnSpPr>
            <a:cxnSpLocks noChangeShapeType="1"/>
            <a:stCxn id="11" idx="3"/>
            <a:endCxn id="13" idx="0"/>
          </p:cNvCxnSpPr>
          <p:nvPr/>
        </p:nvCxnSpPr>
        <p:spPr bwMode="auto">
          <a:xfrm flipH="1">
            <a:off x="984456" y="3112504"/>
            <a:ext cx="2444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20">
            <a:extLst>
              <a:ext uri="{FF2B5EF4-FFF2-40B4-BE49-F238E27FC236}">
                <a16:creationId xmlns:a16="http://schemas.microsoft.com/office/drawing/2014/main" id="{35C1407E-8B3D-8444-3181-C7AEB68D64F9}"/>
              </a:ext>
            </a:extLst>
          </p:cNvPr>
          <p:cNvCxnSpPr>
            <a:cxnSpLocks noChangeShapeType="1"/>
            <a:stCxn id="10" idx="6"/>
            <a:endCxn id="12" idx="1"/>
          </p:cNvCxnSpPr>
          <p:nvPr/>
        </p:nvCxnSpPr>
        <p:spPr bwMode="auto">
          <a:xfrm>
            <a:off x="2673276" y="2417459"/>
            <a:ext cx="663575" cy="371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21">
            <a:extLst>
              <a:ext uri="{FF2B5EF4-FFF2-40B4-BE49-F238E27FC236}">
                <a16:creationId xmlns:a16="http://schemas.microsoft.com/office/drawing/2014/main" id="{48C76271-D0D1-F371-3AC4-459E7AA5FE58}"/>
              </a:ext>
            </a:extLst>
          </p:cNvPr>
          <p:cNvCxnSpPr>
            <a:cxnSpLocks noChangeShapeType="1"/>
            <a:stCxn id="12" idx="5"/>
            <a:endCxn id="16" idx="0"/>
          </p:cNvCxnSpPr>
          <p:nvPr/>
        </p:nvCxnSpPr>
        <p:spPr bwMode="auto">
          <a:xfrm>
            <a:off x="3660421" y="3112504"/>
            <a:ext cx="2952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22">
            <a:extLst>
              <a:ext uri="{FF2B5EF4-FFF2-40B4-BE49-F238E27FC236}">
                <a16:creationId xmlns:a16="http://schemas.microsoft.com/office/drawing/2014/main" id="{8B7428E6-0F44-3ED8-8548-00145DF293E8}"/>
              </a:ext>
            </a:extLst>
          </p:cNvPr>
          <p:cNvCxnSpPr>
            <a:cxnSpLocks noChangeShapeType="1"/>
            <a:stCxn id="16" idx="5"/>
            <a:endCxn id="20" idx="0"/>
          </p:cNvCxnSpPr>
          <p:nvPr/>
        </p:nvCxnSpPr>
        <p:spPr bwMode="auto">
          <a:xfrm>
            <a:off x="4117621" y="3722104"/>
            <a:ext cx="2952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23">
            <a:extLst>
              <a:ext uri="{FF2B5EF4-FFF2-40B4-BE49-F238E27FC236}">
                <a16:creationId xmlns:a16="http://schemas.microsoft.com/office/drawing/2014/main" id="{E254764D-774C-3F9A-4E06-F080A30CAF8B}"/>
              </a:ext>
            </a:extLst>
          </p:cNvPr>
          <p:cNvCxnSpPr>
            <a:cxnSpLocks noChangeShapeType="1"/>
            <a:stCxn id="12" idx="3"/>
            <a:endCxn id="15" idx="0"/>
          </p:cNvCxnSpPr>
          <p:nvPr/>
        </p:nvCxnSpPr>
        <p:spPr bwMode="auto">
          <a:xfrm flipH="1">
            <a:off x="3041856" y="3112504"/>
            <a:ext cx="2952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4">
            <a:extLst>
              <a:ext uri="{FF2B5EF4-FFF2-40B4-BE49-F238E27FC236}">
                <a16:creationId xmlns:a16="http://schemas.microsoft.com/office/drawing/2014/main" id="{7D8F93A9-2DCE-D536-183D-BF2DA1210CA3}"/>
              </a:ext>
            </a:extLst>
          </p:cNvPr>
          <p:cNvCxnSpPr>
            <a:cxnSpLocks noChangeShapeType="1"/>
            <a:stCxn id="15" idx="5"/>
            <a:endCxn id="19" idx="0"/>
          </p:cNvCxnSpPr>
          <p:nvPr/>
        </p:nvCxnSpPr>
        <p:spPr bwMode="auto">
          <a:xfrm>
            <a:off x="3203221" y="3722104"/>
            <a:ext cx="157219" cy="24869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5">
            <a:extLst>
              <a:ext uri="{FF2B5EF4-FFF2-40B4-BE49-F238E27FC236}">
                <a16:creationId xmlns:a16="http://schemas.microsoft.com/office/drawing/2014/main" id="{12282582-CB50-4562-FBAC-6F4EA7DC07B7}"/>
              </a:ext>
            </a:extLst>
          </p:cNvPr>
          <p:cNvCxnSpPr>
            <a:cxnSpLocks noChangeShapeType="1"/>
            <a:stCxn id="11" idx="5"/>
            <a:endCxn id="14" idx="0"/>
          </p:cNvCxnSpPr>
          <p:nvPr/>
        </p:nvCxnSpPr>
        <p:spPr bwMode="auto">
          <a:xfrm>
            <a:off x="1552221" y="3112504"/>
            <a:ext cx="244475" cy="2190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26">
            <a:extLst>
              <a:ext uri="{FF2B5EF4-FFF2-40B4-BE49-F238E27FC236}">
                <a16:creationId xmlns:a16="http://schemas.microsoft.com/office/drawing/2014/main" id="{E1203593-5CDE-C7D6-C1F3-F8D128552C4C}"/>
              </a:ext>
            </a:extLst>
          </p:cNvPr>
          <p:cNvCxnSpPr>
            <a:cxnSpLocks noChangeShapeType="1"/>
            <a:stCxn id="14" idx="5"/>
            <a:endCxn id="18" idx="0"/>
          </p:cNvCxnSpPr>
          <p:nvPr/>
        </p:nvCxnSpPr>
        <p:spPr bwMode="auto">
          <a:xfrm>
            <a:off x="1958621" y="3722104"/>
            <a:ext cx="244475" cy="2952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27">
            <a:extLst>
              <a:ext uri="{FF2B5EF4-FFF2-40B4-BE49-F238E27FC236}">
                <a16:creationId xmlns:a16="http://schemas.microsoft.com/office/drawing/2014/main" id="{5FC2B0C0-E42E-A29C-0452-C806EB46341F}"/>
              </a:ext>
            </a:extLst>
          </p:cNvPr>
          <p:cNvCxnSpPr>
            <a:cxnSpLocks noChangeShapeType="1"/>
            <a:stCxn id="13" idx="4"/>
            <a:endCxn id="17" idx="0"/>
          </p:cNvCxnSpPr>
          <p:nvPr/>
        </p:nvCxnSpPr>
        <p:spPr bwMode="auto">
          <a:xfrm>
            <a:off x="984176" y="3789059"/>
            <a:ext cx="0" cy="18174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Line 28">
            <a:extLst>
              <a:ext uri="{FF2B5EF4-FFF2-40B4-BE49-F238E27FC236}">
                <a16:creationId xmlns:a16="http://schemas.microsoft.com/office/drawing/2014/main" id="{63CDE26F-568A-AEA1-9EC9-75212F0E4C2B}"/>
              </a:ext>
            </a:extLst>
          </p:cNvPr>
          <p:cNvSpPr>
            <a:spLocks noChangeShapeType="1"/>
          </p:cNvSpPr>
          <p:nvPr/>
        </p:nvSpPr>
        <p:spPr bwMode="auto">
          <a:xfrm flipH="1">
            <a:off x="1611239" y="2346022"/>
            <a:ext cx="531812" cy="315912"/>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9">
            <a:extLst>
              <a:ext uri="{FF2B5EF4-FFF2-40B4-BE49-F238E27FC236}">
                <a16:creationId xmlns:a16="http://schemas.microsoft.com/office/drawing/2014/main" id="{C7C97B8D-456B-0427-27AC-43AEB18D8A52}"/>
              </a:ext>
            </a:extLst>
          </p:cNvPr>
          <p:cNvSpPr>
            <a:spLocks noChangeShapeType="1"/>
          </p:cNvSpPr>
          <p:nvPr/>
        </p:nvSpPr>
        <p:spPr bwMode="auto">
          <a:xfrm>
            <a:off x="1687488" y="3059047"/>
            <a:ext cx="212445" cy="22860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45">
            <a:extLst>
              <a:ext uri="{FF2B5EF4-FFF2-40B4-BE49-F238E27FC236}">
                <a16:creationId xmlns:a16="http://schemas.microsoft.com/office/drawing/2014/main" id="{80161835-2744-3A32-36EE-19D4A87D1283}"/>
              </a:ext>
            </a:extLst>
          </p:cNvPr>
          <p:cNvSpPr>
            <a:spLocks noChangeArrowheads="1"/>
          </p:cNvSpPr>
          <p:nvPr/>
        </p:nvSpPr>
        <p:spPr bwMode="auto">
          <a:xfrm>
            <a:off x="2673276" y="2060848"/>
            <a:ext cx="60751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600" b="1" dirty="0"/>
              <a:t>………………………….. </a:t>
            </a:r>
            <a:r>
              <a:rPr kumimoji="1" lang="zh-CN" altLang="en-US" sz="1400" b="1" dirty="0"/>
              <a:t>第</a:t>
            </a:r>
            <a:r>
              <a:rPr kumimoji="1" lang="en-US" altLang="zh-CN" sz="1400" b="1" dirty="0"/>
              <a:t>1</a:t>
            </a:r>
            <a:r>
              <a:rPr kumimoji="1" lang="zh-CN" altLang="en-US" sz="1400" b="1" dirty="0"/>
              <a:t>层，</a:t>
            </a:r>
            <a:r>
              <a:rPr kumimoji="1" lang="en-US" altLang="zh-CN" sz="1400" b="1" dirty="0"/>
              <a:t>2</a:t>
            </a:r>
            <a:r>
              <a:rPr kumimoji="1" lang="en-US" altLang="zh-CN" sz="1400" b="1" baseline="30000" dirty="0"/>
              <a:t>1-1</a:t>
            </a:r>
            <a:r>
              <a:rPr kumimoji="1" lang="en-US" altLang="zh-CN" sz="1400" b="1" dirty="0"/>
              <a:t>=1</a:t>
            </a:r>
            <a:r>
              <a:rPr kumimoji="1" lang="zh-CN" altLang="en-US" sz="1400" b="1" dirty="0"/>
              <a:t>个结点，每个结点需要比较</a:t>
            </a:r>
            <a:r>
              <a:rPr kumimoji="1" lang="en-US" altLang="zh-CN" sz="1400" b="1" dirty="0"/>
              <a:t>1</a:t>
            </a:r>
            <a:r>
              <a:rPr kumimoji="1" lang="zh-CN" altLang="en-US" sz="1400" b="1" dirty="0"/>
              <a:t>次</a:t>
            </a:r>
            <a:endParaRPr kumimoji="1" lang="en-US" altLang="zh-CN" sz="1400" b="1" dirty="0"/>
          </a:p>
        </p:txBody>
      </p:sp>
      <p:sp>
        <p:nvSpPr>
          <p:cNvPr id="44" name="Rectangle 45">
            <a:extLst>
              <a:ext uri="{FF2B5EF4-FFF2-40B4-BE49-F238E27FC236}">
                <a16:creationId xmlns:a16="http://schemas.microsoft.com/office/drawing/2014/main" id="{424E4812-1848-136B-360A-C4E5766D159E}"/>
              </a:ext>
            </a:extLst>
          </p:cNvPr>
          <p:cNvSpPr>
            <a:spLocks noChangeArrowheads="1"/>
          </p:cNvSpPr>
          <p:nvPr/>
        </p:nvSpPr>
        <p:spPr bwMode="auto">
          <a:xfrm>
            <a:off x="3678341" y="2708920"/>
            <a:ext cx="60751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600" b="1" dirty="0"/>
              <a:t>……………….. </a:t>
            </a:r>
            <a:r>
              <a:rPr kumimoji="1" lang="zh-CN" altLang="en-US" sz="1400" b="1" dirty="0"/>
              <a:t>第</a:t>
            </a:r>
            <a:r>
              <a:rPr kumimoji="1" lang="en-US" altLang="zh-CN" sz="1400" b="1" dirty="0"/>
              <a:t>2</a:t>
            </a:r>
            <a:r>
              <a:rPr kumimoji="1" lang="zh-CN" altLang="en-US" sz="1400" b="1" dirty="0"/>
              <a:t>层，</a:t>
            </a:r>
            <a:r>
              <a:rPr kumimoji="1" lang="en-US" altLang="zh-CN" sz="1400" b="1" dirty="0"/>
              <a:t>2</a:t>
            </a:r>
            <a:r>
              <a:rPr kumimoji="1" lang="en-US" altLang="zh-CN" sz="1400" b="1" baseline="30000" dirty="0"/>
              <a:t>2-1</a:t>
            </a:r>
            <a:r>
              <a:rPr kumimoji="1" lang="en-US" altLang="zh-CN" sz="1400" b="1" dirty="0"/>
              <a:t>=2</a:t>
            </a:r>
            <a:r>
              <a:rPr kumimoji="1" lang="zh-CN" altLang="en-US" sz="1400" b="1" dirty="0"/>
              <a:t>个结点，每个结点需要比较</a:t>
            </a:r>
            <a:r>
              <a:rPr kumimoji="1" lang="en-US" altLang="zh-CN" sz="1400" b="1" dirty="0"/>
              <a:t>2</a:t>
            </a:r>
            <a:r>
              <a:rPr kumimoji="1" lang="zh-CN" altLang="en-US" sz="1400" b="1" dirty="0"/>
              <a:t>次</a:t>
            </a:r>
            <a:endParaRPr kumimoji="1" lang="en-US" altLang="zh-CN" sz="1400" b="1" dirty="0"/>
          </a:p>
        </p:txBody>
      </p:sp>
      <p:sp>
        <p:nvSpPr>
          <p:cNvPr id="45" name="Rectangle 45">
            <a:extLst>
              <a:ext uri="{FF2B5EF4-FFF2-40B4-BE49-F238E27FC236}">
                <a16:creationId xmlns:a16="http://schemas.microsoft.com/office/drawing/2014/main" id="{D3DCDAE1-C28F-01F9-78FE-261BF56BEBCC}"/>
              </a:ext>
            </a:extLst>
          </p:cNvPr>
          <p:cNvSpPr>
            <a:spLocks noChangeArrowheads="1"/>
          </p:cNvSpPr>
          <p:nvPr/>
        </p:nvSpPr>
        <p:spPr bwMode="auto">
          <a:xfrm>
            <a:off x="4126866" y="3306470"/>
            <a:ext cx="60751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600" b="1" dirty="0"/>
              <a:t>………….. </a:t>
            </a:r>
            <a:r>
              <a:rPr kumimoji="1" lang="zh-CN" altLang="en-US" sz="1400" b="1" dirty="0"/>
              <a:t>第</a:t>
            </a:r>
            <a:r>
              <a:rPr kumimoji="1" lang="en-US" altLang="zh-CN" sz="1400" b="1" dirty="0"/>
              <a:t>3</a:t>
            </a:r>
            <a:r>
              <a:rPr kumimoji="1" lang="zh-CN" altLang="en-US" sz="1400" b="1" dirty="0"/>
              <a:t>层，</a:t>
            </a:r>
            <a:r>
              <a:rPr kumimoji="1" lang="en-US" altLang="zh-CN" sz="1400" b="1" dirty="0"/>
              <a:t>2</a:t>
            </a:r>
            <a:r>
              <a:rPr kumimoji="1" lang="en-US" altLang="zh-CN" sz="1400" b="1" baseline="30000" dirty="0"/>
              <a:t>3-1</a:t>
            </a:r>
            <a:r>
              <a:rPr kumimoji="1" lang="en-US" altLang="zh-CN" sz="1400" b="1" dirty="0"/>
              <a:t>=4</a:t>
            </a:r>
            <a:r>
              <a:rPr kumimoji="1" lang="zh-CN" altLang="en-US" sz="1400" b="1" dirty="0"/>
              <a:t>个结点，每个结点需要比较</a:t>
            </a:r>
            <a:r>
              <a:rPr kumimoji="1" lang="en-US" altLang="zh-CN" sz="1400" b="1" dirty="0"/>
              <a:t>3</a:t>
            </a:r>
            <a:r>
              <a:rPr kumimoji="1" lang="zh-CN" altLang="en-US" sz="1400" b="1" dirty="0"/>
              <a:t>次</a:t>
            </a:r>
            <a:endParaRPr kumimoji="1" lang="en-US" altLang="zh-CN" sz="1400" b="1" dirty="0"/>
          </a:p>
        </p:txBody>
      </p:sp>
      <p:sp>
        <p:nvSpPr>
          <p:cNvPr id="46" name="Rectangle 45">
            <a:extLst>
              <a:ext uri="{FF2B5EF4-FFF2-40B4-BE49-F238E27FC236}">
                <a16:creationId xmlns:a16="http://schemas.microsoft.com/office/drawing/2014/main" id="{F339C8A0-A14A-7442-D994-45EE81507EC5}"/>
              </a:ext>
            </a:extLst>
          </p:cNvPr>
          <p:cNvSpPr>
            <a:spLocks noChangeArrowheads="1"/>
          </p:cNvSpPr>
          <p:nvPr/>
        </p:nvSpPr>
        <p:spPr bwMode="auto">
          <a:xfrm>
            <a:off x="4622935" y="4005064"/>
            <a:ext cx="60751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600" b="1" dirty="0"/>
              <a:t>….... </a:t>
            </a:r>
            <a:r>
              <a:rPr kumimoji="1" lang="zh-CN" altLang="en-US" sz="1400" b="1" dirty="0"/>
              <a:t>第</a:t>
            </a:r>
            <a:r>
              <a:rPr kumimoji="1" lang="en-US" altLang="zh-CN" sz="1400" b="1" dirty="0"/>
              <a:t>4</a:t>
            </a:r>
            <a:r>
              <a:rPr kumimoji="1" lang="zh-CN" altLang="en-US" sz="1400" b="1" dirty="0"/>
              <a:t>层，</a:t>
            </a:r>
            <a:r>
              <a:rPr kumimoji="1" lang="en-US" altLang="zh-CN" sz="1400" b="1" dirty="0"/>
              <a:t>2</a:t>
            </a:r>
            <a:r>
              <a:rPr kumimoji="1" lang="en-US" altLang="zh-CN" sz="1400" b="1" baseline="30000" dirty="0"/>
              <a:t>4-1</a:t>
            </a:r>
            <a:r>
              <a:rPr kumimoji="1" lang="en-US" altLang="zh-CN" sz="1400" b="1" dirty="0"/>
              <a:t>=4</a:t>
            </a:r>
            <a:r>
              <a:rPr kumimoji="1" lang="zh-CN" altLang="en-US" sz="1400" b="1" dirty="0"/>
              <a:t>个结点，每个结点需要比较</a:t>
            </a:r>
            <a:r>
              <a:rPr kumimoji="1" lang="en-US" altLang="zh-CN" sz="1400" b="1" dirty="0"/>
              <a:t>4</a:t>
            </a:r>
            <a:r>
              <a:rPr kumimoji="1" lang="zh-CN" altLang="en-US" sz="1400" b="1" dirty="0"/>
              <a:t>次</a:t>
            </a:r>
            <a:endParaRPr kumimoji="1" lang="en-US" altLang="zh-CN" sz="1400" b="1" dirty="0"/>
          </a:p>
        </p:txBody>
      </p:sp>
      <p:sp>
        <p:nvSpPr>
          <p:cNvPr id="48" name="矩形 47">
            <a:extLst>
              <a:ext uri="{FF2B5EF4-FFF2-40B4-BE49-F238E27FC236}">
                <a16:creationId xmlns:a16="http://schemas.microsoft.com/office/drawing/2014/main" id="{C1DBAE96-542E-39FD-94A2-AED683181786}"/>
              </a:ext>
            </a:extLst>
          </p:cNvPr>
          <p:cNvSpPr/>
          <p:nvPr/>
        </p:nvSpPr>
        <p:spPr>
          <a:xfrm>
            <a:off x="251520" y="4037131"/>
            <a:ext cx="360040"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88A267BD-B7CE-7592-D9C6-7B4E368C421D}"/>
              </a:ext>
            </a:extLst>
          </p:cNvPr>
          <p:cNvSpPr/>
          <p:nvPr/>
        </p:nvSpPr>
        <p:spPr>
          <a:xfrm>
            <a:off x="1366275" y="4050472"/>
            <a:ext cx="360040"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47FF8915-7B4B-F157-24E1-12338B295765}"/>
              </a:ext>
            </a:extLst>
          </p:cNvPr>
          <p:cNvSpPr/>
          <p:nvPr/>
        </p:nvSpPr>
        <p:spPr>
          <a:xfrm>
            <a:off x="2613375" y="4050472"/>
            <a:ext cx="360040"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4F12FE3-02BE-E06D-58A2-2A0BD6D0CD77}"/>
              </a:ext>
            </a:extLst>
          </p:cNvPr>
          <p:cNvSpPr/>
          <p:nvPr/>
        </p:nvSpPr>
        <p:spPr>
          <a:xfrm>
            <a:off x="3727376" y="4061079"/>
            <a:ext cx="360040" cy="338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AFB6282D-34FC-69E0-89DF-518BE12C7C35}"/>
              </a:ext>
            </a:extLst>
          </p:cNvPr>
          <p:cNvCxnSpPr>
            <a:stCxn id="13" idx="3"/>
            <a:endCxn id="48" idx="0"/>
          </p:cNvCxnSpPr>
          <p:nvPr/>
        </p:nvCxnSpPr>
        <p:spPr>
          <a:xfrm flipH="1">
            <a:off x="431540" y="3722104"/>
            <a:ext cx="390991" cy="3150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82458F0-5B38-FBD7-5ABD-0B3D2B689999}"/>
              </a:ext>
            </a:extLst>
          </p:cNvPr>
          <p:cNvCxnSpPr>
            <a:cxnSpLocks/>
            <a:endCxn id="50" idx="0"/>
          </p:cNvCxnSpPr>
          <p:nvPr/>
        </p:nvCxnSpPr>
        <p:spPr>
          <a:xfrm flipH="1">
            <a:off x="1546295" y="3767540"/>
            <a:ext cx="166916" cy="282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EF2A2156-C709-38FB-6AFB-567AC6CA7729}"/>
              </a:ext>
            </a:extLst>
          </p:cNvPr>
          <p:cNvCxnSpPr>
            <a:cxnSpLocks/>
            <a:endCxn id="51" idx="0"/>
          </p:cNvCxnSpPr>
          <p:nvPr/>
        </p:nvCxnSpPr>
        <p:spPr>
          <a:xfrm flipH="1">
            <a:off x="2793395" y="3750083"/>
            <a:ext cx="142410" cy="300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67A3DCF-1907-6165-D0B3-44D89D9A5669}"/>
              </a:ext>
            </a:extLst>
          </p:cNvPr>
          <p:cNvCxnSpPr>
            <a:cxnSpLocks/>
            <a:endCxn id="52" idx="0"/>
          </p:cNvCxnSpPr>
          <p:nvPr/>
        </p:nvCxnSpPr>
        <p:spPr>
          <a:xfrm>
            <a:off x="3884027" y="3776396"/>
            <a:ext cx="23369" cy="2846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45">
                <a:extLst>
                  <a:ext uri="{FF2B5EF4-FFF2-40B4-BE49-F238E27FC236}">
                    <a16:creationId xmlns:a16="http://schemas.microsoft.com/office/drawing/2014/main" id="{115AA7CF-68A8-9018-B82E-BB16D33E664A}"/>
                  </a:ext>
                </a:extLst>
              </p:cNvPr>
              <p:cNvSpPr>
                <a:spLocks noChangeArrowheads="1"/>
              </p:cNvSpPr>
              <p:nvPr/>
            </p:nvSpPr>
            <p:spPr bwMode="auto">
              <a:xfrm>
                <a:off x="325525" y="4653689"/>
                <a:ext cx="3103240" cy="3651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1600" b="1" dirty="0"/>
                  <a:t>总的比较次数 </a:t>
                </a:r>
                <a:r>
                  <a:rPr kumimoji="1" lang="en-US" altLang="zh-CN" sz="1600" b="1" dirty="0"/>
                  <a:t>=  </a:t>
                </a:r>
                <a14:m>
                  <m:oMath xmlns:m="http://schemas.openxmlformats.org/officeDocument/2006/math">
                    <m:nary>
                      <m:naryPr>
                        <m:chr m:val="∑"/>
                        <m:ctrlPr>
                          <a:rPr kumimoji="1" lang="pt-BR" altLang="zh-CN" sz="1600" b="1" i="1" smtClean="0">
                            <a:latin typeface="Cambria Math" panose="02040503050406030204" pitchFamily="18" charset="0"/>
                          </a:rPr>
                        </m:ctrlPr>
                      </m:naryPr>
                      <m:sub>
                        <m:r>
                          <m:rPr>
                            <m:brk m:alnAt="23"/>
                          </m:rPr>
                          <a:rPr kumimoji="1" lang="en-US" altLang="zh-CN" sz="1600" b="1" i="1" smtClean="0">
                            <a:latin typeface="Cambria Math" panose="02040503050406030204" pitchFamily="18" charset="0"/>
                          </a:rPr>
                          <m:t>𝒊</m:t>
                        </m:r>
                        <m:r>
                          <a:rPr kumimoji="1" lang="pt-BR" altLang="zh-CN" sz="1600" b="1" i="1" smtClean="0">
                            <a:latin typeface="Cambria Math" panose="02040503050406030204" pitchFamily="18" charset="0"/>
                          </a:rPr>
                          <m:t>=</m:t>
                        </m:r>
                        <m:r>
                          <a:rPr kumimoji="1" lang="en-US" altLang="zh-CN" sz="1600" b="1" i="1" smtClean="0">
                            <a:latin typeface="Cambria Math" panose="02040503050406030204" pitchFamily="18" charset="0"/>
                          </a:rPr>
                          <m:t>𝟏</m:t>
                        </m:r>
                      </m:sub>
                      <m:sup>
                        <m:r>
                          <a:rPr kumimoji="1" lang="en-US" altLang="zh-CN" sz="1600" b="1" i="1" smtClean="0">
                            <a:latin typeface="Cambria Math" panose="02040503050406030204" pitchFamily="18" charset="0"/>
                          </a:rPr>
                          <m:t>𝒉</m:t>
                        </m:r>
                      </m:sup>
                      <m:e>
                        <m:sSup>
                          <m:sSupPr>
                            <m:ctrlPr>
                              <a:rPr kumimoji="1" lang="pt-BR" altLang="zh-CN" sz="1600" b="1" i="1" smtClean="0">
                                <a:latin typeface="Cambria Math" panose="02040503050406030204" pitchFamily="18" charset="0"/>
                              </a:rPr>
                            </m:ctrlPr>
                          </m:sSupPr>
                          <m:e>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𝟐</m:t>
                            </m:r>
                          </m:e>
                          <m:sup>
                            <m:r>
                              <a:rPr kumimoji="1" lang="en-US" altLang="zh-CN" sz="1600" b="1" i="1" smtClean="0">
                                <a:latin typeface="Cambria Math" panose="02040503050406030204" pitchFamily="18" charset="0"/>
                              </a:rPr>
                              <m:t>𝒊</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𝟏</m:t>
                            </m:r>
                          </m:sup>
                        </m:sSup>
                        <m:r>
                          <a:rPr kumimoji="1" lang="pt-BR" altLang="zh-CN" sz="1600" b="1" i="1" smtClean="0">
                            <a:latin typeface="Cambria Math" panose="02040503050406030204" pitchFamily="18" charset="0"/>
                            <a:ea typeface="Cambria Math" panose="02040503050406030204" pitchFamily="18" charset="0"/>
                          </a:rPr>
                          <m:t>×</m:t>
                        </m:r>
                        <m:r>
                          <a:rPr kumimoji="1" lang="en-US" altLang="zh-CN" sz="1600" b="1" i="1" smtClean="0">
                            <a:latin typeface="Cambria Math" panose="02040503050406030204" pitchFamily="18" charset="0"/>
                            <a:ea typeface="Cambria Math" panose="02040503050406030204" pitchFamily="18" charset="0"/>
                          </a:rPr>
                          <m:t>𝒊</m:t>
                        </m:r>
                        <m:r>
                          <a:rPr kumimoji="1" lang="en-US" altLang="zh-CN" sz="1600" b="1" i="1" smtClean="0">
                            <a:latin typeface="Cambria Math" panose="02040503050406030204" pitchFamily="18" charset="0"/>
                            <a:ea typeface="Cambria Math" panose="02040503050406030204" pitchFamily="18" charset="0"/>
                          </a:rPr>
                          <m:t>)</m:t>
                        </m:r>
                      </m:e>
                    </m:nary>
                  </m:oMath>
                </a14:m>
                <a:endParaRPr kumimoji="1" lang="en-US" altLang="zh-CN" sz="1400" b="1" dirty="0"/>
              </a:p>
            </p:txBody>
          </p:sp>
        </mc:Choice>
        <mc:Fallback xmlns="">
          <p:sp>
            <p:nvSpPr>
              <p:cNvPr id="86" name="Rectangle 45">
                <a:extLst>
                  <a:ext uri="{FF2B5EF4-FFF2-40B4-BE49-F238E27FC236}">
                    <a16:creationId xmlns:a16="http://schemas.microsoft.com/office/drawing/2014/main" id="{115AA7CF-68A8-9018-B82E-BB16D33E664A}"/>
                  </a:ext>
                </a:extLst>
              </p:cNvPr>
              <p:cNvSpPr>
                <a:spLocks noRot="1" noChangeAspect="1" noMove="1" noResize="1" noEditPoints="1" noAdjustHandles="1" noChangeArrowheads="1" noChangeShapeType="1" noTextEdit="1"/>
              </p:cNvSpPr>
              <p:nvPr/>
            </p:nvSpPr>
            <p:spPr bwMode="auto">
              <a:xfrm>
                <a:off x="325525" y="4653689"/>
                <a:ext cx="3103240" cy="365100"/>
              </a:xfrm>
              <a:prstGeom prst="rect">
                <a:avLst/>
              </a:prstGeom>
              <a:blipFill>
                <a:blip r:embed="rId2"/>
                <a:stretch>
                  <a:fillRect l="-982" t="-95000" b="-15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Rectangle 45">
                <a:extLst>
                  <a:ext uri="{FF2B5EF4-FFF2-40B4-BE49-F238E27FC236}">
                    <a16:creationId xmlns:a16="http://schemas.microsoft.com/office/drawing/2014/main" id="{AE5BE2EE-ED62-A2E8-9912-F5F976F0AD15}"/>
                  </a:ext>
                </a:extLst>
              </p:cNvPr>
              <p:cNvSpPr>
                <a:spLocks noChangeArrowheads="1"/>
              </p:cNvSpPr>
              <p:nvPr/>
            </p:nvSpPr>
            <p:spPr bwMode="auto">
              <a:xfrm>
                <a:off x="350607" y="5080227"/>
                <a:ext cx="6550433" cy="3613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kumimoji="1" lang="zh-CN" altLang="en-US" sz="1600" b="1" dirty="0"/>
                  <a:t>结点平均比较次数 </a:t>
                </a:r>
                <a:r>
                  <a:rPr kumimoji="1" lang="en-US" altLang="zh-CN" sz="1600" b="1" dirty="0"/>
                  <a:t>= </a:t>
                </a:r>
                <a:r>
                  <a:rPr kumimoji="1" lang="zh-CN" altLang="en-US" sz="1600" b="1" dirty="0"/>
                  <a:t>总的比较次数</a:t>
                </a:r>
                <a:r>
                  <a:rPr kumimoji="1" lang="en-US" altLang="zh-CN" sz="1600" b="1" dirty="0"/>
                  <a:t>/</a:t>
                </a:r>
                <a:r>
                  <a:rPr kumimoji="1" lang="zh-CN" altLang="en-US" sz="1600" b="1" dirty="0"/>
                  <a:t>结点数目</a:t>
                </a:r>
                <a:r>
                  <a:rPr kumimoji="1" lang="en-US" altLang="zh-CN" sz="1600" b="1" dirty="0"/>
                  <a:t>= </a:t>
                </a:r>
                <a14:m>
                  <m:oMath xmlns:m="http://schemas.openxmlformats.org/officeDocument/2006/math">
                    <m:nary>
                      <m:naryPr>
                        <m:chr m:val="∑"/>
                        <m:ctrlPr>
                          <a:rPr kumimoji="1" lang="pt-BR" altLang="zh-CN" sz="1600" b="1" i="1" smtClean="0">
                            <a:latin typeface="Cambria Math" panose="02040503050406030204" pitchFamily="18" charset="0"/>
                          </a:rPr>
                        </m:ctrlPr>
                      </m:naryPr>
                      <m:sub>
                        <m:r>
                          <m:rPr>
                            <m:brk m:alnAt="23"/>
                          </m:rPr>
                          <a:rPr kumimoji="1" lang="en-US" altLang="zh-CN" sz="1600" b="1" i="1" smtClean="0">
                            <a:latin typeface="Cambria Math" panose="02040503050406030204" pitchFamily="18" charset="0"/>
                          </a:rPr>
                          <m:t>𝒊</m:t>
                        </m:r>
                        <m:r>
                          <a:rPr kumimoji="1" lang="pt-BR" altLang="zh-CN" sz="1600" b="1" i="1" smtClean="0">
                            <a:latin typeface="Cambria Math" panose="02040503050406030204" pitchFamily="18" charset="0"/>
                          </a:rPr>
                          <m:t>=</m:t>
                        </m:r>
                        <m:r>
                          <a:rPr kumimoji="1" lang="en-US" altLang="zh-CN" sz="1600" b="1" i="1" smtClean="0">
                            <a:latin typeface="Cambria Math" panose="02040503050406030204" pitchFamily="18" charset="0"/>
                          </a:rPr>
                          <m:t>𝟏</m:t>
                        </m:r>
                      </m:sub>
                      <m:sup>
                        <m:r>
                          <a:rPr kumimoji="1" lang="en-US" altLang="zh-CN" sz="1600" b="1" i="1" smtClean="0">
                            <a:latin typeface="Cambria Math" panose="02040503050406030204" pitchFamily="18" charset="0"/>
                          </a:rPr>
                          <m:t>𝒉</m:t>
                        </m:r>
                      </m:sup>
                      <m:e>
                        <m:sSup>
                          <m:sSupPr>
                            <m:ctrlPr>
                              <a:rPr kumimoji="1" lang="pt-BR" altLang="zh-CN" sz="1600" b="1" i="1" smtClean="0">
                                <a:latin typeface="Cambria Math" panose="02040503050406030204" pitchFamily="18" charset="0"/>
                              </a:rPr>
                            </m:ctrlPr>
                          </m:sSupPr>
                          <m:e>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𝟐</m:t>
                            </m:r>
                          </m:e>
                          <m:sup>
                            <m:r>
                              <a:rPr kumimoji="1" lang="en-US" altLang="zh-CN" sz="1600" b="1" i="1" smtClean="0">
                                <a:latin typeface="Cambria Math" panose="02040503050406030204" pitchFamily="18" charset="0"/>
                              </a:rPr>
                              <m:t>𝒊</m:t>
                            </m:r>
                            <m:r>
                              <a:rPr kumimoji="1" lang="en-US" altLang="zh-CN" sz="1600" b="1" i="1" smtClean="0">
                                <a:latin typeface="Cambria Math" panose="02040503050406030204" pitchFamily="18" charset="0"/>
                              </a:rPr>
                              <m:t>−</m:t>
                            </m:r>
                            <m:r>
                              <a:rPr kumimoji="1" lang="en-US" altLang="zh-CN" sz="1600" b="1" i="1" smtClean="0">
                                <a:latin typeface="Cambria Math" panose="02040503050406030204" pitchFamily="18" charset="0"/>
                              </a:rPr>
                              <m:t>𝟏</m:t>
                            </m:r>
                          </m:sup>
                        </m:sSup>
                        <m:r>
                          <a:rPr kumimoji="1" lang="pt-BR" altLang="zh-CN" sz="1600" b="1" i="1" smtClean="0">
                            <a:latin typeface="Cambria Math" panose="02040503050406030204" pitchFamily="18" charset="0"/>
                            <a:ea typeface="Cambria Math" panose="02040503050406030204" pitchFamily="18" charset="0"/>
                          </a:rPr>
                          <m:t>×</m:t>
                        </m:r>
                        <m:r>
                          <a:rPr kumimoji="1" lang="en-US" altLang="zh-CN" sz="1600" b="1" i="1" smtClean="0">
                            <a:latin typeface="Cambria Math" panose="02040503050406030204" pitchFamily="18" charset="0"/>
                            <a:ea typeface="Cambria Math" panose="02040503050406030204" pitchFamily="18" charset="0"/>
                          </a:rPr>
                          <m:t>𝒊</m:t>
                        </m:r>
                        <m:r>
                          <a:rPr kumimoji="1" lang="en-US" altLang="zh-CN" sz="1600" b="1" i="1" smtClean="0">
                            <a:latin typeface="Cambria Math" panose="02040503050406030204" pitchFamily="18" charset="0"/>
                            <a:ea typeface="Cambria Math" panose="02040503050406030204" pitchFamily="18" charset="0"/>
                          </a:rPr>
                          <m:t>)/</m:t>
                        </m:r>
                        <m:r>
                          <a:rPr kumimoji="1" lang="en-US" altLang="zh-CN" sz="1600" b="1" i="1" smtClean="0">
                            <a:latin typeface="Cambria Math" panose="02040503050406030204" pitchFamily="18" charset="0"/>
                            <a:ea typeface="Cambria Math" panose="02040503050406030204" pitchFamily="18" charset="0"/>
                          </a:rPr>
                          <m:t>𝒏</m:t>
                        </m:r>
                      </m:e>
                    </m:nary>
                  </m:oMath>
                </a14:m>
                <a:endParaRPr kumimoji="1" lang="en-US" altLang="zh-CN" sz="1400" b="1" dirty="0"/>
              </a:p>
            </p:txBody>
          </p:sp>
        </mc:Choice>
        <mc:Fallback xmlns="">
          <p:sp>
            <p:nvSpPr>
              <p:cNvPr id="2" name="Rectangle 45">
                <a:extLst>
                  <a:ext uri="{FF2B5EF4-FFF2-40B4-BE49-F238E27FC236}">
                    <a16:creationId xmlns:a16="http://schemas.microsoft.com/office/drawing/2014/main" id="{AE5BE2EE-ED62-A2E8-9912-F5F976F0AD15}"/>
                  </a:ext>
                </a:extLst>
              </p:cNvPr>
              <p:cNvSpPr>
                <a:spLocks noRot="1" noChangeAspect="1" noMove="1" noResize="1" noEditPoints="1" noAdjustHandles="1" noChangeArrowheads="1" noChangeShapeType="1" noTextEdit="1"/>
              </p:cNvSpPr>
              <p:nvPr/>
            </p:nvSpPr>
            <p:spPr bwMode="auto">
              <a:xfrm>
                <a:off x="350607" y="5080227"/>
                <a:ext cx="6550433" cy="361317"/>
              </a:xfrm>
              <a:prstGeom prst="rect">
                <a:avLst/>
              </a:prstGeom>
              <a:blipFill>
                <a:blip r:embed="rId3"/>
                <a:stretch>
                  <a:fillRect l="-559" t="-95000" b="-15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9DD6EF0-5A32-7A08-0BF0-C13B695D290C}"/>
              </a:ext>
            </a:extLst>
          </p:cNvPr>
          <p:cNvPicPr>
            <a:picLocks noChangeAspect="1"/>
          </p:cNvPicPr>
          <p:nvPr/>
        </p:nvPicPr>
        <p:blipFill>
          <a:blip r:embed="rId4"/>
          <a:stretch>
            <a:fillRect/>
          </a:stretch>
        </p:blipFill>
        <p:spPr>
          <a:xfrm>
            <a:off x="3005063" y="6111391"/>
            <a:ext cx="5953125" cy="619125"/>
          </a:xfrm>
          <a:prstGeom prst="rect">
            <a:avLst/>
          </a:prstGeom>
        </p:spPr>
      </p:pic>
      <p:sp>
        <p:nvSpPr>
          <p:cNvPr id="6" name="文本框 5">
            <a:extLst>
              <a:ext uri="{FF2B5EF4-FFF2-40B4-BE49-F238E27FC236}">
                <a16:creationId xmlns:a16="http://schemas.microsoft.com/office/drawing/2014/main" id="{2BA94683-006F-1AB7-C729-95F3D6D2D71B}"/>
              </a:ext>
            </a:extLst>
          </p:cNvPr>
          <p:cNvSpPr txBox="1"/>
          <p:nvPr/>
        </p:nvSpPr>
        <p:spPr>
          <a:xfrm>
            <a:off x="361877" y="5528846"/>
            <a:ext cx="8522116" cy="369332"/>
          </a:xfrm>
          <a:prstGeom prst="rect">
            <a:avLst/>
          </a:prstGeom>
          <a:noFill/>
        </p:spPr>
        <p:txBody>
          <a:bodyPr wrap="square">
            <a:spAutoFit/>
          </a:bodyPr>
          <a:lstStyle/>
          <a:p>
            <a:r>
              <a:rPr lang="pt-BR" altLang="zh-CN" b="0" i="0" dirty="0">
                <a:solidFill>
                  <a:srgbClr val="000000"/>
                </a:solidFill>
                <a:effectLst/>
                <a:highlight>
                  <a:srgbClr val="FFFFFF"/>
                </a:highlight>
                <a:latin typeface="Helvetica Neue"/>
              </a:rPr>
              <a:t> 1/n * </a:t>
            </a:r>
            <a:r>
              <a:rPr lang="en-US" altLang="zh-CN" dirty="0">
                <a:solidFill>
                  <a:srgbClr val="000000"/>
                </a:solidFill>
                <a:highlight>
                  <a:srgbClr val="FFFFFF"/>
                </a:highlight>
                <a:latin typeface="Helvetica Neue"/>
              </a:rPr>
              <a:t>(</a:t>
            </a:r>
            <a:r>
              <a:rPr lang="pt-BR" altLang="zh-CN" b="0" i="0" dirty="0">
                <a:solidFill>
                  <a:srgbClr val="000000"/>
                </a:solidFill>
                <a:effectLst/>
                <a:highlight>
                  <a:srgbClr val="FFFFFF"/>
                </a:highlight>
                <a:latin typeface="Helvetica Neue"/>
              </a:rPr>
              <a:t>1*2</a:t>
            </a:r>
            <a:r>
              <a:rPr lang="pt-BR" altLang="zh-CN" b="0" i="0" baseline="30000" dirty="0">
                <a:solidFill>
                  <a:srgbClr val="000000"/>
                </a:solidFill>
                <a:effectLst/>
                <a:highlight>
                  <a:srgbClr val="FFFFFF"/>
                </a:highlight>
                <a:latin typeface="Helvetica Neue"/>
              </a:rPr>
              <a:t>0 </a:t>
            </a:r>
            <a:r>
              <a:rPr lang="pt-BR" altLang="zh-CN" b="0" i="0" dirty="0">
                <a:solidFill>
                  <a:srgbClr val="000000"/>
                </a:solidFill>
                <a:effectLst/>
                <a:highlight>
                  <a:srgbClr val="FFFFFF"/>
                </a:highlight>
                <a:latin typeface="Helvetica Neue"/>
              </a:rPr>
              <a:t>+ 2*2</a:t>
            </a:r>
            <a:r>
              <a:rPr lang="pt-BR" altLang="zh-CN" b="0" i="0" baseline="30000" dirty="0">
                <a:solidFill>
                  <a:srgbClr val="000000"/>
                </a:solidFill>
                <a:effectLst/>
                <a:highlight>
                  <a:srgbClr val="FFFFFF"/>
                </a:highlight>
                <a:latin typeface="Helvetica Neue"/>
              </a:rPr>
              <a:t>1 </a:t>
            </a:r>
            <a:r>
              <a:rPr lang="pt-BR" altLang="zh-CN" b="0" i="0" dirty="0">
                <a:solidFill>
                  <a:srgbClr val="000000"/>
                </a:solidFill>
                <a:effectLst/>
                <a:highlight>
                  <a:srgbClr val="FFFFFF"/>
                </a:highlight>
                <a:latin typeface="Helvetica Neue"/>
              </a:rPr>
              <a:t>+ 3*2</a:t>
            </a:r>
            <a:r>
              <a:rPr lang="pt-BR" altLang="zh-CN" b="0" i="0" baseline="30000" dirty="0">
                <a:solidFill>
                  <a:srgbClr val="000000"/>
                </a:solidFill>
                <a:effectLst/>
                <a:highlight>
                  <a:srgbClr val="FFFFFF"/>
                </a:highlight>
                <a:latin typeface="Helvetica Neue"/>
              </a:rPr>
              <a:t>2 </a:t>
            </a:r>
            <a:r>
              <a:rPr lang="pt-BR" altLang="zh-CN" b="0" i="0" dirty="0">
                <a:solidFill>
                  <a:srgbClr val="000000"/>
                </a:solidFill>
                <a:effectLst/>
                <a:highlight>
                  <a:srgbClr val="FFFFFF"/>
                </a:highlight>
                <a:latin typeface="Helvetica Neue"/>
              </a:rPr>
              <a:t>+ </a:t>
            </a:r>
            <a:r>
              <a:rPr lang="pt-BR" altLang="zh-CN" dirty="0">
                <a:solidFill>
                  <a:srgbClr val="000000"/>
                </a:solidFill>
                <a:highlight>
                  <a:srgbClr val="FFFFFF"/>
                </a:highlight>
                <a:latin typeface="Helvetica Neue"/>
              </a:rPr>
              <a:t>...... </a:t>
            </a:r>
            <a:r>
              <a:rPr lang="pt-BR" altLang="zh-CN" b="0" i="0" dirty="0">
                <a:solidFill>
                  <a:srgbClr val="000000"/>
                </a:solidFill>
                <a:effectLst/>
                <a:highlight>
                  <a:srgbClr val="FFFFFF"/>
                </a:highlight>
                <a:latin typeface="Helvetica Neue"/>
              </a:rPr>
              <a:t>+ j*2</a:t>
            </a:r>
            <a:r>
              <a:rPr lang="pt-BR" altLang="zh-CN" b="0" i="0" baseline="30000" dirty="0">
                <a:solidFill>
                  <a:srgbClr val="000000"/>
                </a:solidFill>
                <a:effectLst/>
                <a:highlight>
                  <a:srgbClr val="FFFFFF"/>
                </a:highlight>
                <a:latin typeface="Helvetica Neue"/>
              </a:rPr>
              <a:t>j-1</a:t>
            </a:r>
            <a:r>
              <a:rPr lang="en-US" altLang="zh-CN" dirty="0">
                <a:solidFill>
                  <a:srgbClr val="000000"/>
                </a:solidFill>
                <a:highlight>
                  <a:srgbClr val="FFFFFF"/>
                </a:highlight>
                <a:latin typeface="Helvetica Neue"/>
              </a:rPr>
              <a:t>)</a:t>
            </a:r>
            <a:r>
              <a:rPr lang="zh-CN" altLang="en-US" baseline="30000" dirty="0">
                <a:solidFill>
                  <a:srgbClr val="000000"/>
                </a:solidFill>
                <a:highlight>
                  <a:srgbClr val="FFFFFF"/>
                </a:highlight>
                <a:latin typeface="Helvetica Neue"/>
              </a:rPr>
              <a:t>  </a:t>
            </a:r>
            <a:r>
              <a:rPr lang="zh-CN" altLang="en-US" dirty="0">
                <a:solidFill>
                  <a:srgbClr val="000000"/>
                </a:solidFill>
                <a:highlight>
                  <a:srgbClr val="FFFFFF"/>
                </a:highlight>
                <a:latin typeface="Helvetica Neue"/>
              </a:rPr>
              <a:t>化简后为：</a:t>
            </a:r>
            <a:r>
              <a:rPr lang="pt-BR" altLang="zh-CN" b="0" i="0" dirty="0">
                <a:solidFill>
                  <a:srgbClr val="000000"/>
                </a:solidFill>
                <a:effectLst/>
                <a:highlight>
                  <a:srgbClr val="FFFFFF"/>
                </a:highlight>
                <a:latin typeface="Helvetica Neue"/>
              </a:rPr>
              <a:t>(</a:t>
            </a:r>
            <a:r>
              <a:rPr lang="en-US" altLang="zh-CN" b="0" i="0" dirty="0">
                <a:solidFill>
                  <a:srgbClr val="000000"/>
                </a:solidFill>
                <a:effectLst/>
                <a:highlight>
                  <a:srgbClr val="FFFFFF"/>
                </a:highlight>
                <a:latin typeface="Helvetica Neue"/>
              </a:rPr>
              <a:t>(</a:t>
            </a:r>
            <a:r>
              <a:rPr lang="pt-BR" altLang="zh-CN" b="0" i="0" dirty="0">
                <a:solidFill>
                  <a:srgbClr val="000000"/>
                </a:solidFill>
                <a:effectLst/>
                <a:highlight>
                  <a:srgbClr val="FFFFFF"/>
                </a:highlight>
                <a:latin typeface="Helvetica Neue"/>
              </a:rPr>
              <a:t>n+1</a:t>
            </a:r>
            <a:r>
              <a:rPr lang="en-US" altLang="zh-CN" dirty="0">
                <a:solidFill>
                  <a:srgbClr val="000000"/>
                </a:solidFill>
                <a:highlight>
                  <a:srgbClr val="FFFFFF"/>
                </a:highlight>
                <a:latin typeface="Helvetica Neue"/>
              </a:rPr>
              <a:t>)</a:t>
            </a:r>
            <a:r>
              <a:rPr lang="pt-BR" altLang="zh-CN" b="0" i="0" dirty="0">
                <a:solidFill>
                  <a:srgbClr val="000000"/>
                </a:solidFill>
                <a:effectLst/>
                <a:highlight>
                  <a:srgbClr val="FFFFFF"/>
                </a:highlight>
                <a:latin typeface="Helvetica Neue"/>
              </a:rPr>
              <a:t>/n ) *log2(n+1)-1</a:t>
            </a:r>
            <a:endParaRPr lang="zh-CN" altLang="en-US" dirty="0"/>
          </a:p>
        </p:txBody>
      </p:sp>
    </p:spTree>
    <p:extLst>
      <p:ext uri="{BB962C8B-B14F-4D97-AF65-F5344CB8AC3E}">
        <p14:creationId xmlns:p14="http://schemas.microsoft.com/office/powerpoint/2010/main" val="102545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44" grpId="0" bldLvl="0" animBg="1"/>
      <p:bldP spid="45" grpId="0" bldLvl="0" animBg="1"/>
      <p:bldP spid="46"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52000" y="1327150"/>
            <a:ext cx="8640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什么是“好”的哈希函数？若对应关键字集合中的任一个关键字，经哈希函数映象到任何一个地址的概率是相等的，则称此类哈希函数是</a:t>
            </a:r>
            <a:r>
              <a:rPr kumimoji="1" lang="zh-CN" altLang="en-US" sz="2400" b="1" dirty="0">
                <a:solidFill>
                  <a:srgbClr val="FFFF00"/>
                </a:solidFill>
                <a:ea typeface="幼圆" panose="02010509060101010101" pitchFamily="49" charset="-122"/>
                <a:cs typeface="Times New Roman" panose="02020603050405020304" pitchFamily="18" charset="0"/>
              </a:rPr>
              <a:t>均匀</a:t>
            </a:r>
            <a:r>
              <a:rPr kumimoji="1" lang="en-US" altLang="zh-CN" sz="2400" dirty="0">
                <a:ea typeface="幼圆" panose="02010509060101010101" pitchFamily="49" charset="-122"/>
                <a:cs typeface="Times New Roman" panose="02020603050405020304" pitchFamily="18" charset="0"/>
              </a:rPr>
              <a:t>(Uniform)</a:t>
            </a:r>
            <a:r>
              <a:rPr kumimoji="1" lang="zh-CN" altLang="en-US" sz="2400" dirty="0">
                <a:ea typeface="幼圆" panose="02010509060101010101" pitchFamily="49" charset="-122"/>
                <a:cs typeface="Times New Roman" panose="02020603050405020304" pitchFamily="18" charset="0"/>
              </a:rPr>
              <a:t>的哈希函数。</a:t>
            </a:r>
          </a:p>
          <a:p>
            <a:pPr algn="just"/>
            <a:r>
              <a:rPr kumimoji="1" lang="zh-CN" altLang="en-US" sz="2400" dirty="0">
                <a:ea typeface="幼圆" panose="02010509060101010101" pitchFamily="49" charset="-122"/>
                <a:cs typeface="Times New Roman" panose="02020603050405020304" pitchFamily="18" charset="0"/>
              </a:rPr>
              <a:t>        换句话说，就是使关键字经过哈希函数得到一个“随机的地址”，以便使一组关键字的哈希地址均匀地分布在逐个地址区间，从而减少冲突。</a:t>
            </a:r>
          </a:p>
          <a:p>
            <a:pPr algn="just"/>
            <a:r>
              <a:rPr kumimoji="1" lang="zh-CN" altLang="en-US" sz="2400" dirty="0">
                <a:ea typeface="幼圆" panose="02010509060101010101" pitchFamily="49" charset="-122"/>
                <a:cs typeface="Times New Roman" panose="02020603050405020304" pitchFamily="18" charset="0"/>
              </a:rPr>
              <a:t>        常用的构造方法有：</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(1) </a:t>
            </a:r>
            <a:r>
              <a:rPr kumimoji="1" lang="zh-CN" altLang="en-US" sz="2400" dirty="0">
                <a:solidFill>
                  <a:srgbClr val="FFFF00"/>
                </a:solidFill>
                <a:ea typeface="幼圆" panose="02010509060101010101" pitchFamily="49" charset="-122"/>
                <a:cs typeface="Times New Roman" panose="02020603050405020304" pitchFamily="18" charset="0"/>
              </a:rPr>
              <a:t>直接地址法</a:t>
            </a:r>
          </a:p>
          <a:p>
            <a:pPr algn="just"/>
            <a:r>
              <a:rPr kumimoji="1" lang="zh-CN" altLang="en-US" sz="2400" dirty="0">
                <a:ea typeface="幼圆" panose="02010509060101010101" pitchFamily="49" charset="-122"/>
                <a:cs typeface="Times New Roman" panose="02020603050405020304" pitchFamily="18" charset="0"/>
              </a:rPr>
              <a:t>        取关键字或关键字的某个线性函数值为哈希地址。如年龄。</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(2) </a:t>
            </a:r>
            <a:r>
              <a:rPr kumimoji="1" lang="zh-CN" altLang="en-US" sz="2400" dirty="0">
                <a:solidFill>
                  <a:srgbClr val="FFFF00"/>
                </a:solidFill>
                <a:ea typeface="幼圆" panose="02010509060101010101" pitchFamily="49" charset="-122"/>
                <a:cs typeface="Times New Roman" panose="02020603050405020304" pitchFamily="18" charset="0"/>
              </a:rPr>
              <a:t>数字分析法</a:t>
            </a:r>
          </a:p>
          <a:p>
            <a:pPr algn="just"/>
            <a:r>
              <a:rPr kumimoji="1" lang="zh-CN" altLang="en-US" sz="2400" dirty="0">
                <a:ea typeface="幼圆" panose="02010509060101010101" pitchFamily="49" charset="-122"/>
                <a:cs typeface="Times New Roman" panose="02020603050405020304" pitchFamily="18" charset="0"/>
              </a:rPr>
              <a:t>        假设关键字是以</a:t>
            </a:r>
            <a:r>
              <a:rPr kumimoji="1" lang="en-US" altLang="zh-CN" sz="2400" dirty="0">
                <a:ea typeface="幼圆" panose="02010509060101010101" pitchFamily="49" charset="-122"/>
                <a:cs typeface="Times New Roman" panose="02020603050405020304" pitchFamily="18" charset="0"/>
              </a:rPr>
              <a:t>r</a:t>
            </a:r>
            <a:r>
              <a:rPr kumimoji="1" lang="zh-CN" altLang="en-US" sz="2400" dirty="0">
                <a:ea typeface="幼圆" panose="02010509060101010101" pitchFamily="49" charset="-122"/>
                <a:cs typeface="Times New Roman" panose="02020603050405020304" pitchFamily="18" charset="0"/>
              </a:rPr>
              <a:t>为基的数，并且哈希表中可能出现的关键字都是事先知道的，则可取关键字的若干数位组成哈希地址</a:t>
            </a:r>
            <a:endParaRPr kumimoji="1" lang="zh-CN" altLang="en-US" sz="2800" dirty="0">
              <a:ea typeface="幼圆" panose="02010509060101010101" pitchFamily="49" charset="-122"/>
              <a:cs typeface="Times New Roman" panose="02020603050405020304" pitchFamily="18" charset="0"/>
            </a:endParaRPr>
          </a:p>
        </p:txBody>
      </p:sp>
      <p:sp>
        <p:nvSpPr>
          <p:cNvPr id="5" name="Rectangle 3"/>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defRPr sz="4400" b="1">
                <a:solidFill>
                  <a:srgbClr val="FFFF00"/>
                </a:solidFill>
                <a:latin typeface="+mj-lt"/>
                <a:ea typeface="+mj-ea"/>
                <a:cs typeface="+mj-cs"/>
              </a:defRPr>
            </a:lvl1pPr>
            <a:lvl2pPr algn="ctr">
              <a:defRPr sz="4400">
                <a:solidFill>
                  <a:srgbClr val="FFFF00"/>
                </a:solidFill>
                <a:ea typeface="幼圆" panose="02010509060101010101" pitchFamily="49" charset="-122"/>
                <a:cs typeface="Arial" panose="020B0604020202020204" pitchFamily="34" charset="0"/>
              </a:defRPr>
            </a:lvl2pPr>
            <a:lvl3pPr algn="ctr">
              <a:defRPr sz="4400">
                <a:solidFill>
                  <a:srgbClr val="FFFF00"/>
                </a:solidFill>
                <a:ea typeface="幼圆" panose="02010509060101010101" pitchFamily="49" charset="-122"/>
                <a:cs typeface="Arial" panose="020B0604020202020204" pitchFamily="34" charset="0"/>
              </a:defRPr>
            </a:lvl3pPr>
            <a:lvl4pPr algn="ctr">
              <a:defRPr sz="4400">
                <a:solidFill>
                  <a:srgbClr val="FFFF00"/>
                </a:solidFill>
                <a:ea typeface="幼圆" panose="02010509060101010101" pitchFamily="49" charset="-122"/>
                <a:cs typeface="Arial" panose="020B0604020202020204" pitchFamily="34" charset="0"/>
              </a:defRPr>
            </a:lvl4pPr>
            <a:lvl5pPr algn="ctr">
              <a:defRPr sz="4400">
                <a:solidFill>
                  <a:srgbClr val="FFFF00"/>
                </a:solidFill>
                <a:ea typeface="幼圆" panose="02010509060101010101" pitchFamily="49" charset="-122"/>
                <a:cs typeface="Arial" panose="020B0604020202020204" pitchFamily="34" charset="0"/>
              </a:defRPr>
            </a:lvl5pPr>
            <a:lvl6pPr marL="4572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6pPr>
            <a:lvl7pPr marL="9144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7pPr>
            <a:lvl8pPr marL="13716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8pPr>
            <a:lvl9pPr marL="18288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9pPr>
          </a:lstStyle>
          <a:p>
            <a:r>
              <a:rPr lang="en-US" altLang="zh-CN" dirty="0"/>
              <a:t>8.6.2 </a:t>
            </a:r>
            <a:r>
              <a:rPr lang="zh-CN" altLang="en-US" dirty="0"/>
              <a:t>哈希函数的构造方法</a:t>
            </a:r>
            <a:endParaRPr lang="en-US" altLang="zh-CN"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CCD4CE0-A919-38A0-68F5-0BA1DD53E0AA}"/>
                  </a:ext>
                </a:extLst>
              </p14:cNvPr>
              <p14:cNvContentPartPr/>
              <p14:nvPr/>
            </p14:nvContentPartPr>
            <p14:xfrm>
              <a:off x="1822680" y="2406600"/>
              <a:ext cx="7162920" cy="2622960"/>
            </p14:xfrm>
          </p:contentPart>
        </mc:Choice>
        <mc:Fallback>
          <p:pic>
            <p:nvPicPr>
              <p:cNvPr id="2" name="墨迹 1">
                <a:extLst>
                  <a:ext uri="{FF2B5EF4-FFF2-40B4-BE49-F238E27FC236}">
                    <a16:creationId xmlns:a16="http://schemas.microsoft.com/office/drawing/2014/main" id="{0CCD4CE0-A919-38A0-68F5-0BA1DD53E0AA}"/>
                  </a:ext>
                </a:extLst>
              </p:cNvPr>
              <p:cNvPicPr/>
              <p:nvPr/>
            </p:nvPicPr>
            <p:blipFill>
              <a:blip r:embed="rId3"/>
              <a:stretch>
                <a:fillRect/>
              </a:stretch>
            </p:blipFill>
            <p:spPr>
              <a:xfrm>
                <a:off x="1813320" y="2397240"/>
                <a:ext cx="7181640" cy="2641680"/>
              </a:xfrm>
              <a:prstGeom prst="rect">
                <a:avLst/>
              </a:prstGeom>
            </p:spPr>
          </p:pic>
        </mc:Fallback>
      </mc:AlternateContent>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252000" y="650875"/>
            <a:ext cx="8640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dirty="0">
                <a:ea typeface="幼圆" panose="02010509060101010101" pitchFamily="49" charset="-122"/>
                <a:cs typeface="Times New Roman" panose="02020603050405020304" pitchFamily="18" charset="0"/>
              </a:rPr>
              <a:t>        (3) </a:t>
            </a:r>
            <a:r>
              <a:rPr kumimoji="1" lang="zh-CN" altLang="en-US" sz="2400" dirty="0">
                <a:solidFill>
                  <a:srgbClr val="FFFF00"/>
                </a:solidFill>
                <a:ea typeface="幼圆" panose="02010509060101010101" pitchFamily="49" charset="-122"/>
                <a:cs typeface="Times New Roman" panose="02020603050405020304" pitchFamily="18" charset="0"/>
              </a:rPr>
              <a:t>平方取中法</a:t>
            </a:r>
          </a:p>
          <a:p>
            <a:pPr algn="just"/>
            <a:r>
              <a:rPr kumimoji="1" lang="zh-CN" altLang="en-US" sz="2400" dirty="0">
                <a:ea typeface="幼圆" panose="02010509060101010101" pitchFamily="49" charset="-122"/>
                <a:cs typeface="Times New Roman" panose="02020603050405020304" pitchFamily="18" charset="0"/>
              </a:rPr>
              <a:t>        取关键字平方后的中间几位为哈希地址。</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(4) </a:t>
            </a:r>
            <a:r>
              <a:rPr kumimoji="1" lang="zh-CN" altLang="en-US" sz="2400" dirty="0">
                <a:solidFill>
                  <a:srgbClr val="FFFF00"/>
                </a:solidFill>
                <a:ea typeface="幼圆" panose="02010509060101010101" pitchFamily="49" charset="-122"/>
                <a:cs typeface="Times New Roman" panose="02020603050405020304" pitchFamily="18" charset="0"/>
              </a:rPr>
              <a:t>折叠法</a:t>
            </a:r>
          </a:p>
          <a:p>
            <a:pPr algn="just"/>
            <a:r>
              <a:rPr kumimoji="1" lang="zh-CN" altLang="en-US" sz="2400" dirty="0">
                <a:ea typeface="幼圆" panose="02010509060101010101" pitchFamily="49" charset="-122"/>
                <a:cs typeface="Times New Roman" panose="02020603050405020304" pitchFamily="18" charset="0"/>
              </a:rPr>
              <a:t>        将关键字分割成位数相同的几部分，然后取这几部分的叠加和（舍去进位）作为哈希地址。</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(5) </a:t>
            </a:r>
            <a:r>
              <a:rPr kumimoji="1" lang="zh-CN" altLang="en-US" sz="2400" dirty="0">
                <a:solidFill>
                  <a:srgbClr val="FFFF00"/>
                </a:solidFill>
                <a:ea typeface="幼圆" panose="02010509060101010101" pitchFamily="49" charset="-122"/>
                <a:cs typeface="Times New Roman" panose="02020603050405020304" pitchFamily="18" charset="0"/>
              </a:rPr>
              <a:t>除留余数法</a:t>
            </a:r>
          </a:p>
          <a:p>
            <a:pPr algn="just"/>
            <a:r>
              <a:rPr kumimoji="1" lang="zh-CN" altLang="en-US" sz="2400" dirty="0">
                <a:ea typeface="幼圆" panose="02010509060101010101" pitchFamily="49" charset="-122"/>
                <a:cs typeface="Times New Roman" panose="02020603050405020304" pitchFamily="18" charset="0"/>
              </a:rPr>
              <a:t>        取关键字被某个不大于哈希表长度</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的数</a:t>
            </a:r>
            <a:r>
              <a:rPr kumimoji="1" lang="en-US" altLang="zh-CN" sz="2400" dirty="0">
                <a:ea typeface="幼圆" panose="02010509060101010101" pitchFamily="49" charset="-122"/>
                <a:cs typeface="Times New Roman" panose="02020603050405020304" pitchFamily="18" charset="0"/>
              </a:rPr>
              <a:t>p</a:t>
            </a:r>
            <a:r>
              <a:rPr kumimoji="1" lang="zh-CN" altLang="en-US" sz="2400" dirty="0">
                <a:ea typeface="幼圆" panose="02010509060101010101" pitchFamily="49" charset="-122"/>
                <a:cs typeface="Times New Roman" panose="02020603050405020304" pitchFamily="18" charset="0"/>
              </a:rPr>
              <a:t>除后所得余数为哈希地址。</a:t>
            </a:r>
          </a:p>
          <a:p>
            <a:pPr algn="just"/>
            <a:r>
              <a:rPr kumimoji="1" lang="zh-CN" altLang="en-US" sz="2400" dirty="0">
                <a:ea typeface="幼圆" panose="02010509060101010101" pitchFamily="49" charset="-122"/>
                <a:cs typeface="Times New Roman" panose="02020603050405020304" pitchFamily="18" charset="0"/>
              </a:rPr>
              <a:t>        数</a:t>
            </a:r>
            <a:r>
              <a:rPr kumimoji="1" lang="en-US" altLang="zh-CN" sz="2400" dirty="0">
                <a:ea typeface="幼圆" panose="02010509060101010101" pitchFamily="49" charset="-122"/>
                <a:cs typeface="Times New Roman" panose="02020603050405020304" pitchFamily="18" charset="0"/>
              </a:rPr>
              <a:t>p</a:t>
            </a:r>
            <a:r>
              <a:rPr kumimoji="1" lang="zh-CN" altLang="en-US" sz="2400" dirty="0">
                <a:ea typeface="幼圆" panose="02010509060101010101" pitchFamily="49" charset="-122"/>
                <a:cs typeface="Times New Roman" panose="02020603050405020304" pitchFamily="18" charset="0"/>
              </a:rPr>
              <a:t>的选取：一般可选它为质数或不包含小于</a:t>
            </a:r>
            <a:r>
              <a:rPr kumimoji="1" lang="en-US" altLang="zh-CN" sz="2400" dirty="0">
                <a:ea typeface="幼圆" panose="02010509060101010101" pitchFamily="49" charset="-122"/>
                <a:cs typeface="Times New Roman" panose="02020603050405020304" pitchFamily="18" charset="0"/>
              </a:rPr>
              <a:t>20</a:t>
            </a:r>
            <a:r>
              <a:rPr kumimoji="1" lang="zh-CN" altLang="en-US" sz="2400" dirty="0">
                <a:ea typeface="幼圆" panose="02010509060101010101" pitchFamily="49" charset="-122"/>
                <a:cs typeface="Times New Roman" panose="02020603050405020304" pitchFamily="18" charset="0"/>
              </a:rPr>
              <a:t>的质因素的和数。</a:t>
            </a:r>
          </a:p>
          <a:p>
            <a:pPr algn="just"/>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(6) </a:t>
            </a:r>
            <a:r>
              <a:rPr kumimoji="1" lang="zh-CN" altLang="en-US" sz="2400" dirty="0">
                <a:solidFill>
                  <a:srgbClr val="FFFF00"/>
                </a:solidFill>
                <a:ea typeface="幼圆" panose="02010509060101010101" pitchFamily="49" charset="-122"/>
                <a:cs typeface="Times New Roman" panose="02020603050405020304" pitchFamily="18" charset="0"/>
              </a:rPr>
              <a:t>随机数法</a:t>
            </a:r>
          </a:p>
          <a:p>
            <a:pPr algn="just"/>
            <a:r>
              <a:rPr kumimoji="1" lang="zh-CN" altLang="en-US" sz="2400" dirty="0">
                <a:ea typeface="幼圆" panose="02010509060101010101" pitchFamily="49" charset="-122"/>
                <a:cs typeface="Times New Roman" panose="02020603050405020304" pitchFamily="18" charset="0"/>
              </a:rPr>
              <a:t>        通常当关键字的长度不等时采用此法比较恰当。</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B63A2BF4-F448-D8BB-78B2-6EA87E7F24AA}"/>
                  </a:ext>
                </a:extLst>
              </p14:cNvPr>
              <p14:cNvContentPartPr/>
              <p14:nvPr/>
            </p14:nvContentPartPr>
            <p14:xfrm>
              <a:off x="507960" y="819000"/>
              <a:ext cx="8369640" cy="4489920"/>
            </p14:xfrm>
          </p:contentPart>
        </mc:Choice>
        <mc:Fallback>
          <p:pic>
            <p:nvPicPr>
              <p:cNvPr id="2" name="墨迹 1">
                <a:extLst>
                  <a:ext uri="{FF2B5EF4-FFF2-40B4-BE49-F238E27FC236}">
                    <a16:creationId xmlns:a16="http://schemas.microsoft.com/office/drawing/2014/main" id="{B63A2BF4-F448-D8BB-78B2-6EA87E7F24AA}"/>
                  </a:ext>
                </a:extLst>
              </p:cNvPr>
              <p:cNvPicPr/>
              <p:nvPr/>
            </p:nvPicPr>
            <p:blipFill>
              <a:blip r:embed="rId3"/>
              <a:stretch>
                <a:fillRect/>
              </a:stretch>
            </p:blipFill>
            <p:spPr>
              <a:xfrm>
                <a:off x="498600" y="809640"/>
                <a:ext cx="8388360" cy="4508640"/>
              </a:xfrm>
              <a:prstGeom prst="rect">
                <a:avLst/>
              </a:prstGeom>
            </p:spPr>
          </p:pic>
        </mc:Fallback>
      </mc:AlternateContent>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zh-CN" altLang="en-US" b="1" kern="1200"/>
              <a:t>例子</a:t>
            </a:r>
            <a:r>
              <a:rPr lang="en-US" altLang="zh-CN" b="1" kern="1200"/>
              <a:t>(1)</a:t>
            </a:r>
          </a:p>
        </p:txBody>
      </p:sp>
      <p:sp>
        <p:nvSpPr>
          <p:cNvPr id="226311" name="Rectangle 7"/>
          <p:cNvSpPr>
            <a:spLocks noChangeArrowheads="1"/>
          </p:cNvSpPr>
          <p:nvPr/>
        </p:nvSpPr>
        <p:spPr bwMode="auto">
          <a:xfrm>
            <a:off x="252000" y="1473200"/>
            <a:ext cx="8640000" cy="467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zh-CN" altLang="en-US" sz="2400" dirty="0">
                <a:ea typeface="幼圆" panose="02010509060101010101" pitchFamily="49" charset="-122"/>
                <a:cs typeface="Times New Roman" panose="02020603050405020304" pitchFamily="18" charset="0"/>
              </a:rPr>
              <a:t>        有一组关键码如下：   </a:t>
            </a:r>
          </a:p>
          <a:p>
            <a:pPr>
              <a:spcBef>
                <a:spcPct val="30000"/>
              </a:spcBef>
            </a:pPr>
            <a:r>
              <a:rPr lang="en-US" altLang="zh-CN" sz="2400" dirty="0">
                <a:ea typeface="幼圆" panose="02010509060101010101" pitchFamily="49" charset="-122"/>
                <a:cs typeface="Times New Roman" panose="02020603050405020304" pitchFamily="18" charset="0"/>
              </a:rPr>
              <a:t>        { 942148,  941269, 940527,  941630,  941805,  941558,  942047, 940001 }</a:t>
            </a:r>
            <a:r>
              <a:rPr lang="zh-CN" altLang="en-US" sz="2400" dirty="0">
                <a:ea typeface="幼圆" panose="02010509060101010101" pitchFamily="49" charset="-122"/>
                <a:cs typeface="Times New Roman" panose="02020603050405020304" pitchFamily="18" charset="0"/>
              </a:rPr>
              <a:t>。散列函数为</a:t>
            </a:r>
          </a:p>
          <a:p>
            <a:pPr>
              <a:spcBef>
                <a:spcPct val="30000"/>
              </a:spcBef>
            </a:pPr>
            <a:r>
              <a:rPr lang="zh-CN" altLang="en-US" sz="2400"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Hash (key) = key - 940000</a:t>
            </a:r>
          </a:p>
          <a:p>
            <a:pPr>
              <a:spcBef>
                <a:spcPct val="30000"/>
              </a:spcBef>
            </a:pPr>
            <a:r>
              <a:rPr lang="zh-CN" altLang="en-US" sz="2400" dirty="0">
                <a:ea typeface="幼圆" panose="02010509060101010101" pitchFamily="49" charset="-122"/>
                <a:cs typeface="Times New Roman" panose="02020603050405020304" pitchFamily="18" charset="0"/>
              </a:rPr>
              <a:t>则有</a:t>
            </a:r>
          </a:p>
          <a:p>
            <a:pPr>
              <a:spcBef>
                <a:spcPct val="30000"/>
              </a:spcBef>
            </a:pPr>
            <a:r>
              <a:rPr lang="zh-CN" altLang="en-US"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Hash (942148) = 2148     Hash (941269) = 1269</a:t>
            </a:r>
          </a:p>
          <a:p>
            <a:pPr>
              <a:spcBef>
                <a:spcPct val="30000"/>
              </a:spcBef>
            </a:pPr>
            <a:r>
              <a:rPr lang="en-US" altLang="zh-CN" sz="2400" dirty="0">
                <a:ea typeface="幼圆" panose="02010509060101010101" pitchFamily="49" charset="-122"/>
                <a:cs typeface="Times New Roman" panose="02020603050405020304" pitchFamily="18" charset="0"/>
              </a:rPr>
              <a:t>     Hash (940527) = 527       Hash (941630) = 1630</a:t>
            </a:r>
          </a:p>
          <a:p>
            <a:pPr>
              <a:spcBef>
                <a:spcPct val="30000"/>
              </a:spcBef>
            </a:pPr>
            <a:r>
              <a:rPr lang="en-US" altLang="zh-CN" sz="2400" dirty="0">
                <a:ea typeface="幼圆" panose="02010509060101010101" pitchFamily="49" charset="-122"/>
                <a:cs typeface="Times New Roman" panose="02020603050405020304" pitchFamily="18" charset="0"/>
              </a:rPr>
              <a:t>     Hash (941805) = 1805     Hash (941558) = 1558</a:t>
            </a:r>
          </a:p>
          <a:p>
            <a:pPr>
              <a:spcBef>
                <a:spcPct val="30000"/>
              </a:spcBef>
            </a:pPr>
            <a:r>
              <a:rPr lang="en-US" altLang="zh-CN" sz="2400" dirty="0">
                <a:ea typeface="幼圆" panose="02010509060101010101" pitchFamily="49" charset="-122"/>
                <a:cs typeface="Times New Roman" panose="02020603050405020304" pitchFamily="18" charset="0"/>
              </a:rPr>
              <a:t>     Hash (942047) = 2047     Hash (940001) = 1</a:t>
            </a:r>
          </a:p>
          <a:p>
            <a:pPr>
              <a:spcBef>
                <a:spcPct val="30000"/>
              </a:spcBef>
            </a:pPr>
            <a:r>
              <a:rPr lang="zh-CN" altLang="en-US" sz="2400" dirty="0">
                <a:ea typeface="幼圆" panose="02010509060101010101" pitchFamily="49" charset="-122"/>
                <a:cs typeface="Times New Roman" panose="02020603050405020304" pitchFamily="18" charset="0"/>
              </a:rPr>
              <a:t>可以按计算出的地址存放记录。</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3BD27729-8BC5-0FC4-7A70-B9C8137337D5}"/>
                  </a:ext>
                </a:extLst>
              </p14:cNvPr>
              <p14:cNvContentPartPr/>
              <p14:nvPr/>
            </p14:nvContentPartPr>
            <p14:xfrm>
              <a:off x="1486080" y="3219480"/>
              <a:ext cx="5874120" cy="984600"/>
            </p14:xfrm>
          </p:contentPart>
        </mc:Choice>
        <mc:Fallback>
          <p:pic>
            <p:nvPicPr>
              <p:cNvPr id="2" name="墨迹 1">
                <a:extLst>
                  <a:ext uri="{FF2B5EF4-FFF2-40B4-BE49-F238E27FC236}">
                    <a16:creationId xmlns:a16="http://schemas.microsoft.com/office/drawing/2014/main" id="{3BD27729-8BC5-0FC4-7A70-B9C8137337D5}"/>
                  </a:ext>
                </a:extLst>
              </p:cNvPr>
              <p:cNvPicPr/>
              <p:nvPr/>
            </p:nvPicPr>
            <p:blipFill>
              <a:blip r:embed="rId3"/>
              <a:stretch>
                <a:fillRect/>
              </a:stretch>
            </p:blipFill>
            <p:spPr>
              <a:xfrm>
                <a:off x="1476720" y="3210120"/>
                <a:ext cx="5892840" cy="1003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3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63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63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63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63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3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63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62" name="Rectangle 34" descr="蓝色面巾纸"/>
          <p:cNvSpPr>
            <a:spLocks noChangeArrowheads="1"/>
          </p:cNvSpPr>
          <p:nvPr/>
        </p:nvSpPr>
        <p:spPr bwMode="auto">
          <a:xfrm>
            <a:off x="395288" y="3933825"/>
            <a:ext cx="8353425" cy="2735263"/>
          </a:xfrm>
          <a:prstGeom prst="rect">
            <a:avLst/>
          </a:prstGeom>
          <a:blipFill dpi="0" rotWithShape="1">
            <a:blip r:embed="rId2"/>
            <a:srcRect/>
            <a:tile tx="0" ty="0" sx="100000" sy="100000" flip="none" algn="tl"/>
          </a:blipFill>
          <a:ln>
            <a:noFill/>
          </a:ln>
          <a:effectLst>
            <a:outerShdw dist="107763" dir="2700000" algn="ctr" rotWithShape="0">
              <a:schemeClr val="tx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227330"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zh-CN" altLang="en-US" b="1" kern="1200" dirty="0"/>
              <a:t>例子</a:t>
            </a:r>
            <a:r>
              <a:rPr lang="en-US" altLang="zh-CN" b="1" kern="1200" dirty="0"/>
              <a:t>(2)</a:t>
            </a:r>
          </a:p>
        </p:txBody>
      </p:sp>
      <p:sp>
        <p:nvSpPr>
          <p:cNvPr id="227335" name="Rectangle 7"/>
          <p:cNvSpPr>
            <a:spLocks noChangeArrowheads="1"/>
          </p:cNvSpPr>
          <p:nvPr/>
        </p:nvSpPr>
        <p:spPr bwMode="auto">
          <a:xfrm>
            <a:off x="250825" y="1557338"/>
            <a:ext cx="8640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幼圆" panose="02010509060101010101" pitchFamily="49" charset="-122"/>
                <a:cs typeface="Times New Roman" panose="02020603050405020304" pitchFamily="18" charset="0"/>
              </a:rPr>
              <a:t>        设给定的关键码为 </a:t>
            </a:r>
            <a:r>
              <a:rPr lang="en-US" altLang="zh-CN" sz="2400" dirty="0">
                <a:ea typeface="幼圆" panose="02010509060101010101" pitchFamily="49" charset="-122"/>
                <a:cs typeface="Times New Roman" panose="02020603050405020304" pitchFamily="18" charset="0"/>
              </a:rPr>
              <a:t>key = 23938587841</a:t>
            </a:r>
            <a:r>
              <a:rPr lang="zh-CN" altLang="en-US" sz="2400" dirty="0">
                <a:ea typeface="幼圆" panose="02010509060101010101" pitchFamily="49" charset="-122"/>
                <a:cs typeface="Times New Roman" panose="02020603050405020304" pitchFamily="18" charset="0"/>
              </a:rPr>
              <a:t>，若存储空间限定 </a:t>
            </a:r>
            <a:r>
              <a:rPr lang="en-US" altLang="zh-CN" sz="2400" dirty="0">
                <a:ea typeface="幼圆" panose="02010509060101010101" pitchFamily="49" charset="-122"/>
                <a:cs typeface="Times New Roman" panose="02020603050405020304" pitchFamily="18" charset="0"/>
              </a:rPr>
              <a:t>3 </a:t>
            </a:r>
            <a:r>
              <a:rPr lang="zh-CN" altLang="en-US" sz="2400" dirty="0">
                <a:ea typeface="幼圆" panose="02010509060101010101" pitchFamily="49" charset="-122"/>
                <a:cs typeface="Times New Roman" panose="02020603050405020304" pitchFamily="18" charset="0"/>
              </a:rPr>
              <a:t>位</a:t>
            </a:r>
            <a:r>
              <a:rPr lang="en-US" altLang="zh-CN" sz="2400" dirty="0">
                <a:ea typeface="幼圆" panose="02010509060101010101" pitchFamily="49" charset="-122"/>
                <a:cs typeface="Times New Roman" panose="02020603050405020304" pitchFamily="18" charset="0"/>
              </a:rPr>
              <a:t>, </a:t>
            </a:r>
            <a:r>
              <a:rPr lang="zh-CN" altLang="en-US" sz="2400" dirty="0">
                <a:ea typeface="幼圆" panose="02010509060101010101" pitchFamily="49" charset="-122"/>
                <a:cs typeface="Times New Roman" panose="02020603050405020304" pitchFamily="18" charset="0"/>
              </a:rPr>
              <a:t>则划分结果为每段 </a:t>
            </a:r>
            <a:r>
              <a:rPr lang="en-US" altLang="zh-CN" sz="2400" dirty="0">
                <a:ea typeface="幼圆" panose="02010509060101010101" pitchFamily="49" charset="-122"/>
                <a:cs typeface="Times New Roman" panose="02020603050405020304" pitchFamily="18" charset="0"/>
              </a:rPr>
              <a:t>3 </a:t>
            </a:r>
            <a:r>
              <a:rPr lang="zh-CN" altLang="en-US" sz="2400" dirty="0">
                <a:ea typeface="幼圆" panose="02010509060101010101" pitchFamily="49" charset="-122"/>
                <a:cs typeface="Times New Roman" panose="02020603050405020304" pitchFamily="18" charset="0"/>
              </a:rPr>
              <a:t>位。上述关键码可划分为 </a:t>
            </a:r>
            <a:r>
              <a:rPr lang="en-US" altLang="zh-CN" sz="2400" dirty="0">
                <a:ea typeface="幼圆" panose="02010509060101010101" pitchFamily="49" charset="-122"/>
                <a:cs typeface="Times New Roman" panose="02020603050405020304" pitchFamily="18" charset="0"/>
              </a:rPr>
              <a:t>4</a:t>
            </a:r>
            <a:r>
              <a:rPr lang="zh-CN" altLang="en-US" sz="2400" dirty="0">
                <a:ea typeface="幼圆" panose="02010509060101010101" pitchFamily="49" charset="-122"/>
                <a:cs typeface="Times New Roman" panose="02020603050405020304" pitchFamily="18" charset="0"/>
              </a:rPr>
              <a:t>段：</a:t>
            </a:r>
          </a:p>
          <a:p>
            <a:pPr>
              <a:spcBef>
                <a:spcPct val="50000"/>
              </a:spcBef>
            </a:pPr>
            <a:r>
              <a:rPr lang="zh-CN" altLang="en-US" sz="2400"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239      385      878      41</a:t>
            </a:r>
          </a:p>
          <a:p>
            <a:pPr>
              <a:spcBef>
                <a:spcPct val="50000"/>
              </a:spcBef>
            </a:pPr>
            <a:r>
              <a:rPr lang="zh-CN" altLang="en-US" sz="2400" dirty="0">
                <a:ea typeface="幼圆" panose="02010509060101010101" pitchFamily="49" charset="-122"/>
                <a:cs typeface="Times New Roman" panose="02020603050405020304" pitchFamily="18" charset="0"/>
              </a:rPr>
              <a:t>        把超出地址位数的最高位删去，仅保留最低的</a:t>
            </a:r>
            <a:r>
              <a:rPr lang="en-US" altLang="zh-CN" sz="2400" dirty="0">
                <a:ea typeface="幼圆" panose="02010509060101010101" pitchFamily="49" charset="-122"/>
                <a:cs typeface="Times New Roman" panose="02020603050405020304" pitchFamily="18" charset="0"/>
              </a:rPr>
              <a:t>3</a:t>
            </a:r>
            <a:r>
              <a:rPr lang="zh-CN" altLang="en-US" sz="2400" dirty="0">
                <a:ea typeface="幼圆" panose="02010509060101010101" pitchFamily="49" charset="-122"/>
                <a:cs typeface="Times New Roman" panose="02020603050405020304" pitchFamily="18" charset="0"/>
              </a:rPr>
              <a:t>位，做为可用的散列地址。</a:t>
            </a:r>
          </a:p>
        </p:txBody>
      </p:sp>
      <p:sp>
        <p:nvSpPr>
          <p:cNvPr id="227336" name="AutoShape 8" descr="白色大理石"/>
          <p:cNvSpPr>
            <a:spLocks noChangeArrowheads="1"/>
          </p:cNvSpPr>
          <p:nvPr/>
        </p:nvSpPr>
        <p:spPr bwMode="auto">
          <a:xfrm>
            <a:off x="4876800" y="5305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37" name="AutoShape 9" descr="白色大理石"/>
          <p:cNvSpPr>
            <a:spLocks noChangeArrowheads="1"/>
          </p:cNvSpPr>
          <p:nvPr/>
        </p:nvSpPr>
        <p:spPr bwMode="auto">
          <a:xfrm>
            <a:off x="4876800" y="4924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38" name="AutoShape 10" descr="白色大理石"/>
          <p:cNvSpPr>
            <a:spLocks noChangeArrowheads="1"/>
          </p:cNvSpPr>
          <p:nvPr/>
        </p:nvSpPr>
        <p:spPr bwMode="auto">
          <a:xfrm>
            <a:off x="4876800" y="4543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39" name="AutoShape 11" descr="白色大理石"/>
          <p:cNvSpPr>
            <a:spLocks noChangeArrowheads="1"/>
          </p:cNvSpPr>
          <p:nvPr/>
        </p:nvSpPr>
        <p:spPr bwMode="auto">
          <a:xfrm>
            <a:off x="1371600" y="5305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40" name="AutoShape 12" descr="白色大理石"/>
          <p:cNvSpPr>
            <a:spLocks noChangeArrowheads="1"/>
          </p:cNvSpPr>
          <p:nvPr/>
        </p:nvSpPr>
        <p:spPr bwMode="auto">
          <a:xfrm>
            <a:off x="1371600" y="4924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41" name="AutoShape 13" descr="白色大理石"/>
          <p:cNvSpPr>
            <a:spLocks noChangeArrowheads="1"/>
          </p:cNvSpPr>
          <p:nvPr/>
        </p:nvSpPr>
        <p:spPr bwMode="auto">
          <a:xfrm>
            <a:off x="1371600" y="4543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42" name="Text Box 14"/>
          <p:cNvSpPr txBox="1">
            <a:spLocks noChangeArrowheads="1"/>
          </p:cNvSpPr>
          <p:nvPr/>
        </p:nvSpPr>
        <p:spPr bwMode="auto">
          <a:xfrm>
            <a:off x="609600" y="4527550"/>
            <a:ext cx="695325"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移</a:t>
            </a:r>
          </a:p>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位</a:t>
            </a:r>
          </a:p>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法</a:t>
            </a:r>
            <a:r>
              <a:rPr kumimoji="1" lang="zh-CN" altLang="en-US" sz="3200" b="1">
                <a:solidFill>
                  <a:srgbClr val="CC0000"/>
                </a:solidFill>
                <a:latin typeface="Times New Roman" panose="02020603050405020304" pitchFamily="18" charset="0"/>
              </a:rPr>
              <a:t> </a:t>
            </a:r>
          </a:p>
        </p:txBody>
      </p:sp>
      <p:sp>
        <p:nvSpPr>
          <p:cNvPr id="227343" name="WordArt 15"/>
          <p:cNvSpPr>
            <a:spLocks noChangeArrowheads="1" noChangeShapeType="1" noTextEdit="1"/>
          </p:cNvSpPr>
          <p:nvPr/>
        </p:nvSpPr>
        <p:spPr bwMode="auto">
          <a:xfrm>
            <a:off x="1752600" y="4695825"/>
            <a:ext cx="18288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8949"/>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385</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44" name="WordArt 16"/>
          <p:cNvSpPr>
            <a:spLocks noChangeArrowheads="1" noChangeShapeType="1" noTextEdit="1"/>
          </p:cNvSpPr>
          <p:nvPr/>
        </p:nvSpPr>
        <p:spPr bwMode="auto">
          <a:xfrm>
            <a:off x="1828800" y="5076825"/>
            <a:ext cx="16764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986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878</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45" name="WordArt 17"/>
          <p:cNvSpPr>
            <a:spLocks noChangeArrowheads="1" noChangeShapeType="1" noTextEdit="1"/>
          </p:cNvSpPr>
          <p:nvPr/>
        </p:nvSpPr>
        <p:spPr bwMode="auto">
          <a:xfrm>
            <a:off x="2286000" y="5457825"/>
            <a:ext cx="10668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0690"/>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41</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46" name="AutoShape 18" descr="白色大理石"/>
          <p:cNvSpPr>
            <a:spLocks noChangeArrowheads="1"/>
          </p:cNvSpPr>
          <p:nvPr/>
        </p:nvSpPr>
        <p:spPr bwMode="auto">
          <a:xfrm>
            <a:off x="1371600" y="4162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47" name="Rectangle 19"/>
          <p:cNvSpPr>
            <a:spLocks noChangeArrowheads="1"/>
          </p:cNvSpPr>
          <p:nvPr/>
        </p:nvSpPr>
        <p:spPr bwMode="auto">
          <a:xfrm>
            <a:off x="990600" y="5838825"/>
            <a:ext cx="3048000" cy="152400"/>
          </a:xfrm>
          <a:prstGeom prst="rect">
            <a:avLst/>
          </a:prstGeom>
          <a:gradFill rotWithShape="0">
            <a:gsLst>
              <a:gs pos="0">
                <a:schemeClr val="accent1"/>
              </a:gs>
              <a:gs pos="100000">
                <a:schemeClr val="accent1">
                  <a:gamma/>
                  <a:shade val="46275"/>
                  <a:invGamma/>
                </a:schemeClr>
              </a:gs>
            </a:gsLst>
            <a:lin ang="5400000" scaled="1"/>
          </a:gra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48" name="AutoShape 20" descr="白色大理石"/>
          <p:cNvSpPr>
            <a:spLocks noChangeArrowheads="1"/>
          </p:cNvSpPr>
          <p:nvPr/>
        </p:nvSpPr>
        <p:spPr bwMode="auto">
          <a:xfrm>
            <a:off x="838200" y="6067425"/>
            <a:ext cx="3048000" cy="457200"/>
          </a:xfrm>
          <a:prstGeom prst="parallelogram">
            <a:avLst>
              <a:gd name="adj" fmla="val 166667"/>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49" name="WordArt 21"/>
          <p:cNvSpPr>
            <a:spLocks noChangeArrowheads="1" noChangeShapeType="1" noTextEdit="1"/>
          </p:cNvSpPr>
          <p:nvPr/>
        </p:nvSpPr>
        <p:spPr bwMode="auto">
          <a:xfrm>
            <a:off x="1219200" y="6143625"/>
            <a:ext cx="2133600" cy="304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680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1543</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50" name="WordArt 22"/>
          <p:cNvSpPr>
            <a:spLocks noChangeArrowheads="1" noChangeShapeType="1" noTextEdit="1"/>
          </p:cNvSpPr>
          <p:nvPr/>
        </p:nvSpPr>
        <p:spPr bwMode="auto">
          <a:xfrm flipH="1">
            <a:off x="5715000" y="5457825"/>
            <a:ext cx="12192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66551"/>
              </a:avLst>
            </a:prstTxWarp>
          </a:bodyPr>
          <a:lstStyle/>
          <a:p>
            <a:pPr algn="ctr"/>
            <a:r>
              <a:rPr lang="en-US" altLang="zh-CN" sz="3600" b="1" kern="10">
                <a:solidFill>
                  <a:schemeClr val="tx2"/>
                </a:solidFill>
                <a:effectLst>
                  <a:outerShdw dist="45791" dir="2021404" algn="ctr" rotWithShape="0">
                    <a:srgbClr val="C0C0C0"/>
                  </a:outerShdw>
                </a:effectLst>
                <a:latin typeface="Arial" panose="020B0604020202020204"/>
                <a:cs typeface="Arial" panose="020B0604020202020204"/>
              </a:rPr>
              <a:t>41</a:t>
            </a:r>
            <a:endParaRPr lang="zh-CN" altLang="en-US" sz="3600" b="1" kern="10">
              <a:solidFill>
                <a:schemeClr val="tx2"/>
              </a:solidFill>
              <a:effectLst>
                <a:outerShdw dist="45791" dir="2021404" algn="ctr" rotWithShape="0">
                  <a:srgbClr val="C0C0C0"/>
                </a:outerShdw>
              </a:effectLst>
              <a:latin typeface="Arial" panose="020B0604020202020204"/>
              <a:cs typeface="Arial" panose="020B0604020202020204"/>
            </a:endParaRPr>
          </a:p>
        </p:txBody>
      </p:sp>
      <p:sp>
        <p:nvSpPr>
          <p:cNvPr id="227351" name="AutoShape 23" descr="白色大理石"/>
          <p:cNvSpPr>
            <a:spLocks noChangeArrowheads="1"/>
          </p:cNvSpPr>
          <p:nvPr/>
        </p:nvSpPr>
        <p:spPr bwMode="auto">
          <a:xfrm>
            <a:off x="4876800" y="4162425"/>
            <a:ext cx="2667000" cy="457200"/>
          </a:xfrm>
          <a:prstGeom prst="parallelogram">
            <a:avLst>
              <a:gd name="adj" fmla="val 179159"/>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52" name="WordArt 24"/>
          <p:cNvSpPr>
            <a:spLocks noChangeArrowheads="1" noChangeShapeType="1" noTextEdit="1"/>
          </p:cNvSpPr>
          <p:nvPr/>
        </p:nvSpPr>
        <p:spPr bwMode="auto">
          <a:xfrm>
            <a:off x="5181600" y="4314825"/>
            <a:ext cx="19812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4030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239</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53" name="WordArt 25"/>
          <p:cNvSpPr>
            <a:spLocks noChangeArrowheads="1" noChangeShapeType="1" noTextEdit="1"/>
          </p:cNvSpPr>
          <p:nvPr/>
        </p:nvSpPr>
        <p:spPr bwMode="auto">
          <a:xfrm>
            <a:off x="1676400" y="4314825"/>
            <a:ext cx="19812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4030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239</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54" name="WordArt 26"/>
          <p:cNvSpPr>
            <a:spLocks noChangeArrowheads="1" noChangeShapeType="1" noTextEdit="1"/>
          </p:cNvSpPr>
          <p:nvPr/>
        </p:nvSpPr>
        <p:spPr bwMode="auto">
          <a:xfrm flipH="1">
            <a:off x="5181600" y="4695825"/>
            <a:ext cx="19812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60213"/>
              </a:avLst>
            </a:prstTxWarp>
          </a:bodyPr>
          <a:lstStyle/>
          <a:p>
            <a:pPr algn="ctr"/>
            <a:r>
              <a:rPr lang="en-US" altLang="zh-CN" sz="3600" b="1" kern="10">
                <a:solidFill>
                  <a:schemeClr val="tx2"/>
                </a:solidFill>
                <a:effectLst>
                  <a:outerShdw dist="45791" dir="2021404" algn="ctr" rotWithShape="0">
                    <a:srgbClr val="C0C0C0"/>
                  </a:outerShdw>
                </a:effectLst>
                <a:latin typeface="Arial" panose="020B0604020202020204"/>
                <a:cs typeface="Arial" panose="020B0604020202020204"/>
              </a:rPr>
              <a:t>385</a:t>
            </a:r>
            <a:endParaRPr lang="zh-CN" altLang="en-US" sz="3600" b="1" kern="10">
              <a:solidFill>
                <a:schemeClr val="tx2"/>
              </a:solidFill>
              <a:effectLst>
                <a:outerShdw dist="45791" dir="2021404" algn="ctr" rotWithShape="0">
                  <a:srgbClr val="C0C0C0"/>
                </a:outerShdw>
              </a:effectLst>
              <a:latin typeface="Arial" panose="020B0604020202020204"/>
              <a:cs typeface="Arial" panose="020B0604020202020204"/>
            </a:endParaRPr>
          </a:p>
        </p:txBody>
      </p:sp>
      <p:sp>
        <p:nvSpPr>
          <p:cNvPr id="227355" name="WordArt 27"/>
          <p:cNvSpPr>
            <a:spLocks noChangeArrowheads="1" noChangeShapeType="1" noTextEdit="1"/>
          </p:cNvSpPr>
          <p:nvPr/>
        </p:nvSpPr>
        <p:spPr bwMode="auto">
          <a:xfrm>
            <a:off x="5334000" y="5076825"/>
            <a:ext cx="1676400" cy="2286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986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878</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56" name="Rectangle 28"/>
          <p:cNvSpPr>
            <a:spLocks noChangeArrowheads="1"/>
          </p:cNvSpPr>
          <p:nvPr/>
        </p:nvSpPr>
        <p:spPr bwMode="auto">
          <a:xfrm>
            <a:off x="4572000" y="5838825"/>
            <a:ext cx="3048000" cy="152400"/>
          </a:xfrm>
          <a:prstGeom prst="rect">
            <a:avLst/>
          </a:prstGeom>
          <a:gradFill rotWithShape="0">
            <a:gsLst>
              <a:gs pos="0">
                <a:schemeClr val="accent1"/>
              </a:gs>
              <a:gs pos="100000">
                <a:schemeClr val="accent1">
                  <a:gamma/>
                  <a:shade val="46275"/>
                  <a:invGamma/>
                </a:schemeClr>
              </a:gs>
            </a:gsLst>
            <a:lin ang="5400000" scaled="1"/>
          </a:gra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57" name="AutoShape 29" descr="白色大理石"/>
          <p:cNvSpPr>
            <a:spLocks noChangeArrowheads="1"/>
          </p:cNvSpPr>
          <p:nvPr/>
        </p:nvSpPr>
        <p:spPr bwMode="auto">
          <a:xfrm>
            <a:off x="4419600" y="6067425"/>
            <a:ext cx="3048000" cy="457200"/>
          </a:xfrm>
          <a:prstGeom prst="parallelogram">
            <a:avLst>
              <a:gd name="adj" fmla="val 166667"/>
            </a:avLst>
          </a:prstGeom>
          <a:blipFill dpi="0" rotWithShape="0">
            <a:blip r:embed="rId3"/>
            <a:srcRect/>
            <a:tile tx="0" ty="0" sx="100000" sy="100000" flip="none" algn="tl"/>
          </a:blipFill>
          <a:ln w="9525">
            <a:solidFill>
              <a:schemeClr val="tx1"/>
            </a:solidFill>
            <a:miter lim="800000"/>
          </a:ln>
          <a:effectLst>
            <a:outerShdw dist="35921" dir="2700000" algn="ctr" rotWithShape="0">
              <a:schemeClr val="bg2"/>
            </a:outerShdw>
          </a:effectLst>
        </p:spPr>
        <p:txBody>
          <a:bodyPr wrap="none" anchor="ctr"/>
          <a:lstStyle/>
          <a:p>
            <a:endParaRPr lang="zh-CN" altLang="en-US"/>
          </a:p>
        </p:txBody>
      </p:sp>
      <p:sp>
        <p:nvSpPr>
          <p:cNvPr id="227358" name="WordArt 30"/>
          <p:cNvSpPr>
            <a:spLocks noChangeArrowheads="1" noChangeShapeType="1" noTextEdit="1"/>
          </p:cNvSpPr>
          <p:nvPr/>
        </p:nvSpPr>
        <p:spPr bwMode="auto">
          <a:xfrm>
            <a:off x="4876800" y="6143625"/>
            <a:ext cx="2133600" cy="3048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36806"/>
              </a:avLst>
            </a:prstTxWarp>
          </a:bodyPr>
          <a:lstStyle/>
          <a:p>
            <a:pPr algn="ctr"/>
            <a:r>
              <a:rPr lang="en-US" altLang="zh-CN" sz="3600" b="1" kern="10">
                <a:solidFill>
                  <a:schemeClr val="bg2"/>
                </a:solidFill>
                <a:effectLst>
                  <a:outerShdw dist="45791" dir="2021404" algn="ctr" rotWithShape="0">
                    <a:srgbClr val="C0C0C0"/>
                  </a:outerShdw>
                </a:effectLst>
                <a:latin typeface="Arial" panose="020B0604020202020204"/>
                <a:cs typeface="Arial" panose="020B0604020202020204"/>
              </a:rPr>
              <a:t>1714</a:t>
            </a:r>
            <a:endParaRPr lang="zh-CN" altLang="en-US" sz="3600" b="1" kern="10">
              <a:solidFill>
                <a:schemeClr val="bg2"/>
              </a:solidFill>
              <a:effectLst>
                <a:outerShdw dist="45791" dir="2021404" algn="ctr" rotWithShape="0">
                  <a:srgbClr val="C0C0C0"/>
                </a:outerShdw>
              </a:effectLst>
              <a:latin typeface="Arial" panose="020B0604020202020204"/>
              <a:cs typeface="Arial" panose="020B0604020202020204"/>
            </a:endParaRPr>
          </a:p>
        </p:txBody>
      </p:sp>
      <p:sp>
        <p:nvSpPr>
          <p:cNvPr id="227359" name="AutoShape 31"/>
          <p:cNvSpPr>
            <a:spLocks noChangeArrowheads="1"/>
          </p:cNvSpPr>
          <p:nvPr/>
        </p:nvSpPr>
        <p:spPr bwMode="auto">
          <a:xfrm>
            <a:off x="1447800" y="6143625"/>
            <a:ext cx="457200" cy="228600"/>
          </a:xfrm>
          <a:prstGeom prst="irregularSeal2">
            <a:avLst/>
          </a:prstGeom>
          <a:noFill/>
          <a:ln w="9525">
            <a:solidFill>
              <a:srgbClr val="FF3300"/>
            </a:solidFill>
            <a:miter lim="800000"/>
          </a:ln>
          <a:effectLst/>
          <a:extLst>
            <a:ext uri="{909E8E84-426E-40DD-AFC4-6F175D3DCCD1}">
              <a14:hiddenFill xmlns:a14="http://schemas.microsoft.com/office/drawing/2010/main">
                <a:gradFill rotWithShape="0">
                  <a:gsLst>
                    <a:gs pos="0">
                      <a:schemeClr val="accent1"/>
                    </a:gs>
                    <a:gs pos="100000">
                      <a:schemeClr val="accent1">
                        <a:gamma/>
                        <a:shade val="46275"/>
                        <a:invGamma/>
                      </a:schemeClr>
                    </a:gs>
                  </a:gsLst>
                  <a:path path="rect">
                    <a:fillToRect t="100000" r="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0" name="AutoShape 32"/>
          <p:cNvSpPr>
            <a:spLocks noChangeArrowheads="1"/>
          </p:cNvSpPr>
          <p:nvPr/>
        </p:nvSpPr>
        <p:spPr bwMode="auto">
          <a:xfrm>
            <a:off x="5105400" y="6143625"/>
            <a:ext cx="457200" cy="228600"/>
          </a:xfrm>
          <a:prstGeom prst="irregularSeal2">
            <a:avLst/>
          </a:prstGeom>
          <a:noFill/>
          <a:ln w="9525">
            <a:solidFill>
              <a:srgbClr val="FF3300"/>
            </a:solidFill>
            <a:miter lim="800000"/>
          </a:ln>
          <a:effectLst/>
          <a:extLst>
            <a:ext uri="{909E8E84-426E-40DD-AFC4-6F175D3DCCD1}">
              <a14:hiddenFill xmlns:a14="http://schemas.microsoft.com/office/drawing/2010/main">
                <a:gradFill rotWithShape="0">
                  <a:gsLst>
                    <a:gs pos="0">
                      <a:schemeClr val="accent1"/>
                    </a:gs>
                    <a:gs pos="100000">
                      <a:schemeClr val="accent1">
                        <a:gamma/>
                        <a:shade val="46275"/>
                        <a:invGamma/>
                      </a:schemeClr>
                    </a:gs>
                  </a:gsLst>
                  <a:path path="rect">
                    <a:fillToRect t="100000" r="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61" name="Text Box 33"/>
          <p:cNvSpPr txBox="1">
            <a:spLocks noChangeArrowheads="1"/>
          </p:cNvSpPr>
          <p:nvPr/>
        </p:nvSpPr>
        <p:spPr bwMode="auto">
          <a:xfrm>
            <a:off x="7712075" y="4543425"/>
            <a:ext cx="593725"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分</a:t>
            </a:r>
          </a:p>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界</a:t>
            </a:r>
          </a:p>
          <a:p>
            <a:pPr>
              <a:lnSpc>
                <a:spcPct val="80000"/>
              </a:lnSpc>
            </a:pPr>
            <a:r>
              <a:rPr kumimoji="1" lang="zh-CN" altLang="en-US" sz="3200" b="1">
                <a:solidFill>
                  <a:srgbClr val="CC0000"/>
                </a:solidFill>
                <a:effectLst>
                  <a:outerShdw blurRad="38100" dist="38100" dir="2700000" algn="tl">
                    <a:srgbClr val="FFFFFF"/>
                  </a:outerShdw>
                </a:effectLst>
                <a:latin typeface="Times New Roman" panose="02020603050405020304" pitchFamily="18" charset="0"/>
                <a:ea typeface="隶书" panose="02010509060101010101" pitchFamily="49" charset="-122"/>
              </a:rPr>
              <a:t>法</a:t>
            </a:r>
            <a:endParaRPr kumimoji="1" lang="zh-CN" altLang="en-US" sz="3200" b="1">
              <a:solidFill>
                <a:srgbClr val="CC0000"/>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C6B54119-9884-4280-36CE-841E8BD4DCA9}"/>
                  </a:ext>
                </a:extLst>
              </p14:cNvPr>
              <p14:cNvContentPartPr/>
              <p14:nvPr/>
            </p14:nvContentPartPr>
            <p14:xfrm>
              <a:off x="438120" y="1504800"/>
              <a:ext cx="8210880" cy="5036040"/>
            </p14:xfrm>
          </p:contentPart>
        </mc:Choice>
        <mc:Fallback>
          <p:pic>
            <p:nvPicPr>
              <p:cNvPr id="2" name="墨迹 1">
                <a:extLst>
                  <a:ext uri="{FF2B5EF4-FFF2-40B4-BE49-F238E27FC236}">
                    <a16:creationId xmlns:a16="http://schemas.microsoft.com/office/drawing/2014/main" id="{C6B54119-9884-4280-36CE-841E8BD4DCA9}"/>
                  </a:ext>
                </a:extLst>
              </p:cNvPr>
              <p:cNvPicPr/>
              <p:nvPr/>
            </p:nvPicPr>
            <p:blipFill>
              <a:blip r:embed="rId5"/>
              <a:stretch>
                <a:fillRect/>
              </a:stretch>
            </p:blipFill>
            <p:spPr>
              <a:xfrm>
                <a:off x="428760" y="1495440"/>
                <a:ext cx="8229600" cy="5054760"/>
              </a:xfrm>
              <a:prstGeom prst="rect">
                <a:avLst/>
              </a:prstGeom>
            </p:spPr>
          </p:pic>
        </mc:Fallback>
      </mc:AlternateContent>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78BFA7-BF93-519C-4089-76155D89116C}"/>
              </a:ext>
            </a:extLst>
          </p:cNvPr>
          <p:cNvPicPr>
            <a:picLocks noChangeAspect="1"/>
          </p:cNvPicPr>
          <p:nvPr/>
        </p:nvPicPr>
        <p:blipFill>
          <a:blip r:embed="rId2"/>
          <a:stretch>
            <a:fillRect/>
          </a:stretch>
        </p:blipFill>
        <p:spPr>
          <a:xfrm>
            <a:off x="603879" y="1124744"/>
            <a:ext cx="7936242" cy="3180754"/>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6985EE50-5970-9B90-9D71-21DA0F98F149}"/>
                  </a:ext>
                </a:extLst>
              </p14:cNvPr>
              <p14:cNvContentPartPr/>
              <p14:nvPr/>
            </p14:nvContentPartPr>
            <p14:xfrm>
              <a:off x="5010120" y="2044800"/>
              <a:ext cx="2603880" cy="2165760"/>
            </p14:xfrm>
          </p:contentPart>
        </mc:Choice>
        <mc:Fallback>
          <p:pic>
            <p:nvPicPr>
              <p:cNvPr id="2" name="墨迹 1">
                <a:extLst>
                  <a:ext uri="{FF2B5EF4-FFF2-40B4-BE49-F238E27FC236}">
                    <a16:creationId xmlns:a16="http://schemas.microsoft.com/office/drawing/2014/main" id="{6985EE50-5970-9B90-9D71-21DA0F98F149}"/>
                  </a:ext>
                </a:extLst>
              </p:cNvPr>
              <p:cNvPicPr/>
              <p:nvPr/>
            </p:nvPicPr>
            <p:blipFill>
              <a:blip r:embed="rId4"/>
              <a:stretch>
                <a:fillRect/>
              </a:stretch>
            </p:blipFill>
            <p:spPr>
              <a:xfrm>
                <a:off x="5000760" y="2035440"/>
                <a:ext cx="2622600" cy="2184480"/>
              </a:xfrm>
              <a:prstGeom prst="rect">
                <a:avLst/>
              </a:prstGeom>
            </p:spPr>
          </p:pic>
        </mc:Fallback>
      </mc:AlternateContent>
    </p:spTree>
    <p:extLst>
      <p:ext uri="{BB962C8B-B14F-4D97-AF65-F5344CB8AC3E}">
        <p14:creationId xmlns:p14="http://schemas.microsoft.com/office/powerpoint/2010/main" val="8898601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52000" y="838200"/>
            <a:ext cx="8640000"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实际工作中需视情况的不同而采用不同的哈希函数，通常需要考虑的因素有：</a:t>
            </a:r>
          </a:p>
          <a:p>
            <a:pPr>
              <a:lnSpc>
                <a:spcPct val="120000"/>
              </a:lnSpc>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(1) </a:t>
            </a:r>
            <a:r>
              <a:rPr kumimoji="1" lang="zh-CN" altLang="en-US" sz="2400" dirty="0">
                <a:ea typeface="幼圆" panose="02010509060101010101" pitchFamily="49" charset="-122"/>
                <a:cs typeface="Times New Roman" panose="02020603050405020304" pitchFamily="18" charset="0"/>
              </a:rPr>
              <a:t>计算哈希函数所需时间</a:t>
            </a:r>
          </a:p>
          <a:p>
            <a:pPr>
              <a:lnSpc>
                <a:spcPct val="120000"/>
              </a:lnSpc>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(2) </a:t>
            </a:r>
            <a:r>
              <a:rPr kumimoji="1" lang="zh-CN" altLang="en-US" sz="2400" dirty="0">
                <a:ea typeface="幼圆" panose="02010509060101010101" pitchFamily="49" charset="-122"/>
                <a:cs typeface="Times New Roman" panose="02020603050405020304" pitchFamily="18" charset="0"/>
              </a:rPr>
              <a:t>关键字的长度</a:t>
            </a:r>
          </a:p>
          <a:p>
            <a:pPr>
              <a:lnSpc>
                <a:spcPct val="120000"/>
              </a:lnSpc>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(3) </a:t>
            </a:r>
            <a:r>
              <a:rPr kumimoji="1" lang="zh-CN" altLang="en-US" sz="2400" dirty="0">
                <a:ea typeface="幼圆" panose="02010509060101010101" pitchFamily="49" charset="-122"/>
                <a:cs typeface="Times New Roman" panose="02020603050405020304" pitchFamily="18" charset="0"/>
              </a:rPr>
              <a:t>哈希表的大小</a:t>
            </a:r>
          </a:p>
          <a:p>
            <a:pPr>
              <a:lnSpc>
                <a:spcPct val="120000"/>
              </a:lnSpc>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(4) </a:t>
            </a:r>
            <a:r>
              <a:rPr kumimoji="1" lang="zh-CN" altLang="en-US" sz="2400" dirty="0">
                <a:ea typeface="幼圆" panose="02010509060101010101" pitchFamily="49" charset="-122"/>
                <a:cs typeface="Times New Roman" panose="02020603050405020304" pitchFamily="18" charset="0"/>
              </a:rPr>
              <a:t>关键字的分布情况</a:t>
            </a:r>
          </a:p>
          <a:p>
            <a:pPr>
              <a:lnSpc>
                <a:spcPct val="120000"/>
              </a:lnSpc>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(5) </a:t>
            </a:r>
            <a:r>
              <a:rPr kumimoji="1" lang="zh-CN" altLang="en-US" sz="2400" dirty="0">
                <a:ea typeface="幼圆" panose="02010509060101010101" pitchFamily="49" charset="-122"/>
                <a:cs typeface="Times New Roman" panose="02020603050405020304" pitchFamily="18" charset="0"/>
              </a:rPr>
              <a:t>记录的查找频率</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893888" y="1989138"/>
            <a:ext cx="5918200" cy="3600450"/>
          </a:xfrm>
          <a:prstGeom prst="rect">
            <a:avLst/>
          </a:prstGeom>
          <a:noFill/>
          <a:ln>
            <a:noFill/>
          </a:ln>
          <a:effectLst/>
          <a:extLst>
            <a:ext uri="{909E8E84-426E-40DD-AFC4-6F175D3DCCD1}">
              <a14:hiddenFill xmlns:a14="http://schemas.microsoft.com/office/drawing/2010/main">
                <a:solidFill>
                  <a:srgbClr val="6E6E6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哈希表的定义</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哈希函数的构造方法</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冲突处理方法</a:t>
            </a: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哈希表的查找和分析</a:t>
            </a:r>
          </a:p>
        </p:txBody>
      </p:sp>
      <p:sp>
        <p:nvSpPr>
          <p:cNvPr id="128003" name="Rectangle 3"/>
          <p:cNvSpPr>
            <a:spLocks noGrp="1" noChangeArrowheads="1"/>
          </p:cNvSpPr>
          <p:nvPr>
            <p:ph type="title" idx="4294967295"/>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8.6 </a:t>
            </a:r>
            <a:r>
              <a:rPr lang="zh-CN" altLang="en-US" dirty="0"/>
              <a:t>哈希表</a:t>
            </a:r>
            <a:r>
              <a:rPr lang="en-US" altLang="zh-CN" dirty="0"/>
              <a:t>(</a:t>
            </a:r>
            <a:r>
              <a:rPr lang="en-US" altLang="zh-CN" b="1" kern="1200" dirty="0"/>
              <a:t>Hash Table)</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252000" y="1476375"/>
            <a:ext cx="864000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solidFill>
                  <a:srgbClr val="FFFF00"/>
                </a:solidFill>
                <a:ea typeface="幼圆" panose="02010509060101010101" pitchFamily="49" charset="-122"/>
                <a:cs typeface="Times New Roman" panose="02020603050405020304" pitchFamily="18" charset="0"/>
              </a:rPr>
              <a:t>(1</a:t>
            </a:r>
            <a:r>
              <a:rPr kumimoji="1" lang="en-US" altLang="zh-CN" sz="2400" b="1" dirty="0">
                <a:solidFill>
                  <a:srgbClr val="FFFF00"/>
                </a:solidFill>
                <a:ea typeface="幼圆" panose="02010509060101010101" pitchFamily="49" charset="-122"/>
                <a:cs typeface="Times New Roman" panose="02020603050405020304" pitchFamily="18" charset="0"/>
              </a:rPr>
              <a:t>) </a:t>
            </a:r>
            <a:r>
              <a:rPr kumimoji="1" lang="zh-CN" altLang="en-US" sz="2400" b="1" dirty="0">
                <a:solidFill>
                  <a:srgbClr val="FFFF00"/>
                </a:solidFill>
                <a:ea typeface="幼圆" panose="02010509060101010101" pitchFamily="49" charset="-122"/>
                <a:cs typeface="Times New Roman" panose="02020603050405020304" pitchFamily="18" charset="0"/>
              </a:rPr>
              <a:t>开放定址法</a:t>
            </a:r>
          </a:p>
          <a:p>
            <a:pPr>
              <a:spcBef>
                <a:spcPts val="1200"/>
              </a:spcBef>
            </a:pPr>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H</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 (H(key) + d</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MOD m,  i = 1, 2, …, k ( k &lt;=m-1)</a:t>
            </a:r>
          </a:p>
          <a:p>
            <a:r>
              <a:rPr kumimoji="1" lang="zh-CN" altLang="en-US" sz="2400" dirty="0">
                <a:ea typeface="幼圆" panose="02010509060101010101" pitchFamily="49" charset="-122"/>
                <a:cs typeface="Times New Roman" panose="02020603050405020304" pitchFamily="18" charset="0"/>
              </a:rPr>
              <a:t>其中：</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为表长，</a:t>
            </a:r>
            <a:r>
              <a:rPr kumimoji="1" lang="en-US" altLang="zh-CN" sz="2400" dirty="0">
                <a:ea typeface="幼圆" panose="02010509060101010101" pitchFamily="49" charset="-122"/>
                <a:cs typeface="Times New Roman" panose="02020603050405020304" pitchFamily="18" charset="0"/>
              </a:rPr>
              <a:t>d</a:t>
            </a:r>
            <a:r>
              <a:rPr kumimoji="1" lang="en-US" altLang="zh-CN" sz="2400" baseline="-25000" dirty="0">
                <a:ea typeface="幼圆" panose="02010509060101010101" pitchFamily="49" charset="-122"/>
                <a:cs typeface="Times New Roman" panose="02020603050405020304" pitchFamily="18" charset="0"/>
              </a:rPr>
              <a:t>i</a:t>
            </a:r>
            <a:r>
              <a:rPr kumimoji="1" lang="zh-CN" altLang="en-US" sz="2400" dirty="0">
                <a:ea typeface="幼圆" panose="02010509060101010101" pitchFamily="49" charset="-122"/>
                <a:cs typeface="Times New Roman" panose="02020603050405020304" pitchFamily="18" charset="0"/>
              </a:rPr>
              <a:t>为增量序列，可有三种取法：</a:t>
            </a:r>
          </a:p>
          <a:p>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A. d</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 1, 2, 3, …, m-1, </a:t>
            </a:r>
            <a:r>
              <a:rPr kumimoji="1" lang="zh-CN" altLang="en-US" sz="2400" dirty="0">
                <a:ea typeface="幼圆" panose="02010509060101010101" pitchFamily="49" charset="-122"/>
                <a:cs typeface="Times New Roman" panose="02020603050405020304" pitchFamily="18" charset="0"/>
              </a:rPr>
              <a:t>称</a:t>
            </a:r>
            <a:r>
              <a:rPr kumimoji="1" lang="zh-CN" altLang="en-US" sz="2400" dirty="0">
                <a:solidFill>
                  <a:srgbClr val="FFFF00"/>
                </a:solidFill>
                <a:ea typeface="幼圆" panose="02010509060101010101" pitchFamily="49" charset="-122"/>
                <a:cs typeface="Times New Roman" panose="02020603050405020304" pitchFamily="18" charset="0"/>
              </a:rPr>
              <a:t>线性探测再散列</a:t>
            </a:r>
            <a:r>
              <a:rPr kumimoji="1" lang="zh-CN" altLang="en-US" sz="2400" dirty="0">
                <a:ea typeface="幼圆" panose="02010509060101010101" pitchFamily="49" charset="-122"/>
                <a:cs typeface="Times New Roman" panose="02020603050405020304" pitchFamily="18" charset="0"/>
              </a:rPr>
              <a:t>；</a:t>
            </a:r>
            <a:endParaRPr kumimoji="1" lang="zh-CN" altLang="en-US" sz="2400" dirty="0">
              <a:solidFill>
                <a:srgbClr val="FFFF00"/>
              </a:solidFill>
              <a:ea typeface="幼圆" panose="02010509060101010101" pitchFamily="49" charset="-122"/>
              <a:cs typeface="Times New Roman" panose="02020603050405020304" pitchFamily="18" charset="0"/>
            </a:endParaRPr>
          </a:p>
          <a:p>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B. d</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 1</a:t>
            </a:r>
            <a:r>
              <a:rPr kumimoji="1" lang="en-US" altLang="zh-CN" sz="2400" baseline="30000" dirty="0">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 -1</a:t>
            </a:r>
            <a:r>
              <a:rPr kumimoji="1" lang="en-US" altLang="zh-CN" sz="2400" baseline="30000" dirty="0">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 2</a:t>
            </a:r>
            <a:r>
              <a:rPr kumimoji="1" lang="en-US" altLang="zh-CN" sz="2400" baseline="30000" dirty="0">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 -2</a:t>
            </a:r>
            <a:r>
              <a:rPr kumimoji="1" lang="en-US" altLang="zh-CN" sz="2400" baseline="30000" dirty="0">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 …, </a:t>
            </a:r>
            <a:r>
              <a:rPr kumimoji="1" lang="en-US" altLang="zh-CN" sz="2400" dirty="0" err="1">
                <a:ea typeface="幼圆" panose="02010509060101010101" pitchFamily="49" charset="-122"/>
                <a:cs typeface="Times New Roman" panose="02020603050405020304" pitchFamily="18" charset="0"/>
              </a:rPr>
              <a:t>k</a:t>
            </a:r>
            <a:r>
              <a:rPr kumimoji="1" lang="en-US" altLang="zh-CN" sz="2400" baseline="30000" dirty="0" err="1">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 -</a:t>
            </a:r>
            <a:r>
              <a:rPr kumimoji="1" lang="en-US" altLang="zh-CN" sz="2400" dirty="0" err="1">
                <a:ea typeface="幼圆" panose="02010509060101010101" pitchFamily="49" charset="-122"/>
                <a:cs typeface="Times New Roman" panose="02020603050405020304" pitchFamily="18" charset="0"/>
              </a:rPr>
              <a:t>k</a:t>
            </a:r>
            <a:r>
              <a:rPr kumimoji="1" lang="en-US" altLang="zh-CN" sz="2400" baseline="30000" dirty="0" err="1">
                <a:ea typeface="幼圆" panose="02010509060101010101" pitchFamily="49" charset="-122"/>
                <a:cs typeface="Times New Roman" panose="02020603050405020304" pitchFamily="18" charset="0"/>
              </a:rPr>
              <a:t>2</a:t>
            </a:r>
            <a:r>
              <a:rPr kumimoji="1" lang="en-US" altLang="zh-CN" sz="2400" dirty="0">
                <a:ea typeface="幼圆" panose="02010509060101010101" pitchFamily="49" charset="-122"/>
                <a:cs typeface="Times New Roman" panose="02020603050405020304" pitchFamily="18" charset="0"/>
              </a:rPr>
              <a:t>(k &lt;=m/2), </a:t>
            </a:r>
            <a:r>
              <a:rPr kumimoji="1" lang="zh-CN" altLang="en-US" sz="2400" dirty="0">
                <a:ea typeface="幼圆" panose="02010509060101010101" pitchFamily="49" charset="-122"/>
                <a:cs typeface="Times New Roman" panose="02020603050405020304" pitchFamily="18" charset="0"/>
              </a:rPr>
              <a:t>称为</a:t>
            </a:r>
            <a:r>
              <a:rPr kumimoji="1" lang="zh-CN" altLang="en-US" sz="2400" dirty="0">
                <a:solidFill>
                  <a:srgbClr val="FFFF00"/>
                </a:solidFill>
                <a:ea typeface="幼圆" panose="02010509060101010101" pitchFamily="49" charset="-122"/>
                <a:cs typeface="Times New Roman" panose="02020603050405020304" pitchFamily="18" charset="0"/>
              </a:rPr>
              <a:t>二次	     探测再散列</a:t>
            </a:r>
            <a:r>
              <a:rPr kumimoji="1" lang="zh-CN" altLang="en-US" sz="2400" dirty="0">
                <a:ea typeface="幼圆" panose="02010509060101010101" pitchFamily="49" charset="-122"/>
                <a:cs typeface="Times New Roman" panose="02020603050405020304" pitchFamily="18" charset="0"/>
              </a:rPr>
              <a:t>；</a:t>
            </a:r>
          </a:p>
          <a:p>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C. d</a:t>
            </a:r>
            <a:r>
              <a:rPr kumimoji="1" lang="en-US" altLang="zh-CN" sz="2400" baseline="-25000" dirty="0">
                <a:ea typeface="幼圆" panose="02010509060101010101" pitchFamily="49" charset="-122"/>
                <a:cs typeface="Times New Roman" panose="02020603050405020304" pitchFamily="18" charset="0"/>
              </a:rPr>
              <a:t>i</a:t>
            </a:r>
            <a:r>
              <a:rPr kumimoji="1" lang="en-US" altLang="zh-CN" sz="2400" dirty="0">
                <a:ea typeface="幼圆" panose="02010509060101010101" pitchFamily="49" charset="-122"/>
                <a:cs typeface="Times New Roman" panose="02020603050405020304" pitchFamily="18" charset="0"/>
              </a:rPr>
              <a:t> = </a:t>
            </a:r>
            <a:r>
              <a:rPr kumimoji="1" lang="zh-CN" altLang="en-US" sz="2400" dirty="0">
                <a:ea typeface="幼圆" panose="02010509060101010101" pitchFamily="49" charset="-122"/>
                <a:cs typeface="Times New Roman" panose="02020603050405020304" pitchFamily="18" charset="0"/>
              </a:rPr>
              <a:t>伪随机数序列，称</a:t>
            </a:r>
            <a:r>
              <a:rPr kumimoji="1" lang="zh-CN" altLang="en-US" sz="2400" dirty="0">
                <a:solidFill>
                  <a:srgbClr val="FFFF00"/>
                </a:solidFill>
                <a:ea typeface="幼圆" panose="02010509060101010101" pitchFamily="49" charset="-122"/>
                <a:cs typeface="Times New Roman" panose="02020603050405020304" pitchFamily="18" charset="0"/>
              </a:rPr>
              <a:t>伪随机探测再散列</a:t>
            </a:r>
            <a:r>
              <a:rPr kumimoji="1" lang="zh-CN" altLang="en-US" sz="2400" dirty="0">
                <a:ea typeface="幼圆" panose="02010509060101010101" pitchFamily="49" charset="-122"/>
                <a:cs typeface="Times New Roman" panose="02020603050405020304" pitchFamily="18" charset="0"/>
              </a:rPr>
              <a:t>；</a:t>
            </a:r>
            <a:endParaRPr kumimoji="1" lang="zh-CN" altLang="en-US" sz="2400" dirty="0">
              <a:solidFill>
                <a:srgbClr val="FFFF00"/>
              </a:solidFill>
              <a:ea typeface="幼圆" panose="02010509060101010101" pitchFamily="49" charset="-122"/>
              <a:cs typeface="Times New Roman" panose="02020603050405020304" pitchFamily="18" charset="0"/>
            </a:endParaRPr>
          </a:p>
          <a:p>
            <a:endParaRPr kumimoji="1" lang="zh-CN" altLang="en-US" sz="2400" dirty="0">
              <a:ea typeface="幼圆" panose="02010509060101010101" pitchFamily="49" charset="-122"/>
              <a:cs typeface="Times New Roman" panose="02020603050405020304" pitchFamily="18" charset="0"/>
            </a:endParaRPr>
          </a:p>
          <a:p>
            <a:r>
              <a:rPr kumimoji="1" lang="zh-CN" altLang="en-US" sz="2400" dirty="0">
                <a:ea typeface="幼圆" panose="02010509060101010101" pitchFamily="49" charset="-122"/>
                <a:cs typeface="Times New Roman" panose="02020603050405020304" pitchFamily="18" charset="0"/>
              </a:rPr>
              <a:t>        线性探测再散列容易出现</a:t>
            </a:r>
            <a:r>
              <a:rPr kumimoji="1" lang="zh-CN" altLang="en-US" sz="2400" b="1" dirty="0">
                <a:solidFill>
                  <a:srgbClr val="FFFF00"/>
                </a:solidFill>
                <a:ea typeface="幼圆" panose="02010509060101010101" pitchFamily="49" charset="-122"/>
                <a:cs typeface="Times New Roman" panose="02020603050405020304" pitchFamily="18" charset="0"/>
              </a:rPr>
              <a:t>二次聚集</a:t>
            </a:r>
            <a:r>
              <a:rPr kumimoji="1" lang="zh-CN" altLang="en-US" sz="2400" dirty="0">
                <a:ea typeface="幼圆" panose="02010509060101010101" pitchFamily="49" charset="-122"/>
                <a:cs typeface="Times New Roman" panose="02020603050405020304" pitchFamily="18" charset="0"/>
              </a:rPr>
              <a:t>的情况，即在处理同义词的过程中又添加了非同义词的冲突。好处是可以保证总能找到一个不发生冲突的地址</a:t>
            </a:r>
            <a:r>
              <a:rPr kumimoji="1" lang="en-US" altLang="zh-CN" sz="2400" dirty="0" err="1">
                <a:ea typeface="幼圆" panose="02010509060101010101" pitchFamily="49" charset="-122"/>
                <a:cs typeface="Times New Roman" panose="02020603050405020304" pitchFamily="18" charset="0"/>
              </a:rPr>
              <a:t>H</a:t>
            </a:r>
            <a:r>
              <a:rPr kumimoji="1" lang="en-US" altLang="zh-CN" sz="2400" baseline="-25000" dirty="0" err="1">
                <a:ea typeface="幼圆" panose="02010509060101010101" pitchFamily="49" charset="-122"/>
                <a:cs typeface="Times New Roman" panose="02020603050405020304" pitchFamily="18" charset="0"/>
              </a:rPr>
              <a:t>k</a:t>
            </a:r>
            <a:r>
              <a:rPr kumimoji="1" lang="zh-CN" altLang="en-US" sz="2400" dirty="0">
                <a:ea typeface="幼圆" panose="02010509060101010101" pitchFamily="49" charset="-122"/>
                <a:cs typeface="Times New Roman" panose="02020603050405020304" pitchFamily="18" charset="0"/>
              </a:rPr>
              <a:t>，而二次探测再散列只有在</a:t>
            </a:r>
            <a:r>
              <a:rPr kumimoji="1" lang="en-US" altLang="zh-CN" sz="2400" dirty="0">
                <a:ea typeface="幼圆" panose="02010509060101010101" pitchFamily="49" charset="-122"/>
                <a:cs typeface="Times New Roman" panose="02020603050405020304" pitchFamily="18" charset="0"/>
              </a:rPr>
              <a:t>m</a:t>
            </a:r>
            <a:r>
              <a:rPr kumimoji="1" lang="zh-CN" altLang="en-US" sz="2400" dirty="0">
                <a:ea typeface="幼圆" panose="02010509060101010101" pitchFamily="49" charset="-122"/>
                <a:cs typeface="Times New Roman" panose="02020603050405020304" pitchFamily="18" charset="0"/>
              </a:rPr>
              <a:t>为形如</a:t>
            </a:r>
            <a:r>
              <a:rPr kumimoji="1" lang="en-US" altLang="zh-CN" sz="2400" dirty="0">
                <a:ea typeface="幼圆" panose="02010509060101010101" pitchFamily="49" charset="-122"/>
                <a:cs typeface="Times New Roman" panose="02020603050405020304" pitchFamily="18" charset="0"/>
              </a:rPr>
              <a:t>4*</a:t>
            </a:r>
            <a:r>
              <a:rPr kumimoji="1" lang="en-US" altLang="zh-CN" sz="2400" dirty="0" err="1">
                <a:ea typeface="幼圆" panose="02010509060101010101" pitchFamily="49" charset="-122"/>
                <a:cs typeface="Times New Roman" panose="02020603050405020304" pitchFamily="18" charset="0"/>
              </a:rPr>
              <a:t>j+3</a:t>
            </a:r>
            <a:r>
              <a:rPr kumimoji="1" lang="zh-CN" altLang="en-US" sz="2400" dirty="0">
                <a:ea typeface="幼圆" panose="02010509060101010101" pitchFamily="49" charset="-122"/>
                <a:cs typeface="Times New Roman" panose="02020603050405020304" pitchFamily="18" charset="0"/>
              </a:rPr>
              <a:t>的素数时才可能。</a:t>
            </a:r>
          </a:p>
        </p:txBody>
      </p:sp>
      <p:sp>
        <p:nvSpPr>
          <p:cNvPr id="5" name="Rectangle 3"/>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defRPr sz="4400" b="1">
                <a:solidFill>
                  <a:srgbClr val="FFFF00"/>
                </a:solidFill>
                <a:latin typeface="+mj-lt"/>
                <a:ea typeface="+mj-ea"/>
                <a:cs typeface="+mj-cs"/>
              </a:defRPr>
            </a:lvl1pPr>
            <a:lvl2pPr algn="ctr">
              <a:defRPr sz="4400">
                <a:solidFill>
                  <a:srgbClr val="FFFF00"/>
                </a:solidFill>
                <a:ea typeface="幼圆" panose="02010509060101010101" pitchFamily="49" charset="-122"/>
                <a:cs typeface="Arial" panose="020B0604020202020204" pitchFamily="34" charset="0"/>
              </a:defRPr>
            </a:lvl2pPr>
            <a:lvl3pPr algn="ctr">
              <a:defRPr sz="4400">
                <a:solidFill>
                  <a:srgbClr val="FFFF00"/>
                </a:solidFill>
                <a:ea typeface="幼圆" panose="02010509060101010101" pitchFamily="49" charset="-122"/>
                <a:cs typeface="Arial" panose="020B0604020202020204" pitchFamily="34" charset="0"/>
              </a:defRPr>
            </a:lvl3pPr>
            <a:lvl4pPr algn="ctr">
              <a:defRPr sz="4400">
                <a:solidFill>
                  <a:srgbClr val="FFFF00"/>
                </a:solidFill>
                <a:ea typeface="幼圆" panose="02010509060101010101" pitchFamily="49" charset="-122"/>
                <a:cs typeface="Arial" panose="020B0604020202020204" pitchFamily="34" charset="0"/>
              </a:defRPr>
            </a:lvl4pPr>
            <a:lvl5pPr algn="ctr">
              <a:defRPr sz="4400">
                <a:solidFill>
                  <a:srgbClr val="FFFF00"/>
                </a:solidFill>
                <a:ea typeface="幼圆" panose="02010509060101010101" pitchFamily="49" charset="-122"/>
                <a:cs typeface="Arial" panose="020B0604020202020204" pitchFamily="34" charset="0"/>
              </a:defRPr>
            </a:lvl5pPr>
            <a:lvl6pPr marL="4572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6pPr>
            <a:lvl7pPr marL="9144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7pPr>
            <a:lvl8pPr marL="13716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8pPr>
            <a:lvl9pPr marL="1828800" algn="ctr" fontAlgn="base">
              <a:spcBef>
                <a:spcPct val="0"/>
              </a:spcBef>
              <a:spcAft>
                <a:spcPct val="0"/>
              </a:spcAft>
              <a:defRPr sz="4400">
                <a:solidFill>
                  <a:srgbClr val="FFFF00"/>
                </a:solidFill>
                <a:ea typeface="幼圆" panose="02010509060101010101" pitchFamily="49" charset="-122"/>
                <a:cs typeface="Arial" panose="020B0604020202020204" pitchFamily="34" charset="0"/>
              </a:defRPr>
            </a:lvl9pPr>
          </a:lstStyle>
          <a:p>
            <a:r>
              <a:rPr lang="en-US" altLang="zh-CN" dirty="0"/>
              <a:t>8.6.3 </a:t>
            </a:r>
            <a:r>
              <a:rPr lang="zh-CN" altLang="en-US" dirty="0"/>
              <a:t>冲突处理方法</a:t>
            </a:r>
            <a:endParaRPr lang="en-US" altLang="zh-CN" dirty="0"/>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CE918261-C7C9-694E-36D8-76464F89F8E1}"/>
                  </a:ext>
                </a:extLst>
              </p14:cNvPr>
              <p14:cNvContentPartPr/>
              <p14:nvPr/>
            </p14:nvContentPartPr>
            <p14:xfrm>
              <a:off x="647640" y="546120"/>
              <a:ext cx="7798320" cy="5080320"/>
            </p14:xfrm>
          </p:contentPart>
        </mc:Choice>
        <mc:Fallback>
          <p:pic>
            <p:nvPicPr>
              <p:cNvPr id="2" name="墨迹 1">
                <a:extLst>
                  <a:ext uri="{FF2B5EF4-FFF2-40B4-BE49-F238E27FC236}">
                    <a16:creationId xmlns:a16="http://schemas.microsoft.com/office/drawing/2014/main" id="{CE918261-C7C9-694E-36D8-76464F89F8E1}"/>
                  </a:ext>
                </a:extLst>
              </p:cNvPr>
              <p:cNvPicPr/>
              <p:nvPr/>
            </p:nvPicPr>
            <p:blipFill>
              <a:blip r:embed="rId4"/>
              <a:stretch>
                <a:fillRect/>
              </a:stretch>
            </p:blipFill>
            <p:spPr>
              <a:xfrm>
                <a:off x="638280" y="536760"/>
                <a:ext cx="7817040" cy="5099040"/>
              </a:xfrm>
              <a:prstGeom prst="rect">
                <a:avLst/>
              </a:prstGeom>
            </p:spPr>
          </p:pic>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252000" y="650875"/>
            <a:ext cx="8640000"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solidFill>
                  <a:srgbClr val="FFFF00"/>
                </a:solidFill>
                <a:ea typeface="幼圆" panose="02010509060101010101" pitchFamily="49" charset="-122"/>
                <a:cs typeface="Times New Roman" panose="02020603050405020304" pitchFamily="18" charset="0"/>
              </a:rPr>
              <a:t>(2) </a:t>
            </a:r>
            <a:r>
              <a:rPr kumimoji="1" lang="zh-CN" altLang="en-US" sz="2400" b="1" dirty="0">
                <a:solidFill>
                  <a:srgbClr val="FFFF00"/>
                </a:solidFill>
                <a:ea typeface="幼圆" panose="02010509060101010101" pitchFamily="49" charset="-122"/>
                <a:cs typeface="Times New Roman" panose="02020603050405020304" pitchFamily="18" charset="0"/>
              </a:rPr>
              <a:t>再散列法</a:t>
            </a:r>
          </a:p>
          <a:p>
            <a:pPr>
              <a:spcBef>
                <a:spcPts val="1200"/>
              </a:spcBef>
            </a:pPr>
            <a:r>
              <a:rPr kumimoji="1" lang="zh-CN" altLang="en-US" sz="2400" dirty="0">
                <a:ea typeface="幼圆" panose="02010509060101010101" pitchFamily="49" charset="-122"/>
                <a:cs typeface="Times New Roman" panose="02020603050405020304" pitchFamily="18" charset="0"/>
              </a:rPr>
              <a:t>        在同义词产生地址冲突时计算另一个哈希函数地址，直到冲突不再发生。</a:t>
            </a:r>
          </a:p>
          <a:p>
            <a:r>
              <a:rPr kumimoji="1" lang="zh-CN" altLang="en-US" sz="2400" dirty="0">
                <a:ea typeface="幼圆" panose="02010509060101010101" pitchFamily="49" charset="-122"/>
                <a:cs typeface="Times New Roman" panose="02020603050405020304" pitchFamily="18" charset="0"/>
              </a:rPr>
              <a:t>        该法的优点是不易产生聚集，但增加了计算的时间。</a:t>
            </a:r>
          </a:p>
          <a:p>
            <a:endParaRPr kumimoji="1" lang="zh-CN" altLang="en-US" sz="2400" b="1" dirty="0">
              <a:solidFill>
                <a:srgbClr val="FFFF00"/>
              </a:solidFill>
              <a:ea typeface="幼圆" panose="02010509060101010101" pitchFamily="49" charset="-122"/>
              <a:cs typeface="Times New Roman" panose="02020603050405020304" pitchFamily="18" charset="0"/>
            </a:endParaRPr>
          </a:p>
          <a:p>
            <a:r>
              <a:rPr kumimoji="1" lang="en-US" altLang="zh-CN" sz="2400" b="1" dirty="0">
                <a:solidFill>
                  <a:srgbClr val="FFFF00"/>
                </a:solidFill>
                <a:ea typeface="幼圆" panose="02010509060101010101" pitchFamily="49" charset="-122"/>
                <a:cs typeface="Times New Roman" panose="02020603050405020304" pitchFamily="18" charset="0"/>
              </a:rPr>
              <a:t>(3) </a:t>
            </a:r>
            <a:r>
              <a:rPr kumimoji="1" lang="zh-CN" altLang="en-US" sz="2400" b="1" dirty="0">
                <a:solidFill>
                  <a:srgbClr val="FFFF00"/>
                </a:solidFill>
                <a:ea typeface="幼圆" panose="02010509060101010101" pitchFamily="49" charset="-122"/>
                <a:cs typeface="Times New Roman" panose="02020603050405020304" pitchFamily="18" charset="0"/>
              </a:rPr>
              <a:t>链地址法</a:t>
            </a:r>
          </a:p>
          <a:p>
            <a:pPr>
              <a:spcBef>
                <a:spcPts val="1200"/>
              </a:spcBef>
            </a:pPr>
            <a:r>
              <a:rPr kumimoji="1" lang="zh-CN" altLang="en-US" sz="2400" dirty="0">
                <a:ea typeface="幼圆" panose="02010509060101010101" pitchFamily="49" charset="-122"/>
                <a:cs typeface="Times New Roman" panose="02020603050405020304" pitchFamily="18" charset="0"/>
              </a:rPr>
              <a:t>        将所有关键字为同义词的记录存储在同一线性链表中。</a:t>
            </a:r>
          </a:p>
          <a:p>
            <a:endParaRPr kumimoji="1" lang="zh-CN" altLang="en-US" sz="2400" dirty="0">
              <a:ea typeface="幼圆" panose="02010509060101010101" pitchFamily="49" charset="-122"/>
              <a:cs typeface="Times New Roman" panose="02020603050405020304" pitchFamily="18" charset="0"/>
            </a:endParaRPr>
          </a:p>
          <a:p>
            <a:r>
              <a:rPr kumimoji="1" lang="en-US" altLang="zh-CN" sz="2400" b="1" dirty="0">
                <a:solidFill>
                  <a:srgbClr val="FFFF00"/>
                </a:solidFill>
                <a:ea typeface="幼圆" panose="02010509060101010101" pitchFamily="49" charset="-122"/>
                <a:cs typeface="Times New Roman" panose="02020603050405020304" pitchFamily="18" charset="0"/>
              </a:rPr>
              <a:t>(4) </a:t>
            </a:r>
            <a:r>
              <a:rPr kumimoji="1" lang="zh-CN" altLang="en-US" sz="2400" b="1" dirty="0">
                <a:solidFill>
                  <a:srgbClr val="FFFF00"/>
                </a:solidFill>
                <a:ea typeface="幼圆" panose="02010509060101010101" pitchFamily="49" charset="-122"/>
                <a:cs typeface="Times New Roman" panose="02020603050405020304" pitchFamily="18" charset="0"/>
              </a:rPr>
              <a:t>溢出向量表</a:t>
            </a:r>
          </a:p>
          <a:p>
            <a:pPr>
              <a:spcBef>
                <a:spcPts val="1200"/>
              </a:spcBef>
            </a:pPr>
            <a:r>
              <a:rPr kumimoji="1" lang="zh-CN" altLang="en-US" sz="2400" dirty="0">
                <a:ea typeface="幼圆" panose="02010509060101010101" pitchFamily="49" charset="-122"/>
                <a:cs typeface="Times New Roman" panose="02020603050405020304" pitchFamily="18" charset="0"/>
              </a:rPr>
              <a:t>        建立一个公共溢出区另设立一个</a:t>
            </a:r>
            <a:r>
              <a:rPr kumimoji="1" lang="zh-CN" altLang="en-US" sz="2400" b="1" dirty="0">
                <a:solidFill>
                  <a:srgbClr val="FFFF00"/>
                </a:solidFill>
                <a:ea typeface="幼圆" panose="02010509060101010101" pitchFamily="49" charset="-122"/>
                <a:cs typeface="Times New Roman" panose="02020603050405020304" pitchFamily="18" charset="0"/>
              </a:rPr>
              <a:t>溢出向量表</a:t>
            </a:r>
            <a:r>
              <a:rPr kumimoji="1" lang="zh-CN" altLang="en-US" sz="2400" dirty="0">
                <a:ea typeface="幼圆" panose="02010509060101010101" pitchFamily="49" charset="-122"/>
                <a:cs typeface="Times New Roman" panose="02020603050405020304" pitchFamily="18" charset="0"/>
              </a:rPr>
              <a:t>，把所有冲突的关键字记录都填入溢出表。</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819EF049-8BD8-A9EB-600D-933C26C2A49E}"/>
                  </a:ext>
                </a:extLst>
              </p14:cNvPr>
              <p14:cNvContentPartPr/>
              <p14:nvPr/>
            </p14:nvContentPartPr>
            <p14:xfrm>
              <a:off x="1162080" y="1600200"/>
              <a:ext cx="3188160" cy="2178360"/>
            </p14:xfrm>
          </p:contentPart>
        </mc:Choice>
        <mc:Fallback>
          <p:pic>
            <p:nvPicPr>
              <p:cNvPr id="2" name="墨迹 1">
                <a:extLst>
                  <a:ext uri="{FF2B5EF4-FFF2-40B4-BE49-F238E27FC236}">
                    <a16:creationId xmlns:a16="http://schemas.microsoft.com/office/drawing/2014/main" id="{819EF049-8BD8-A9EB-600D-933C26C2A49E}"/>
                  </a:ext>
                </a:extLst>
              </p:cNvPr>
              <p:cNvPicPr/>
              <p:nvPr/>
            </p:nvPicPr>
            <p:blipFill>
              <a:blip r:embed="rId3"/>
              <a:stretch>
                <a:fillRect/>
              </a:stretch>
            </p:blipFill>
            <p:spPr>
              <a:xfrm>
                <a:off x="1152720" y="1590840"/>
                <a:ext cx="3206880" cy="2197080"/>
              </a:xfrm>
              <a:prstGeom prst="rect">
                <a:avLst/>
              </a:prstGeom>
            </p:spPr>
          </p:pic>
        </mc:Fallback>
      </mc:AlternateContent>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2000" y="1470620"/>
            <a:ext cx="86400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给定</a:t>
            </a:r>
            <a:r>
              <a:rPr kumimoji="1" lang="en-US" altLang="zh-CN" sz="2400" dirty="0">
                <a:ea typeface="幼圆" panose="02010509060101010101" pitchFamily="49" charset="-122"/>
                <a:cs typeface="Times New Roman" panose="02020603050405020304" pitchFamily="18" charset="0"/>
              </a:rPr>
              <a:t>K</a:t>
            </a:r>
            <a:r>
              <a:rPr kumimoji="1" lang="zh-CN" altLang="en-US" sz="2400" dirty="0">
                <a:ea typeface="幼圆" panose="02010509060101010101" pitchFamily="49" charset="-122"/>
                <a:cs typeface="Times New Roman" panose="02020603050405020304" pitchFamily="18" charset="0"/>
              </a:rPr>
              <a:t>值，根据造表时设定的哈希函数求得哈希地址，若表中没有记录，则写入该位置；否则根据造表时设定的冲突处理方法找“</a:t>
            </a:r>
            <a:r>
              <a:rPr kumimoji="1" lang="zh-CN" altLang="en-US" sz="2400" b="1" dirty="0">
                <a:solidFill>
                  <a:srgbClr val="FFFF00"/>
                </a:solidFill>
                <a:ea typeface="幼圆" panose="02010509060101010101" pitchFamily="49" charset="-122"/>
                <a:cs typeface="Times New Roman" panose="02020603050405020304" pitchFamily="18" charset="0"/>
              </a:rPr>
              <a:t>下一地址</a:t>
            </a:r>
            <a:r>
              <a:rPr kumimoji="1" lang="zh-CN" altLang="en-US" sz="2400" dirty="0">
                <a:ea typeface="幼圆" panose="02010509060101010101" pitchFamily="49" charset="-122"/>
                <a:cs typeface="Times New Roman" panose="02020603050405020304" pitchFamily="18" charset="0"/>
              </a:rPr>
              <a:t>”，直到哈希表</a:t>
            </a:r>
            <a:r>
              <a:rPr kumimoji="1" lang="zh-CN" altLang="en-US" sz="2400" dirty="0">
                <a:solidFill>
                  <a:srgbClr val="FFFF00"/>
                </a:solidFill>
                <a:ea typeface="幼圆" panose="02010509060101010101" pitchFamily="49" charset="-122"/>
                <a:cs typeface="Times New Roman" panose="02020603050405020304" pitchFamily="18" charset="0"/>
              </a:rPr>
              <a:t>某个位置为空</a:t>
            </a:r>
            <a:r>
              <a:rPr kumimoji="1" lang="zh-CN" altLang="en-US" sz="2400" dirty="0">
                <a:ea typeface="幼圆" panose="02010509060101010101" pitchFamily="49" charset="-122"/>
                <a:cs typeface="Times New Roman" panose="02020603050405020304" pitchFamily="18" charset="0"/>
              </a:rPr>
              <a:t>时为止。</a:t>
            </a:r>
          </a:p>
          <a:p>
            <a:endParaRPr kumimoji="1" lang="en-US" altLang="zh-CN" sz="2400" dirty="0">
              <a:ea typeface="幼圆" panose="02010509060101010101" pitchFamily="49" charset="-122"/>
              <a:cs typeface="Times New Roman" panose="02020603050405020304" pitchFamily="18" charset="0"/>
            </a:endParaRPr>
          </a:p>
        </p:txBody>
      </p:sp>
      <p:sp>
        <p:nvSpPr>
          <p:cNvPr id="5" name="Rectangle 3"/>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lang="zh-CN" b="1" dirty="0"/>
              <a:t>构造过程</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5" name="Text Box 5"/>
          <p:cNvSpPr txBox="1">
            <a:spLocks noChangeArrowheads="1"/>
          </p:cNvSpPr>
          <p:nvPr/>
        </p:nvSpPr>
        <p:spPr bwMode="auto">
          <a:xfrm>
            <a:off x="323850" y="179853"/>
            <a:ext cx="84963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因此，用折半查找法在查找成功时进行比较的次数最多不超过该树的深度。而具有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个结点的判定树的深度为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。所以折半查找法在查找成功时的比较次数最多</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次。</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如果考虑到</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查找不成功</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的情况，则</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Binary Decision Tree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二叉判定树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如下所示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方框表示查找不成功的情况</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p:txBody>
      </p:sp>
      <p:grpSp>
        <p:nvGrpSpPr>
          <p:cNvPr id="35895" name="Group 55"/>
          <p:cNvGrpSpPr/>
          <p:nvPr/>
        </p:nvGrpSpPr>
        <p:grpSpPr bwMode="auto">
          <a:xfrm>
            <a:off x="1295400" y="2637754"/>
            <a:ext cx="6553200" cy="3311526"/>
            <a:chOff x="816" y="1888"/>
            <a:chExt cx="4128" cy="2086"/>
          </a:xfrm>
        </p:grpSpPr>
        <p:sp>
          <p:nvSpPr>
            <p:cNvPr id="35847" name="Oval 7"/>
            <p:cNvSpPr>
              <a:spLocks noChangeArrowheads="1"/>
            </p:cNvSpPr>
            <p:nvPr/>
          </p:nvSpPr>
          <p:spPr bwMode="auto">
            <a:xfrm>
              <a:off x="2400" y="188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6</a:t>
              </a:r>
            </a:p>
          </p:txBody>
        </p:sp>
        <p:sp>
          <p:nvSpPr>
            <p:cNvPr id="35848" name="Oval 8"/>
            <p:cNvSpPr>
              <a:spLocks noChangeArrowheads="1"/>
            </p:cNvSpPr>
            <p:nvPr/>
          </p:nvSpPr>
          <p:spPr bwMode="auto">
            <a:xfrm>
              <a:off x="1632" y="222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3</a:t>
              </a:r>
            </a:p>
          </p:txBody>
        </p:sp>
        <p:sp>
          <p:nvSpPr>
            <p:cNvPr id="35849" name="Oval 9"/>
            <p:cNvSpPr>
              <a:spLocks noChangeArrowheads="1"/>
            </p:cNvSpPr>
            <p:nvPr/>
          </p:nvSpPr>
          <p:spPr bwMode="auto">
            <a:xfrm>
              <a:off x="3408" y="222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9</a:t>
              </a:r>
            </a:p>
          </p:txBody>
        </p:sp>
        <p:sp>
          <p:nvSpPr>
            <p:cNvPr id="35850" name="Oval 10"/>
            <p:cNvSpPr>
              <a:spLocks noChangeArrowheads="1"/>
            </p:cNvSpPr>
            <p:nvPr/>
          </p:nvSpPr>
          <p:spPr bwMode="auto">
            <a:xfrm>
              <a:off x="1152"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1</a:t>
              </a:r>
            </a:p>
          </p:txBody>
        </p:sp>
        <p:sp>
          <p:nvSpPr>
            <p:cNvPr id="35851" name="Oval 11"/>
            <p:cNvSpPr>
              <a:spLocks noChangeArrowheads="1"/>
            </p:cNvSpPr>
            <p:nvPr/>
          </p:nvSpPr>
          <p:spPr bwMode="auto">
            <a:xfrm>
              <a:off x="2064"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4</a:t>
              </a:r>
            </a:p>
          </p:txBody>
        </p:sp>
        <p:sp>
          <p:nvSpPr>
            <p:cNvPr id="35852" name="Oval 12"/>
            <p:cNvSpPr>
              <a:spLocks noChangeArrowheads="1"/>
            </p:cNvSpPr>
            <p:nvPr/>
          </p:nvSpPr>
          <p:spPr bwMode="auto">
            <a:xfrm>
              <a:off x="2928"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7</a:t>
              </a:r>
            </a:p>
          </p:txBody>
        </p:sp>
        <p:sp>
          <p:nvSpPr>
            <p:cNvPr id="35853" name="Oval 13"/>
            <p:cNvSpPr>
              <a:spLocks noChangeArrowheads="1"/>
            </p:cNvSpPr>
            <p:nvPr/>
          </p:nvSpPr>
          <p:spPr bwMode="auto">
            <a:xfrm>
              <a:off x="3936" y="2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10</a:t>
              </a:r>
            </a:p>
          </p:txBody>
        </p:sp>
        <p:sp>
          <p:nvSpPr>
            <p:cNvPr id="35854" name="Oval 14"/>
            <p:cNvSpPr>
              <a:spLocks noChangeArrowheads="1"/>
            </p:cNvSpPr>
            <p:nvPr/>
          </p:nvSpPr>
          <p:spPr bwMode="auto">
            <a:xfrm>
              <a:off x="1488"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2</a:t>
              </a:r>
            </a:p>
          </p:txBody>
        </p:sp>
        <p:sp>
          <p:nvSpPr>
            <p:cNvPr id="35855" name="Oval 15"/>
            <p:cNvSpPr>
              <a:spLocks noChangeArrowheads="1"/>
            </p:cNvSpPr>
            <p:nvPr/>
          </p:nvSpPr>
          <p:spPr bwMode="auto">
            <a:xfrm>
              <a:off x="2400"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5</a:t>
              </a:r>
            </a:p>
          </p:txBody>
        </p:sp>
        <p:sp>
          <p:nvSpPr>
            <p:cNvPr id="35856" name="Oval 16"/>
            <p:cNvSpPr>
              <a:spLocks noChangeArrowheads="1"/>
            </p:cNvSpPr>
            <p:nvPr/>
          </p:nvSpPr>
          <p:spPr bwMode="auto">
            <a:xfrm>
              <a:off x="3264"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8</a:t>
              </a:r>
            </a:p>
          </p:txBody>
        </p:sp>
        <p:sp>
          <p:nvSpPr>
            <p:cNvPr id="35857" name="Oval 17"/>
            <p:cNvSpPr>
              <a:spLocks noChangeArrowheads="1"/>
            </p:cNvSpPr>
            <p:nvPr/>
          </p:nvSpPr>
          <p:spPr bwMode="auto">
            <a:xfrm>
              <a:off x="4272" y="3184"/>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11</a:t>
              </a:r>
            </a:p>
          </p:txBody>
        </p:sp>
        <p:cxnSp>
          <p:nvCxnSpPr>
            <p:cNvPr id="35858" name="AutoShape 18"/>
            <p:cNvCxnSpPr>
              <a:cxnSpLocks noChangeShapeType="1"/>
              <a:stCxn id="35847" idx="2"/>
              <a:endCxn id="35848" idx="7"/>
            </p:cNvCxnSpPr>
            <p:nvPr/>
          </p:nvCxnSpPr>
          <p:spPr bwMode="auto">
            <a:xfrm flipH="1">
              <a:off x="1878" y="2032"/>
              <a:ext cx="522" cy="23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9" name="AutoShape 19"/>
            <p:cNvCxnSpPr>
              <a:cxnSpLocks noChangeShapeType="1"/>
              <a:stCxn id="35848" idx="3"/>
              <a:endCxn id="35850" idx="7"/>
            </p:cNvCxnSpPr>
            <p:nvPr/>
          </p:nvCxnSpPr>
          <p:spPr bwMode="auto">
            <a:xfrm flipH="1">
              <a:off x="1398" y="2470"/>
              <a:ext cx="276"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0" name="AutoShape 20"/>
            <p:cNvCxnSpPr>
              <a:cxnSpLocks noChangeShapeType="1"/>
              <a:stCxn id="35847" idx="6"/>
              <a:endCxn id="35849" idx="1"/>
            </p:cNvCxnSpPr>
            <p:nvPr/>
          </p:nvCxnSpPr>
          <p:spPr bwMode="auto">
            <a:xfrm>
              <a:off x="2688" y="2032"/>
              <a:ext cx="762" cy="23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1" name="AutoShape 21"/>
            <p:cNvCxnSpPr>
              <a:cxnSpLocks noChangeShapeType="1"/>
              <a:stCxn id="35849" idx="5"/>
              <a:endCxn id="35853" idx="1"/>
            </p:cNvCxnSpPr>
            <p:nvPr/>
          </p:nvCxnSpPr>
          <p:spPr bwMode="auto">
            <a:xfrm>
              <a:off x="3654" y="2470"/>
              <a:ext cx="324"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2" name="AutoShape 22"/>
            <p:cNvCxnSpPr>
              <a:cxnSpLocks noChangeShapeType="1"/>
              <a:stCxn id="35853" idx="5"/>
              <a:endCxn id="35857" idx="0"/>
            </p:cNvCxnSpPr>
            <p:nvPr/>
          </p:nvCxnSpPr>
          <p:spPr bwMode="auto">
            <a:xfrm>
              <a:off x="4182"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3" name="AutoShape 23"/>
            <p:cNvCxnSpPr>
              <a:cxnSpLocks noChangeShapeType="1"/>
              <a:stCxn id="35849" idx="3"/>
              <a:endCxn id="35852" idx="7"/>
            </p:cNvCxnSpPr>
            <p:nvPr/>
          </p:nvCxnSpPr>
          <p:spPr bwMode="auto">
            <a:xfrm flipH="1">
              <a:off x="3174" y="2470"/>
              <a:ext cx="276"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4" name="AutoShape 24"/>
            <p:cNvCxnSpPr>
              <a:cxnSpLocks noChangeShapeType="1"/>
              <a:stCxn id="35852" idx="5"/>
              <a:endCxn id="35856" idx="0"/>
            </p:cNvCxnSpPr>
            <p:nvPr/>
          </p:nvCxnSpPr>
          <p:spPr bwMode="auto">
            <a:xfrm>
              <a:off x="3174"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5" name="AutoShape 25"/>
            <p:cNvCxnSpPr>
              <a:cxnSpLocks noChangeShapeType="1"/>
              <a:stCxn id="35848" idx="5"/>
              <a:endCxn id="35851" idx="1"/>
            </p:cNvCxnSpPr>
            <p:nvPr/>
          </p:nvCxnSpPr>
          <p:spPr bwMode="auto">
            <a:xfrm>
              <a:off x="1878" y="2470"/>
              <a:ext cx="228" cy="18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6" name="AutoShape 26"/>
            <p:cNvCxnSpPr>
              <a:cxnSpLocks noChangeShapeType="1"/>
              <a:stCxn id="35851" idx="5"/>
              <a:endCxn id="35855" idx="0"/>
            </p:cNvCxnSpPr>
            <p:nvPr/>
          </p:nvCxnSpPr>
          <p:spPr bwMode="auto">
            <a:xfrm>
              <a:off x="2310"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7" name="AutoShape 27"/>
            <p:cNvCxnSpPr>
              <a:cxnSpLocks noChangeShapeType="1"/>
              <a:stCxn id="35850" idx="5"/>
              <a:endCxn id="35854" idx="0"/>
            </p:cNvCxnSpPr>
            <p:nvPr/>
          </p:nvCxnSpPr>
          <p:spPr bwMode="auto">
            <a:xfrm>
              <a:off x="1398" y="2854"/>
              <a:ext cx="234"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68" name="Rectangle 28"/>
            <p:cNvSpPr>
              <a:spLocks noChangeArrowheads="1"/>
            </p:cNvSpPr>
            <p:nvPr/>
          </p:nvSpPr>
          <p:spPr bwMode="auto">
            <a:xfrm>
              <a:off x="816" y="3208"/>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&lt;1</a:t>
              </a:r>
            </a:p>
          </p:txBody>
        </p:sp>
        <p:sp>
          <p:nvSpPr>
            <p:cNvPr id="35869" name="Rectangle 29"/>
            <p:cNvSpPr>
              <a:spLocks noChangeArrowheads="1"/>
            </p:cNvSpPr>
            <p:nvPr/>
          </p:nvSpPr>
          <p:spPr bwMode="auto">
            <a:xfrm>
              <a:off x="1920" y="3208"/>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3~4</a:t>
              </a:r>
            </a:p>
          </p:txBody>
        </p:sp>
        <p:sp>
          <p:nvSpPr>
            <p:cNvPr id="35870" name="Rectangle 30"/>
            <p:cNvSpPr>
              <a:spLocks noChangeArrowheads="1"/>
            </p:cNvSpPr>
            <p:nvPr/>
          </p:nvSpPr>
          <p:spPr bwMode="auto">
            <a:xfrm>
              <a:off x="2784" y="3208"/>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6~7</a:t>
              </a:r>
            </a:p>
          </p:txBody>
        </p:sp>
        <p:sp>
          <p:nvSpPr>
            <p:cNvPr id="35871" name="Rectangle 31"/>
            <p:cNvSpPr>
              <a:spLocks noChangeArrowheads="1"/>
            </p:cNvSpPr>
            <p:nvPr/>
          </p:nvSpPr>
          <p:spPr bwMode="auto">
            <a:xfrm>
              <a:off x="3696" y="3184"/>
              <a:ext cx="384" cy="288"/>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9~10</a:t>
              </a:r>
            </a:p>
          </p:txBody>
        </p:sp>
        <p:sp>
          <p:nvSpPr>
            <p:cNvPr id="35872" name="Rectangle 32"/>
            <p:cNvSpPr>
              <a:spLocks noChangeArrowheads="1"/>
            </p:cNvSpPr>
            <p:nvPr/>
          </p:nvSpPr>
          <p:spPr bwMode="auto">
            <a:xfrm>
              <a:off x="1104"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dirty="0">
                  <a:solidFill>
                    <a:srgbClr val="FFFF00"/>
                  </a:solidFill>
                  <a:latin typeface="Times New Roman" panose="02020603050405020304" pitchFamily="18" charset="0"/>
                </a:rPr>
                <a:t>1~2</a:t>
              </a:r>
            </a:p>
          </p:txBody>
        </p:sp>
        <p:sp>
          <p:nvSpPr>
            <p:cNvPr id="35873" name="Rectangle 33"/>
            <p:cNvSpPr>
              <a:spLocks noChangeArrowheads="1"/>
            </p:cNvSpPr>
            <p:nvPr/>
          </p:nvSpPr>
          <p:spPr bwMode="auto">
            <a:xfrm>
              <a:off x="1590"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2~3</a:t>
              </a:r>
            </a:p>
          </p:txBody>
        </p:sp>
        <p:sp>
          <p:nvSpPr>
            <p:cNvPr id="35874" name="Rectangle 34"/>
            <p:cNvSpPr>
              <a:spLocks noChangeArrowheads="1"/>
            </p:cNvSpPr>
            <p:nvPr/>
          </p:nvSpPr>
          <p:spPr bwMode="auto">
            <a:xfrm>
              <a:off x="2077"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4~5</a:t>
              </a:r>
            </a:p>
          </p:txBody>
        </p:sp>
        <p:sp>
          <p:nvSpPr>
            <p:cNvPr id="35875" name="Rectangle 35"/>
            <p:cNvSpPr>
              <a:spLocks noChangeArrowheads="1"/>
            </p:cNvSpPr>
            <p:nvPr/>
          </p:nvSpPr>
          <p:spPr bwMode="auto">
            <a:xfrm>
              <a:off x="2564"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5~6</a:t>
              </a:r>
            </a:p>
          </p:txBody>
        </p:sp>
        <p:sp>
          <p:nvSpPr>
            <p:cNvPr id="35876" name="Rectangle 36"/>
            <p:cNvSpPr>
              <a:spLocks noChangeArrowheads="1"/>
            </p:cNvSpPr>
            <p:nvPr/>
          </p:nvSpPr>
          <p:spPr bwMode="auto">
            <a:xfrm>
              <a:off x="3051"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7~8</a:t>
              </a:r>
            </a:p>
          </p:txBody>
        </p:sp>
        <p:sp>
          <p:nvSpPr>
            <p:cNvPr id="35877" name="Rectangle 37"/>
            <p:cNvSpPr>
              <a:spLocks noChangeArrowheads="1"/>
            </p:cNvSpPr>
            <p:nvPr/>
          </p:nvSpPr>
          <p:spPr bwMode="auto">
            <a:xfrm>
              <a:off x="3538"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8~9</a:t>
              </a:r>
            </a:p>
          </p:txBody>
        </p:sp>
        <p:sp>
          <p:nvSpPr>
            <p:cNvPr id="35878" name="Rectangle 38"/>
            <p:cNvSpPr>
              <a:spLocks noChangeArrowheads="1"/>
            </p:cNvSpPr>
            <p:nvPr/>
          </p:nvSpPr>
          <p:spPr bwMode="auto">
            <a:xfrm>
              <a:off x="4025" y="3734"/>
              <a:ext cx="432"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10~11</a:t>
              </a:r>
            </a:p>
          </p:txBody>
        </p:sp>
        <p:sp>
          <p:nvSpPr>
            <p:cNvPr id="35879" name="Rectangle 39"/>
            <p:cNvSpPr>
              <a:spLocks noChangeArrowheads="1"/>
            </p:cNvSpPr>
            <p:nvPr/>
          </p:nvSpPr>
          <p:spPr bwMode="auto">
            <a:xfrm>
              <a:off x="4608" y="3734"/>
              <a:ext cx="336" cy="240"/>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200" b="1">
                  <a:solidFill>
                    <a:srgbClr val="FFFF00"/>
                  </a:solidFill>
                  <a:latin typeface="Times New Roman" panose="02020603050405020304" pitchFamily="18" charset="0"/>
                </a:rPr>
                <a:t>&gt;11</a:t>
              </a:r>
            </a:p>
          </p:txBody>
        </p:sp>
        <p:cxnSp>
          <p:nvCxnSpPr>
            <p:cNvPr id="35880" name="AutoShape 40"/>
            <p:cNvCxnSpPr>
              <a:cxnSpLocks noChangeShapeType="1"/>
              <a:stCxn id="35850" idx="3"/>
              <a:endCxn id="35868" idx="0"/>
            </p:cNvCxnSpPr>
            <p:nvPr/>
          </p:nvCxnSpPr>
          <p:spPr bwMode="auto">
            <a:xfrm flipH="1">
              <a:off x="984" y="2854"/>
              <a:ext cx="210" cy="35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1" name="AutoShape 41"/>
            <p:cNvCxnSpPr>
              <a:cxnSpLocks noChangeShapeType="1"/>
              <a:stCxn id="35852" idx="4"/>
              <a:endCxn id="35870" idx="0"/>
            </p:cNvCxnSpPr>
            <p:nvPr/>
          </p:nvCxnSpPr>
          <p:spPr bwMode="auto">
            <a:xfrm flipH="1">
              <a:off x="2952" y="2896"/>
              <a:ext cx="120" cy="31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2" name="AutoShape 42"/>
            <p:cNvCxnSpPr>
              <a:cxnSpLocks noChangeShapeType="1"/>
              <a:stCxn id="35854" idx="3"/>
              <a:endCxn id="35872" idx="0"/>
            </p:cNvCxnSpPr>
            <p:nvPr/>
          </p:nvCxnSpPr>
          <p:spPr bwMode="auto">
            <a:xfrm flipH="1">
              <a:off x="1272" y="3430"/>
              <a:ext cx="258"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3" name="AutoShape 43"/>
            <p:cNvCxnSpPr>
              <a:cxnSpLocks noChangeShapeType="1"/>
              <a:stCxn id="35854" idx="5"/>
              <a:endCxn id="35873" idx="0"/>
            </p:cNvCxnSpPr>
            <p:nvPr/>
          </p:nvCxnSpPr>
          <p:spPr bwMode="auto">
            <a:xfrm>
              <a:off x="1734" y="3430"/>
              <a:ext cx="24"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4" name="AutoShape 44"/>
            <p:cNvCxnSpPr>
              <a:cxnSpLocks noChangeShapeType="1"/>
              <a:stCxn id="35855" idx="3"/>
              <a:endCxn id="35874" idx="0"/>
            </p:cNvCxnSpPr>
            <p:nvPr/>
          </p:nvCxnSpPr>
          <p:spPr bwMode="auto">
            <a:xfrm flipH="1">
              <a:off x="2245" y="3430"/>
              <a:ext cx="197"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AutoShape 45"/>
            <p:cNvCxnSpPr>
              <a:cxnSpLocks noChangeShapeType="1"/>
              <a:stCxn id="35855" idx="5"/>
              <a:endCxn id="35875" idx="0"/>
            </p:cNvCxnSpPr>
            <p:nvPr/>
          </p:nvCxnSpPr>
          <p:spPr bwMode="auto">
            <a:xfrm>
              <a:off x="2646" y="3430"/>
              <a:ext cx="86"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AutoShape 46"/>
            <p:cNvCxnSpPr>
              <a:cxnSpLocks noChangeShapeType="1"/>
              <a:stCxn id="35856" idx="3"/>
              <a:endCxn id="35876" idx="0"/>
            </p:cNvCxnSpPr>
            <p:nvPr/>
          </p:nvCxnSpPr>
          <p:spPr bwMode="auto">
            <a:xfrm flipH="1">
              <a:off x="3219" y="3430"/>
              <a:ext cx="87"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AutoShape 47"/>
            <p:cNvCxnSpPr>
              <a:cxnSpLocks noChangeShapeType="1"/>
              <a:stCxn id="35856" idx="5"/>
              <a:endCxn id="35877" idx="0"/>
            </p:cNvCxnSpPr>
            <p:nvPr/>
          </p:nvCxnSpPr>
          <p:spPr bwMode="auto">
            <a:xfrm>
              <a:off x="3510" y="3430"/>
              <a:ext cx="196"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8" name="AutoShape 48"/>
            <p:cNvCxnSpPr>
              <a:cxnSpLocks noChangeShapeType="1"/>
              <a:stCxn id="35857" idx="3"/>
              <a:endCxn id="35878" idx="0"/>
            </p:cNvCxnSpPr>
            <p:nvPr/>
          </p:nvCxnSpPr>
          <p:spPr bwMode="auto">
            <a:xfrm flipH="1">
              <a:off x="4241" y="3430"/>
              <a:ext cx="73"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9" name="AutoShape 49"/>
            <p:cNvCxnSpPr>
              <a:cxnSpLocks noChangeShapeType="1"/>
              <a:stCxn id="35857" idx="5"/>
              <a:endCxn id="35879" idx="0"/>
            </p:cNvCxnSpPr>
            <p:nvPr/>
          </p:nvCxnSpPr>
          <p:spPr bwMode="auto">
            <a:xfrm>
              <a:off x="4518" y="3430"/>
              <a:ext cx="258" cy="3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0" name="AutoShape 50"/>
            <p:cNvCxnSpPr>
              <a:cxnSpLocks noChangeShapeType="1"/>
              <a:stCxn id="35853" idx="3"/>
              <a:endCxn id="35871" idx="0"/>
            </p:cNvCxnSpPr>
            <p:nvPr/>
          </p:nvCxnSpPr>
          <p:spPr bwMode="auto">
            <a:xfrm flipH="1">
              <a:off x="3888" y="2854"/>
              <a:ext cx="90" cy="33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AutoShape 51"/>
            <p:cNvCxnSpPr>
              <a:cxnSpLocks noChangeShapeType="1"/>
              <a:stCxn id="35851" idx="4"/>
              <a:endCxn id="35869" idx="0"/>
            </p:cNvCxnSpPr>
            <p:nvPr/>
          </p:nvCxnSpPr>
          <p:spPr bwMode="auto">
            <a:xfrm flipH="1">
              <a:off x="2088" y="2896"/>
              <a:ext cx="120" cy="31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92" name="Line 52"/>
            <p:cNvSpPr>
              <a:spLocks noChangeShapeType="1"/>
            </p:cNvSpPr>
            <p:nvPr/>
          </p:nvSpPr>
          <p:spPr bwMode="auto">
            <a:xfrm>
              <a:off x="2736" y="1984"/>
              <a:ext cx="720" cy="240"/>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3" name="Line 53"/>
            <p:cNvSpPr>
              <a:spLocks noChangeShapeType="1"/>
            </p:cNvSpPr>
            <p:nvPr/>
          </p:nvSpPr>
          <p:spPr bwMode="auto">
            <a:xfrm>
              <a:off x="3736" y="2434"/>
              <a:ext cx="277" cy="156"/>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94" name="Line 54"/>
            <p:cNvSpPr>
              <a:spLocks noChangeShapeType="1"/>
            </p:cNvSpPr>
            <p:nvPr/>
          </p:nvSpPr>
          <p:spPr bwMode="auto">
            <a:xfrm flipH="1">
              <a:off x="3969" y="2934"/>
              <a:ext cx="67" cy="233"/>
            </a:xfrm>
            <a:prstGeom prst="line">
              <a:avLst/>
            </a:prstGeom>
            <a:noFill/>
            <a:ln w="2857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框 2">
            <a:extLst>
              <a:ext uri="{FF2B5EF4-FFF2-40B4-BE49-F238E27FC236}">
                <a16:creationId xmlns:a16="http://schemas.microsoft.com/office/drawing/2014/main" id="{6C004775-F84A-2365-C616-8C0F07BC5420}"/>
              </a:ext>
            </a:extLst>
          </p:cNvPr>
          <p:cNvSpPr txBox="1"/>
          <p:nvPr/>
        </p:nvSpPr>
        <p:spPr>
          <a:xfrm>
            <a:off x="6943725" y="3194392"/>
            <a:ext cx="1852979" cy="738664"/>
          </a:xfrm>
          <a:prstGeom prst="rect">
            <a:avLst/>
          </a:prstGeom>
          <a:noFill/>
          <a:ln>
            <a:solidFill>
              <a:schemeClr val="accent1"/>
            </a:solidFill>
          </a:ln>
        </p:spPr>
        <p:txBody>
          <a:bodyPr wrap="square">
            <a:spAutoFit/>
          </a:bodyPr>
          <a:lstStyle/>
          <a:p>
            <a:r>
              <a:rPr kumimoji="1" lang="zh-CN" altLang="en-US" sz="1400" dirty="0">
                <a:latin typeface="Times New Roman" panose="02020603050405020304" pitchFamily="18" charset="0"/>
                <a:ea typeface="幼圆" panose="02010509060101010101" pitchFamily="49" charset="-122"/>
                <a:cs typeface="Times New Roman" panose="02020603050405020304" pitchFamily="18" charset="0"/>
              </a:rPr>
              <a:t>查找某个结点所比较</a:t>
            </a:r>
            <a:endParaRPr kumimoji="1" lang="en-US" altLang="zh-CN" sz="1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1400" dirty="0">
                <a:latin typeface="Times New Roman" panose="02020603050405020304" pitchFamily="18" charset="0"/>
                <a:ea typeface="幼圆" panose="02010509060101010101" pitchFamily="49" charset="-122"/>
                <a:cs typeface="Times New Roman" panose="02020603050405020304" pitchFamily="18" charset="0"/>
              </a:rPr>
              <a:t>的次数等于该结点的</a:t>
            </a:r>
            <a:endParaRPr kumimoji="1" lang="en-US" altLang="zh-CN" sz="1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1400" dirty="0">
                <a:latin typeface="Times New Roman" panose="02020603050405020304" pitchFamily="18" charset="0"/>
                <a:ea typeface="幼圆" panose="02010509060101010101" pitchFamily="49" charset="-122"/>
                <a:cs typeface="Times New Roman" panose="02020603050405020304" pitchFamily="18" charset="0"/>
              </a:rPr>
              <a:t>层次数</a:t>
            </a:r>
            <a:endParaRPr lang="zh-CN" alt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zh-CN" altLang="en-US" b="1" kern="1200"/>
              <a:t>例子</a:t>
            </a:r>
            <a:r>
              <a:rPr lang="en-US" altLang="zh-CN" b="1" kern="1200"/>
              <a:t>(1)</a:t>
            </a:r>
          </a:p>
        </p:txBody>
      </p:sp>
      <p:sp>
        <p:nvSpPr>
          <p:cNvPr id="228358" name="Rectangle 6"/>
          <p:cNvSpPr>
            <a:spLocks noChangeArrowheads="1"/>
          </p:cNvSpPr>
          <p:nvPr/>
        </p:nvSpPr>
        <p:spPr bwMode="auto">
          <a:xfrm>
            <a:off x="250825" y="1557338"/>
            <a:ext cx="86400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幼圆" panose="02010509060101010101" pitchFamily="49" charset="-122"/>
                <a:cs typeface="Times New Roman" panose="02020603050405020304" pitchFamily="18" charset="0"/>
              </a:rPr>
              <a:t>        假设给出一组表项，它们的关键码为 </a:t>
            </a:r>
            <a:r>
              <a:rPr lang="en-US" altLang="zh-CN" sz="2400" dirty="0">
                <a:ea typeface="幼圆" panose="02010509060101010101" pitchFamily="49" charset="-122"/>
                <a:cs typeface="Times New Roman" panose="02020603050405020304" pitchFamily="18" charset="0"/>
              </a:rPr>
              <a:t>Burke,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Broad, Blum, Attlee, Alton, Hecht, </a:t>
            </a:r>
            <a:r>
              <a:rPr lang="en-US" altLang="zh-CN" sz="2400" dirty="0" err="1">
                <a:ea typeface="幼圆" panose="02010509060101010101" pitchFamily="49" charset="-122"/>
                <a:cs typeface="Times New Roman" panose="02020603050405020304" pitchFamily="18" charset="0"/>
              </a:rPr>
              <a:t>Ederly</a:t>
            </a:r>
            <a:r>
              <a:rPr lang="zh-CN" altLang="en-US" sz="2400" dirty="0">
                <a:ea typeface="幼圆" panose="02010509060101010101" pitchFamily="49" charset="-122"/>
                <a:cs typeface="Times New Roman" panose="02020603050405020304" pitchFamily="18" charset="0"/>
              </a:rPr>
              <a:t>。采用的散列函数是：取其第一个字母在字母表中的位置。 </a:t>
            </a:r>
          </a:p>
          <a:p>
            <a:pPr>
              <a:spcBef>
                <a:spcPct val="50000"/>
              </a:spcBef>
            </a:pPr>
            <a:r>
              <a:rPr lang="zh-CN" altLang="en-US" sz="2400" dirty="0">
                <a:ea typeface="幼圆" panose="02010509060101010101" pitchFamily="49" charset="-122"/>
                <a:cs typeface="Times New Roman" panose="02020603050405020304" pitchFamily="18" charset="0"/>
              </a:rPr>
              <a:t>        </a:t>
            </a:r>
            <a:r>
              <a:rPr lang="en-US" altLang="zh-CN" sz="2400" b="1" dirty="0">
                <a:solidFill>
                  <a:srgbClr val="FFFF00"/>
                </a:solidFill>
                <a:ea typeface="幼圆" panose="02010509060101010101" pitchFamily="49" charset="-122"/>
                <a:cs typeface="Times New Roman" panose="02020603050405020304" pitchFamily="18" charset="0"/>
              </a:rPr>
              <a:t>Hash (x) = </a:t>
            </a:r>
            <a:r>
              <a:rPr lang="en-US" altLang="zh-CN" sz="2400" b="1" dirty="0" err="1">
                <a:solidFill>
                  <a:srgbClr val="FFFF00"/>
                </a:solidFill>
                <a:ea typeface="幼圆" panose="02010509060101010101" pitchFamily="49" charset="-122"/>
                <a:cs typeface="Times New Roman" panose="02020603050405020304" pitchFamily="18" charset="0"/>
              </a:rPr>
              <a:t>ord</a:t>
            </a:r>
            <a:r>
              <a:rPr lang="en-US" altLang="zh-CN" sz="2400" b="1" dirty="0">
                <a:solidFill>
                  <a:srgbClr val="FFFF00"/>
                </a:solidFill>
                <a:ea typeface="幼圆" panose="02010509060101010101" pitchFamily="49" charset="-122"/>
                <a:cs typeface="Times New Roman" panose="02020603050405020304" pitchFamily="18" charset="0"/>
              </a:rPr>
              <a:t> (x) - </a:t>
            </a:r>
            <a:r>
              <a:rPr lang="en-US" altLang="zh-CN" sz="2400" b="1" dirty="0" err="1">
                <a:solidFill>
                  <a:srgbClr val="FFFF00"/>
                </a:solidFill>
                <a:ea typeface="幼圆" panose="02010509060101010101" pitchFamily="49" charset="-122"/>
                <a:cs typeface="Times New Roman" panose="02020603050405020304" pitchFamily="18" charset="0"/>
              </a:rPr>
              <a:t>ord</a:t>
            </a:r>
            <a:r>
              <a:rPr lang="en-US" altLang="zh-CN" sz="2400" b="1" dirty="0">
                <a:solidFill>
                  <a:srgbClr val="FFFF00"/>
                </a:solidFill>
                <a:ea typeface="幼圆" panose="02010509060101010101" pitchFamily="49" charset="-122"/>
                <a:cs typeface="Times New Roman" panose="02020603050405020304" pitchFamily="18" charset="0"/>
              </a:rPr>
              <a:t> (‘A’)</a:t>
            </a:r>
            <a:r>
              <a:rPr lang="en-US" altLang="zh-CN" sz="2400" dirty="0">
                <a:ea typeface="幼圆" panose="02010509060101010101" pitchFamily="49" charset="-122"/>
                <a:cs typeface="Times New Roman" panose="02020603050405020304" pitchFamily="18" charset="0"/>
              </a:rPr>
              <a:t>  </a:t>
            </a:r>
            <a:r>
              <a:rPr lang="en-US" altLang="zh-CN" sz="2000" dirty="0">
                <a:solidFill>
                  <a:srgbClr val="00CC00"/>
                </a:solidFill>
                <a:ea typeface="幼圆" panose="02010509060101010101" pitchFamily="49" charset="-122"/>
                <a:cs typeface="Times New Roman" panose="02020603050405020304" pitchFamily="18" charset="0"/>
              </a:rPr>
              <a:t>//</a:t>
            </a:r>
            <a:r>
              <a:rPr lang="en-US" altLang="zh-CN" sz="2000" dirty="0" err="1">
                <a:solidFill>
                  <a:srgbClr val="00CC00"/>
                </a:solidFill>
                <a:ea typeface="幼圆" panose="02010509060101010101" pitchFamily="49" charset="-122"/>
                <a:cs typeface="Times New Roman" panose="02020603050405020304" pitchFamily="18" charset="0"/>
              </a:rPr>
              <a:t>ord</a:t>
            </a:r>
            <a:r>
              <a:rPr lang="en-US" altLang="zh-CN" sz="2000" dirty="0">
                <a:solidFill>
                  <a:srgbClr val="00CC00"/>
                </a:solidFill>
                <a:ea typeface="幼圆" panose="02010509060101010101" pitchFamily="49" charset="-122"/>
                <a:cs typeface="Times New Roman" panose="02020603050405020304" pitchFamily="18" charset="0"/>
              </a:rPr>
              <a:t> ( ) </a:t>
            </a:r>
            <a:r>
              <a:rPr lang="zh-CN" altLang="en-US" sz="2000" dirty="0">
                <a:solidFill>
                  <a:srgbClr val="00CC00"/>
                </a:solidFill>
                <a:ea typeface="幼圆" panose="02010509060101010101" pitchFamily="49" charset="-122"/>
                <a:cs typeface="Times New Roman" panose="02020603050405020304" pitchFamily="18" charset="0"/>
              </a:rPr>
              <a:t>是求字符内码的函数</a:t>
            </a:r>
            <a:endParaRPr lang="zh-CN" altLang="en-US" sz="2400" dirty="0">
              <a:solidFill>
                <a:srgbClr val="00CC00"/>
              </a:solidFill>
              <a:ea typeface="幼圆" panose="02010509060101010101" pitchFamily="49" charset="-122"/>
              <a:cs typeface="Times New Roman" panose="02020603050405020304" pitchFamily="18" charset="0"/>
            </a:endParaRPr>
          </a:p>
          <a:p>
            <a:pPr>
              <a:spcBef>
                <a:spcPct val="50000"/>
              </a:spcBef>
            </a:pPr>
            <a:r>
              <a:rPr lang="zh-CN" altLang="en-US" sz="2400" dirty="0">
                <a:ea typeface="幼圆" panose="02010509060101010101" pitchFamily="49" charset="-122"/>
                <a:cs typeface="Times New Roman" panose="02020603050405020304" pitchFamily="18" charset="0"/>
              </a:rPr>
              <a:t>可得</a:t>
            </a:r>
            <a:endParaRPr lang="en-US" altLang="zh-CN" sz="2400" dirty="0">
              <a:ea typeface="幼圆" panose="02010509060101010101" pitchFamily="49" charset="-122"/>
              <a:cs typeface="Times New Roman" panose="02020603050405020304" pitchFamily="18" charset="0"/>
            </a:endParaRPr>
          </a:p>
          <a:p>
            <a:pPr>
              <a:spcBef>
                <a:spcPts val="600"/>
              </a:spcBef>
            </a:pPr>
            <a:r>
              <a:rPr lang="zh-CN" altLang="en-US" sz="2400"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Hash (Burke) = 1     Hash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 4</a:t>
            </a:r>
          </a:p>
          <a:p>
            <a:pPr>
              <a:spcBef>
                <a:spcPts val="600"/>
              </a:spcBef>
            </a:pPr>
            <a:r>
              <a:rPr lang="en-US" altLang="zh-CN" sz="2400" dirty="0">
                <a:ea typeface="幼圆" panose="02010509060101010101" pitchFamily="49" charset="-122"/>
                <a:cs typeface="Times New Roman" panose="02020603050405020304" pitchFamily="18" charset="0"/>
              </a:rPr>
              <a:t>        Hash (Broad) = 1     Hash (Blum) = 1</a:t>
            </a:r>
          </a:p>
          <a:p>
            <a:pPr>
              <a:spcBef>
                <a:spcPts val="600"/>
              </a:spcBef>
            </a:pPr>
            <a:r>
              <a:rPr lang="en-US" altLang="zh-CN" sz="2400" dirty="0">
                <a:ea typeface="幼圆" panose="02010509060101010101" pitchFamily="49" charset="-122"/>
                <a:cs typeface="Times New Roman" panose="02020603050405020304" pitchFamily="18" charset="0"/>
              </a:rPr>
              <a:t>        Hash (Attlee) = 0     Hash (Hecht) = 7</a:t>
            </a:r>
          </a:p>
          <a:p>
            <a:pPr>
              <a:spcBef>
                <a:spcPts val="600"/>
              </a:spcBef>
            </a:pPr>
            <a:r>
              <a:rPr lang="en-US" altLang="zh-CN" sz="2400" dirty="0">
                <a:ea typeface="幼圆" panose="02010509060101010101" pitchFamily="49" charset="-122"/>
                <a:cs typeface="Times New Roman" panose="02020603050405020304" pitchFamily="18" charset="0"/>
              </a:rPr>
              <a:t>        Hash (Alton) = 0      Hash (</a:t>
            </a:r>
            <a:r>
              <a:rPr lang="en-US" altLang="zh-CN" sz="2400" dirty="0" err="1">
                <a:ea typeface="幼圆" panose="02010509060101010101" pitchFamily="49" charset="-122"/>
                <a:cs typeface="Times New Roman" panose="02020603050405020304" pitchFamily="18" charset="0"/>
              </a:rPr>
              <a:t>Ederly</a:t>
            </a:r>
            <a:r>
              <a:rPr lang="en-US" altLang="zh-CN" sz="2400" dirty="0">
                <a:ea typeface="幼圆" panose="02010509060101010101" pitchFamily="49" charset="-122"/>
                <a:cs typeface="Times New Roman" panose="02020603050405020304" pitchFamily="18" charset="0"/>
              </a:rPr>
              <a:t>) = 4</a:t>
            </a:r>
          </a:p>
          <a:p>
            <a:pPr>
              <a:spcBef>
                <a:spcPct val="50000"/>
              </a:spcBef>
            </a:pPr>
            <a:r>
              <a:rPr lang="zh-CN" altLang="en-US" sz="2400" dirty="0">
                <a:ea typeface="幼圆" panose="02010509060101010101" pitchFamily="49" charset="-122"/>
                <a:cs typeface="Times New Roman" panose="02020603050405020304" pitchFamily="18" charset="0"/>
              </a:rPr>
              <a:t>        设</a:t>
            </a:r>
            <a:r>
              <a:rPr lang="zh-CN" altLang="en-US" sz="2400" dirty="0">
                <a:solidFill>
                  <a:srgbClr val="FFFF00"/>
                </a:solidFill>
                <a:ea typeface="幼圆" panose="02010509060101010101" pitchFamily="49" charset="-122"/>
                <a:cs typeface="Times New Roman" panose="02020603050405020304" pitchFamily="18" charset="0"/>
              </a:rPr>
              <a:t>散列表为</a:t>
            </a:r>
            <a:r>
              <a:rPr lang="en-US" altLang="zh-CN" sz="2400" dirty="0">
                <a:solidFill>
                  <a:srgbClr val="FFFF00"/>
                </a:solidFill>
                <a:ea typeface="幼圆" panose="02010509060101010101" pitchFamily="49" charset="-122"/>
                <a:cs typeface="Times New Roman" panose="02020603050405020304" pitchFamily="18" charset="0"/>
              </a:rPr>
              <a:t>HT[26]</a:t>
            </a:r>
            <a:r>
              <a:rPr lang="zh-CN" altLang="en-US" sz="2400" dirty="0">
                <a:solidFill>
                  <a:srgbClr val="FFFF00"/>
                </a:solidFill>
                <a:ea typeface="幼圆" panose="02010509060101010101" pitchFamily="49" charset="-122"/>
                <a:cs typeface="Times New Roman" panose="02020603050405020304" pitchFamily="18" charset="0"/>
              </a:rPr>
              <a:t>，</a:t>
            </a:r>
            <a:r>
              <a:rPr lang="en-US" altLang="zh-CN" sz="2400" dirty="0">
                <a:solidFill>
                  <a:srgbClr val="FFFF00"/>
                </a:solidFill>
                <a:ea typeface="幼圆" panose="02010509060101010101" pitchFamily="49" charset="-122"/>
                <a:cs typeface="Times New Roman" panose="02020603050405020304" pitchFamily="18" charset="0"/>
              </a:rPr>
              <a:t>m = 26</a:t>
            </a:r>
            <a:r>
              <a:rPr lang="zh-CN" altLang="en-US" sz="2400" dirty="0">
                <a:ea typeface="幼圆" panose="02010509060101010101" pitchFamily="49" charset="-122"/>
                <a:cs typeface="Times New Roman" panose="02020603050405020304" pitchFamily="18" charset="0"/>
              </a:rPr>
              <a:t>。采用</a:t>
            </a:r>
            <a:r>
              <a:rPr lang="zh-CN" altLang="en-US" sz="2400" dirty="0">
                <a:solidFill>
                  <a:srgbClr val="FFFF00"/>
                </a:solidFill>
                <a:ea typeface="幼圆" panose="02010509060101010101" pitchFamily="49" charset="-122"/>
                <a:cs typeface="Times New Roman" panose="02020603050405020304" pitchFamily="18" charset="0"/>
              </a:rPr>
              <a:t>线性探查法</a:t>
            </a:r>
            <a:r>
              <a:rPr lang="zh-CN" altLang="en-US" sz="2400" dirty="0">
                <a:ea typeface="幼圆" panose="02010509060101010101" pitchFamily="49" charset="-122"/>
                <a:cs typeface="Times New Roman" panose="02020603050405020304" pitchFamily="18" charset="0"/>
              </a:rPr>
              <a:t>处理溢出，则上述关键码在散列表中散列位置如图所示。</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8249444-2342-AEE8-2B60-8C9C1CE50BA5}"/>
                  </a:ext>
                </a:extLst>
              </p14:cNvPr>
              <p14:cNvContentPartPr/>
              <p14:nvPr/>
            </p14:nvContentPartPr>
            <p14:xfrm>
              <a:off x="1943280" y="1962000"/>
              <a:ext cx="6286680" cy="4312080"/>
            </p14:xfrm>
          </p:contentPart>
        </mc:Choice>
        <mc:Fallback>
          <p:pic>
            <p:nvPicPr>
              <p:cNvPr id="2" name="墨迹 1">
                <a:extLst>
                  <a:ext uri="{FF2B5EF4-FFF2-40B4-BE49-F238E27FC236}">
                    <a16:creationId xmlns:a16="http://schemas.microsoft.com/office/drawing/2014/main" id="{D8249444-2342-AEE8-2B60-8C9C1CE50BA5}"/>
                  </a:ext>
                </a:extLst>
              </p:cNvPr>
              <p:cNvPicPr/>
              <p:nvPr/>
            </p:nvPicPr>
            <p:blipFill>
              <a:blip r:embed="rId3"/>
              <a:stretch>
                <a:fillRect/>
              </a:stretch>
            </p:blipFill>
            <p:spPr>
              <a:xfrm>
                <a:off x="1933920" y="1952640"/>
                <a:ext cx="6305400" cy="4330800"/>
              </a:xfrm>
              <a:prstGeom prst="rect">
                <a:avLst/>
              </a:prstGeom>
            </p:spPr>
          </p:pic>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8"/>
          <p:cNvSpPr>
            <a:spLocks noChangeArrowheads="1"/>
          </p:cNvSpPr>
          <p:nvPr/>
        </p:nvSpPr>
        <p:spPr bwMode="auto">
          <a:xfrm>
            <a:off x="740410" y="2867997"/>
            <a:ext cx="6229350" cy="519112"/>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effectLst>
                  <a:outerShdw blurRad="38100" dist="38100" dir="2700000" algn="tl">
                    <a:srgbClr val="010199"/>
                  </a:outerShdw>
                </a:effectLst>
                <a:latin typeface="Times New Roman" panose="02020603050405020304" pitchFamily="18" charset="0"/>
              </a:rPr>
              <a:t>0             1              2               3                4</a:t>
            </a:r>
            <a:endParaRPr kumimoji="1" lang="en-US" altLang="zh-CN" sz="2400">
              <a:latin typeface="Times New Roman" panose="02020603050405020304" pitchFamily="18" charset="0"/>
            </a:endParaRPr>
          </a:p>
        </p:txBody>
      </p:sp>
      <p:sp>
        <p:nvSpPr>
          <p:cNvPr id="6" name="Rectangle 19" descr="白色大理石"/>
          <p:cNvSpPr>
            <a:spLocks noChangeArrowheads="1"/>
          </p:cNvSpPr>
          <p:nvPr/>
        </p:nvSpPr>
        <p:spPr bwMode="auto">
          <a:xfrm>
            <a:off x="467360" y="3356947"/>
            <a:ext cx="7162800" cy="533400"/>
          </a:xfrm>
          <a:prstGeom prst="rect">
            <a:avLst/>
          </a:prstGeom>
          <a:blipFill dpi="0" rotWithShape="0">
            <a:blip r:embed="rId2"/>
            <a:srcRect/>
            <a:tile tx="0" ty="0" sx="100000" sy="100000" flip="none" algn="tl"/>
          </a:blipFill>
          <a:ln w="31750">
            <a:solidFill>
              <a:srgbClr val="339966"/>
            </a:solidFill>
            <a:miter lim="800000"/>
          </a:ln>
          <a:effectLst>
            <a:outerShdw dist="107763" dir="2700000" algn="ctr" rotWithShape="0">
              <a:schemeClr val="bg2"/>
            </a:outerShdw>
          </a:effectLst>
        </p:spPr>
        <p:txBody>
          <a:bodyPr wrap="none" anchor="ctr"/>
          <a:lstStyle/>
          <a:p>
            <a:endParaRPr kumimoji="1" lang="en-US" altLang="zh-CN" sz="3200" b="1" dirty="0">
              <a:solidFill>
                <a:srgbClr val="0000FF"/>
              </a:solidFill>
              <a:latin typeface="Times New Roman" panose="02020603050405020304" pitchFamily="18" charset="0"/>
            </a:endParaRPr>
          </a:p>
        </p:txBody>
      </p:sp>
      <p:sp>
        <p:nvSpPr>
          <p:cNvPr id="7" name="Line 20"/>
          <p:cNvSpPr>
            <a:spLocks noChangeShapeType="1"/>
          </p:cNvSpPr>
          <p:nvPr/>
        </p:nvSpPr>
        <p:spPr bwMode="auto">
          <a:xfrm flipV="1">
            <a:off x="1762760" y="3356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21"/>
          <p:cNvSpPr>
            <a:spLocks noChangeShapeType="1"/>
          </p:cNvSpPr>
          <p:nvPr/>
        </p:nvSpPr>
        <p:spPr bwMode="auto">
          <a:xfrm flipV="1">
            <a:off x="3134360" y="3356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2"/>
          <p:cNvSpPr>
            <a:spLocks noChangeShapeType="1"/>
          </p:cNvSpPr>
          <p:nvPr/>
        </p:nvSpPr>
        <p:spPr bwMode="auto">
          <a:xfrm flipV="1">
            <a:off x="4582160" y="3356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3"/>
          <p:cNvSpPr>
            <a:spLocks noChangeShapeType="1"/>
          </p:cNvSpPr>
          <p:nvPr/>
        </p:nvSpPr>
        <p:spPr bwMode="auto">
          <a:xfrm flipV="1">
            <a:off x="6106160" y="3356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24" descr="白色大理石"/>
          <p:cNvSpPr>
            <a:spLocks noChangeArrowheads="1"/>
          </p:cNvSpPr>
          <p:nvPr/>
        </p:nvSpPr>
        <p:spPr bwMode="auto">
          <a:xfrm>
            <a:off x="467360" y="4880947"/>
            <a:ext cx="8424863" cy="533400"/>
          </a:xfrm>
          <a:prstGeom prst="rect">
            <a:avLst/>
          </a:prstGeom>
          <a:blipFill dpi="0" rotWithShape="0">
            <a:blip r:embed="rId2"/>
            <a:srcRect/>
            <a:tile tx="0" ty="0" sx="100000" sy="100000" flip="none" algn="tl"/>
          </a:blipFill>
          <a:ln w="31750">
            <a:solidFill>
              <a:srgbClr val="339966"/>
            </a:solidFill>
            <a:miter lim="800000"/>
          </a:ln>
          <a:effectLst>
            <a:outerShdw dist="107763" dir="2700000" algn="ctr" rotWithShape="0">
              <a:schemeClr val="bg2"/>
            </a:outerShdw>
          </a:effectLst>
        </p:spPr>
        <p:txBody>
          <a:bodyPr wrap="none" anchor="ctr"/>
          <a:lstStyle/>
          <a:p>
            <a:r>
              <a:rPr kumimoji="1" lang="en-US" altLang="zh-CN" sz="3200" b="1">
                <a:solidFill>
                  <a:srgbClr val="0000FF"/>
                </a:solidFill>
                <a:latin typeface="Times New Roman" panose="02020603050405020304" pitchFamily="18" charset="0"/>
              </a:rPr>
              <a:t>Alton   Ederly   Hecht </a:t>
            </a:r>
          </a:p>
        </p:txBody>
      </p:sp>
      <p:sp>
        <p:nvSpPr>
          <p:cNvPr id="12" name="Line 25"/>
          <p:cNvSpPr>
            <a:spLocks noChangeShapeType="1"/>
          </p:cNvSpPr>
          <p:nvPr/>
        </p:nvSpPr>
        <p:spPr bwMode="auto">
          <a:xfrm flipV="1">
            <a:off x="1762760" y="4880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6"/>
          <p:cNvSpPr>
            <a:spLocks noChangeShapeType="1"/>
          </p:cNvSpPr>
          <p:nvPr/>
        </p:nvSpPr>
        <p:spPr bwMode="auto">
          <a:xfrm flipV="1">
            <a:off x="3134360" y="4880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7"/>
          <p:cNvSpPr>
            <a:spLocks noChangeShapeType="1"/>
          </p:cNvSpPr>
          <p:nvPr/>
        </p:nvSpPr>
        <p:spPr bwMode="auto">
          <a:xfrm flipV="1">
            <a:off x="4582160" y="4880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8"/>
          <p:cNvSpPr>
            <a:spLocks noChangeShapeType="1"/>
          </p:cNvSpPr>
          <p:nvPr/>
        </p:nvSpPr>
        <p:spPr bwMode="auto">
          <a:xfrm flipV="1">
            <a:off x="5220335" y="4880947"/>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29"/>
          <p:cNvSpPr>
            <a:spLocks noChangeArrowheads="1"/>
          </p:cNvSpPr>
          <p:nvPr/>
        </p:nvSpPr>
        <p:spPr bwMode="auto">
          <a:xfrm>
            <a:off x="727710" y="4361834"/>
            <a:ext cx="8235950" cy="519113"/>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effectLst>
                  <a:outerShdw blurRad="38100" dist="38100" dir="2700000" algn="tl">
                    <a:srgbClr val="010199"/>
                  </a:outerShdw>
                </a:effectLst>
                <a:latin typeface="Times New Roman" panose="02020603050405020304" pitchFamily="18" charset="0"/>
              </a:rPr>
              <a:t>5             6               7           8     9    10                        25</a:t>
            </a:r>
          </a:p>
        </p:txBody>
      </p:sp>
      <p:sp>
        <p:nvSpPr>
          <p:cNvPr id="17" name="Rectangle 30"/>
          <p:cNvSpPr>
            <a:spLocks noChangeArrowheads="1"/>
          </p:cNvSpPr>
          <p:nvPr/>
        </p:nvSpPr>
        <p:spPr bwMode="auto">
          <a:xfrm>
            <a:off x="695960" y="3955434"/>
            <a:ext cx="638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FF00"/>
                </a:solidFill>
                <a:latin typeface="Times New Roman" panose="02020603050405020304" pitchFamily="18" charset="0"/>
              </a:rPr>
              <a:t>(1)             (1)              (2)               (3)                (1)</a:t>
            </a:r>
          </a:p>
        </p:txBody>
      </p:sp>
      <p:sp>
        <p:nvSpPr>
          <p:cNvPr id="18" name="Rectangle 31"/>
          <p:cNvSpPr>
            <a:spLocks noChangeArrowheads="1"/>
          </p:cNvSpPr>
          <p:nvPr/>
        </p:nvSpPr>
        <p:spPr bwMode="auto">
          <a:xfrm>
            <a:off x="695960" y="5414347"/>
            <a:ext cx="330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FF00"/>
                </a:solidFill>
                <a:latin typeface="Times New Roman" panose="02020603050405020304" pitchFamily="18" charset="0"/>
              </a:rPr>
              <a:t>(6)             (3)              (1)</a:t>
            </a:r>
            <a:endParaRPr kumimoji="1" lang="en-US" altLang="zh-CN" sz="2800" b="1">
              <a:solidFill>
                <a:srgbClr val="FFFF00"/>
              </a:solidFill>
              <a:latin typeface="Times New Roman" panose="02020603050405020304" pitchFamily="18" charset="0"/>
            </a:endParaRPr>
          </a:p>
        </p:txBody>
      </p:sp>
      <p:sp>
        <p:nvSpPr>
          <p:cNvPr id="19" name="Line 36"/>
          <p:cNvSpPr>
            <a:spLocks noChangeShapeType="1"/>
          </p:cNvSpPr>
          <p:nvPr/>
        </p:nvSpPr>
        <p:spPr bwMode="auto">
          <a:xfrm flipV="1">
            <a:off x="5868035" y="4863484"/>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37"/>
          <p:cNvSpPr>
            <a:spLocks noChangeShapeType="1"/>
          </p:cNvSpPr>
          <p:nvPr/>
        </p:nvSpPr>
        <p:spPr bwMode="auto">
          <a:xfrm flipV="1">
            <a:off x="6515735" y="4863484"/>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8"/>
          <p:cNvSpPr>
            <a:spLocks noChangeShapeType="1"/>
          </p:cNvSpPr>
          <p:nvPr/>
        </p:nvSpPr>
        <p:spPr bwMode="auto">
          <a:xfrm flipV="1">
            <a:off x="7379335" y="4863484"/>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9"/>
          <p:cNvSpPr>
            <a:spLocks noChangeShapeType="1"/>
          </p:cNvSpPr>
          <p:nvPr/>
        </p:nvSpPr>
        <p:spPr bwMode="auto">
          <a:xfrm flipV="1">
            <a:off x="8315960" y="4863484"/>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40"/>
          <p:cNvSpPr>
            <a:spLocks noChangeShapeType="1"/>
          </p:cNvSpPr>
          <p:nvPr/>
        </p:nvSpPr>
        <p:spPr bwMode="auto">
          <a:xfrm>
            <a:off x="6587173" y="4617422"/>
            <a:ext cx="731837" cy="0"/>
          </a:xfrm>
          <a:prstGeom prst="line">
            <a:avLst/>
          </a:prstGeom>
          <a:noFill/>
          <a:ln w="571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41"/>
          <p:cNvSpPr>
            <a:spLocks noChangeShapeType="1"/>
          </p:cNvSpPr>
          <p:nvPr/>
        </p:nvSpPr>
        <p:spPr bwMode="auto">
          <a:xfrm>
            <a:off x="7523798" y="4617422"/>
            <a:ext cx="731837" cy="0"/>
          </a:xfrm>
          <a:prstGeom prst="line">
            <a:avLst/>
          </a:prstGeom>
          <a:noFill/>
          <a:ln w="571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矩形 25"/>
          <p:cNvSpPr/>
          <p:nvPr/>
        </p:nvSpPr>
        <p:spPr>
          <a:xfrm>
            <a:off x="467674" y="1068323"/>
            <a:ext cx="6159500" cy="1800493"/>
          </a:xfrm>
          <a:prstGeom prst="rect">
            <a:avLst/>
          </a:prstGeom>
        </p:spPr>
        <p:txBody>
          <a:bodyPr wrap="square">
            <a:spAutoFit/>
          </a:bodyPr>
          <a:lstStyle/>
          <a:p>
            <a:pPr lvl="0">
              <a:spcBef>
                <a:spcPts val="600"/>
              </a:spcBef>
            </a:pPr>
            <a:r>
              <a:rPr lang="en-US" altLang="zh-CN" sz="2400" dirty="0">
                <a:solidFill>
                  <a:srgbClr val="FFFFFF"/>
                </a:solidFill>
                <a:ea typeface="幼圆" panose="02010509060101010101" pitchFamily="49" charset="-122"/>
                <a:cs typeface="Times New Roman" panose="02020603050405020304" pitchFamily="18" charset="0"/>
              </a:rPr>
              <a:t>Hash (Burke) = 1     Hash (</a:t>
            </a:r>
            <a:r>
              <a:rPr lang="en-US" altLang="zh-CN" sz="2400" dirty="0" err="1">
                <a:solidFill>
                  <a:srgbClr val="FFFFFF"/>
                </a:solidFill>
                <a:ea typeface="幼圆" panose="02010509060101010101" pitchFamily="49" charset="-122"/>
                <a:cs typeface="Times New Roman" panose="02020603050405020304" pitchFamily="18" charset="0"/>
              </a:rPr>
              <a:t>Ekers</a:t>
            </a:r>
            <a:r>
              <a:rPr lang="en-US" altLang="zh-CN" sz="2400" dirty="0">
                <a:solidFill>
                  <a:srgbClr val="FFFFFF"/>
                </a:solidFill>
                <a:ea typeface="幼圆" panose="02010509060101010101" pitchFamily="49" charset="-122"/>
                <a:cs typeface="Times New Roman" panose="02020603050405020304" pitchFamily="18" charset="0"/>
              </a:rPr>
              <a:t>) = 4</a:t>
            </a:r>
          </a:p>
          <a:p>
            <a:pPr lvl="0">
              <a:spcBef>
                <a:spcPts val="600"/>
              </a:spcBef>
            </a:pPr>
            <a:r>
              <a:rPr lang="en-US" altLang="zh-CN" sz="2400" dirty="0">
                <a:solidFill>
                  <a:srgbClr val="FFFFFF"/>
                </a:solidFill>
                <a:ea typeface="幼圆" panose="02010509060101010101" pitchFamily="49" charset="-122"/>
                <a:cs typeface="Times New Roman" panose="02020603050405020304" pitchFamily="18" charset="0"/>
              </a:rPr>
              <a:t>Hash (Broad) = 1     Hash (Blum) = 1</a:t>
            </a:r>
          </a:p>
          <a:p>
            <a:pPr lvl="0">
              <a:spcBef>
                <a:spcPts val="600"/>
              </a:spcBef>
            </a:pPr>
            <a:r>
              <a:rPr lang="en-US" altLang="zh-CN" sz="2400" dirty="0">
                <a:solidFill>
                  <a:srgbClr val="FFFFFF"/>
                </a:solidFill>
                <a:ea typeface="幼圆" panose="02010509060101010101" pitchFamily="49" charset="-122"/>
                <a:cs typeface="Times New Roman" panose="02020603050405020304" pitchFamily="18" charset="0"/>
              </a:rPr>
              <a:t>Hash (Attlee) = 0     Hash (Hecht) = 7</a:t>
            </a:r>
          </a:p>
          <a:p>
            <a:pPr lvl="0">
              <a:spcBef>
                <a:spcPts val="600"/>
              </a:spcBef>
            </a:pPr>
            <a:r>
              <a:rPr lang="en-US" altLang="zh-CN" sz="2400" dirty="0">
                <a:solidFill>
                  <a:srgbClr val="FFFFFF"/>
                </a:solidFill>
                <a:ea typeface="幼圆" panose="02010509060101010101" pitchFamily="49" charset="-122"/>
                <a:cs typeface="Times New Roman" panose="02020603050405020304" pitchFamily="18" charset="0"/>
              </a:rPr>
              <a:t>Hash (Alton) = 0      Hash (</a:t>
            </a:r>
            <a:r>
              <a:rPr lang="en-US" altLang="zh-CN" sz="2400" dirty="0" err="1">
                <a:solidFill>
                  <a:srgbClr val="FFFFFF"/>
                </a:solidFill>
                <a:ea typeface="幼圆" panose="02010509060101010101" pitchFamily="49" charset="-122"/>
                <a:cs typeface="Times New Roman" panose="02020603050405020304" pitchFamily="18" charset="0"/>
              </a:rPr>
              <a:t>Ederly</a:t>
            </a:r>
            <a:r>
              <a:rPr lang="en-US" altLang="zh-CN" sz="2400" dirty="0">
                <a:solidFill>
                  <a:srgbClr val="FFFFFF"/>
                </a:solidFill>
                <a:ea typeface="幼圆" panose="02010509060101010101" pitchFamily="49" charset="-122"/>
                <a:cs typeface="Times New Roman" panose="02020603050405020304" pitchFamily="18" charset="0"/>
              </a:rPr>
              <a:t>) = 4</a:t>
            </a:r>
            <a:endParaRPr lang="zh-CN" altLang="en-US" dirty="0"/>
          </a:p>
        </p:txBody>
      </p:sp>
      <p:sp>
        <p:nvSpPr>
          <p:cNvPr id="28" name="矩形 27"/>
          <p:cNvSpPr/>
          <p:nvPr/>
        </p:nvSpPr>
        <p:spPr>
          <a:xfrm>
            <a:off x="445128" y="3355072"/>
            <a:ext cx="1335622" cy="584775"/>
          </a:xfrm>
          <a:prstGeom prst="rect">
            <a:avLst/>
          </a:prstGeom>
        </p:spPr>
        <p:txBody>
          <a:bodyPr wrap="none">
            <a:spAutoFit/>
          </a:bodyPr>
          <a:lstStyle/>
          <a:p>
            <a:r>
              <a:rPr kumimoji="1" lang="en-US" altLang="zh-CN" sz="3200" b="1" dirty="0">
                <a:solidFill>
                  <a:srgbClr val="0000FF"/>
                </a:solidFill>
                <a:latin typeface="Times New Roman" panose="02020603050405020304" pitchFamily="18" charset="0"/>
              </a:rPr>
              <a:t>Attlee </a:t>
            </a:r>
            <a:endParaRPr lang="zh-CN" altLang="en-US" dirty="0"/>
          </a:p>
        </p:txBody>
      </p:sp>
      <p:sp>
        <p:nvSpPr>
          <p:cNvPr id="30" name="矩形 29"/>
          <p:cNvSpPr/>
          <p:nvPr/>
        </p:nvSpPr>
        <p:spPr>
          <a:xfrm>
            <a:off x="1746996" y="3355072"/>
            <a:ext cx="1382110" cy="584775"/>
          </a:xfrm>
          <a:prstGeom prst="rect">
            <a:avLst/>
          </a:prstGeom>
        </p:spPr>
        <p:txBody>
          <a:bodyPr wrap="none">
            <a:spAutoFit/>
          </a:bodyPr>
          <a:lstStyle/>
          <a:p>
            <a:r>
              <a:rPr kumimoji="1" lang="en-US" altLang="zh-CN" sz="3200" b="1" dirty="0">
                <a:solidFill>
                  <a:srgbClr val="0000FF"/>
                </a:solidFill>
                <a:latin typeface="Times New Roman" panose="02020603050405020304" pitchFamily="18" charset="0"/>
              </a:rPr>
              <a:t>Burke </a:t>
            </a:r>
            <a:endParaRPr lang="zh-CN" altLang="en-US" dirty="0"/>
          </a:p>
        </p:txBody>
      </p:sp>
      <p:sp>
        <p:nvSpPr>
          <p:cNvPr id="32" name="矩形 31"/>
          <p:cNvSpPr/>
          <p:nvPr/>
        </p:nvSpPr>
        <p:spPr>
          <a:xfrm>
            <a:off x="3278433" y="3355072"/>
            <a:ext cx="1374672" cy="584775"/>
          </a:xfrm>
          <a:prstGeom prst="rect">
            <a:avLst/>
          </a:prstGeom>
        </p:spPr>
        <p:txBody>
          <a:bodyPr wrap="none">
            <a:spAutoFit/>
          </a:bodyPr>
          <a:lstStyle/>
          <a:p>
            <a:r>
              <a:rPr kumimoji="1" lang="en-US" altLang="zh-CN" sz="3200" b="1" dirty="0">
                <a:solidFill>
                  <a:srgbClr val="0000FF"/>
                </a:solidFill>
                <a:latin typeface="Times New Roman" panose="02020603050405020304" pitchFamily="18" charset="0"/>
              </a:rPr>
              <a:t>Broad </a:t>
            </a:r>
            <a:endParaRPr lang="zh-CN" altLang="en-US" dirty="0"/>
          </a:p>
        </p:txBody>
      </p:sp>
      <p:sp>
        <p:nvSpPr>
          <p:cNvPr id="34" name="矩形 33"/>
          <p:cNvSpPr/>
          <p:nvPr/>
        </p:nvSpPr>
        <p:spPr>
          <a:xfrm>
            <a:off x="4822995" y="3355072"/>
            <a:ext cx="1244251" cy="584775"/>
          </a:xfrm>
          <a:prstGeom prst="rect">
            <a:avLst/>
          </a:prstGeom>
        </p:spPr>
        <p:txBody>
          <a:bodyPr wrap="none">
            <a:spAutoFit/>
          </a:bodyPr>
          <a:lstStyle/>
          <a:p>
            <a:r>
              <a:rPr kumimoji="1" lang="en-US" altLang="zh-CN" sz="3200" b="1" dirty="0">
                <a:solidFill>
                  <a:srgbClr val="0000FF"/>
                </a:solidFill>
                <a:latin typeface="Times New Roman" panose="02020603050405020304" pitchFamily="18" charset="0"/>
              </a:rPr>
              <a:t>Blum </a:t>
            </a:r>
            <a:endParaRPr lang="zh-CN" altLang="en-US" dirty="0"/>
          </a:p>
        </p:txBody>
      </p:sp>
      <p:sp>
        <p:nvSpPr>
          <p:cNvPr id="36" name="矩形 35"/>
          <p:cNvSpPr/>
          <p:nvPr/>
        </p:nvSpPr>
        <p:spPr>
          <a:xfrm>
            <a:off x="6346995" y="3355072"/>
            <a:ext cx="1212191" cy="584775"/>
          </a:xfrm>
          <a:prstGeom prst="rect">
            <a:avLst/>
          </a:prstGeom>
        </p:spPr>
        <p:txBody>
          <a:bodyPr wrap="none">
            <a:spAutoFit/>
          </a:bodyPr>
          <a:lstStyle/>
          <a:p>
            <a:pPr lvl="0"/>
            <a:r>
              <a:rPr kumimoji="1" lang="en-US" altLang="zh-CN" sz="3200" b="1" dirty="0" err="1">
                <a:solidFill>
                  <a:srgbClr val="0000FF"/>
                </a:solidFill>
                <a:latin typeface="Times New Roman" panose="02020603050405020304" pitchFamily="18" charset="0"/>
              </a:rPr>
              <a:t>Ekers</a:t>
            </a:r>
            <a:endParaRPr kumimoji="1" lang="en-US" altLang="zh-CN" sz="3200" b="1" dirty="0">
              <a:solidFill>
                <a:srgbClr val="0000FF"/>
              </a:solidFill>
              <a:latin typeface="Times New Roman" panose="02020603050405020304" pitchFamily="18" charset="0"/>
            </a:endParaRPr>
          </a:p>
        </p:txBody>
      </p:sp>
      <p:sp>
        <p:nvSpPr>
          <p:cNvPr id="2" name="文本框 1"/>
          <p:cNvSpPr txBox="1"/>
          <p:nvPr/>
        </p:nvSpPr>
        <p:spPr>
          <a:xfrm>
            <a:off x="683895" y="6237605"/>
            <a:ext cx="1985010" cy="521970"/>
          </a:xfrm>
          <a:prstGeom prst="rect">
            <a:avLst/>
          </a:prstGeom>
          <a:noFill/>
        </p:spPr>
        <p:txBody>
          <a:bodyPr wrap="square" rtlCol="0">
            <a:spAutoFit/>
          </a:bodyPr>
          <a:lstStyle/>
          <a:p>
            <a:r>
              <a:rPr lang="zh-CN" altLang="en-US" sz="2800" b="1">
                <a:solidFill>
                  <a:srgbClr val="FFFF00"/>
                </a:solidFill>
              </a:rPr>
              <a:t>探测次数</a:t>
            </a:r>
          </a:p>
        </p:txBody>
      </p:sp>
      <p:cxnSp>
        <p:nvCxnSpPr>
          <p:cNvPr id="25" name="肘形连接符 24"/>
          <p:cNvCxnSpPr>
            <a:endCxn id="17" idx="1"/>
          </p:cNvCxnSpPr>
          <p:nvPr/>
        </p:nvCxnSpPr>
        <p:spPr>
          <a:xfrm rot="16200000" flipV="1">
            <a:off x="-414020" y="5293995"/>
            <a:ext cx="2239010" cy="19685"/>
          </a:xfrm>
          <a:prstGeom prst="bentConnector4">
            <a:avLst>
              <a:gd name="adj1" fmla="val -212"/>
              <a:gd name="adj2" fmla="val 2227419"/>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61620" y="5732780"/>
            <a:ext cx="422275" cy="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79705" y="332740"/>
            <a:ext cx="8780145" cy="521970"/>
          </a:xfrm>
          <a:prstGeom prst="rect">
            <a:avLst/>
          </a:prstGeom>
          <a:noFill/>
        </p:spPr>
        <p:txBody>
          <a:bodyPr wrap="none" rtlCol="0" anchor="t">
            <a:spAutoFit/>
          </a:bodyPr>
          <a:lstStyle/>
          <a:p>
            <a:r>
              <a:rPr lang="en-US" altLang="zh-CN" sz="2800" dirty="0">
                <a:ea typeface="幼圆" panose="02010509060101010101" pitchFamily="49" charset="-122"/>
                <a:cs typeface="Times New Roman" panose="02020603050405020304" pitchFamily="18" charset="0"/>
                <a:sym typeface="+mn-ea"/>
              </a:rPr>
              <a:t>Burke, </a:t>
            </a:r>
            <a:r>
              <a:rPr lang="en-US" altLang="zh-CN" sz="2800" dirty="0" err="1">
                <a:ea typeface="幼圆" panose="02010509060101010101" pitchFamily="49" charset="-122"/>
                <a:cs typeface="Times New Roman" panose="02020603050405020304" pitchFamily="18" charset="0"/>
                <a:sym typeface="+mn-ea"/>
              </a:rPr>
              <a:t>Ekers</a:t>
            </a:r>
            <a:r>
              <a:rPr lang="en-US" altLang="zh-CN" sz="2800" dirty="0">
                <a:ea typeface="幼圆" panose="02010509060101010101" pitchFamily="49" charset="-122"/>
                <a:cs typeface="Times New Roman" panose="02020603050405020304" pitchFamily="18" charset="0"/>
                <a:sym typeface="+mn-ea"/>
              </a:rPr>
              <a:t>, Broad, Blum, Attlee, Alton, Hecht, </a:t>
            </a:r>
            <a:r>
              <a:rPr lang="en-US" altLang="zh-CN" sz="2800" dirty="0" err="1">
                <a:ea typeface="幼圆" panose="02010509060101010101" pitchFamily="49" charset="-122"/>
                <a:cs typeface="Times New Roman" panose="02020603050405020304" pitchFamily="18" charset="0"/>
                <a:sym typeface="+mn-ea"/>
              </a:rPr>
              <a:t>Ederly</a:t>
            </a:r>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1AB93317-31C2-C86E-F54E-C2DA9910F2E3}"/>
                  </a:ext>
                </a:extLst>
              </p14:cNvPr>
              <p14:cNvContentPartPr/>
              <p14:nvPr/>
            </p14:nvContentPartPr>
            <p14:xfrm>
              <a:off x="546120" y="1460520"/>
              <a:ext cx="8668080" cy="5391360"/>
            </p14:xfrm>
          </p:contentPart>
        </mc:Choice>
        <mc:Fallback>
          <p:pic>
            <p:nvPicPr>
              <p:cNvPr id="4" name="墨迹 3">
                <a:extLst>
                  <a:ext uri="{FF2B5EF4-FFF2-40B4-BE49-F238E27FC236}">
                    <a16:creationId xmlns:a16="http://schemas.microsoft.com/office/drawing/2014/main" id="{1AB93317-31C2-C86E-F54E-C2DA9910F2E3}"/>
                  </a:ext>
                </a:extLst>
              </p:cNvPr>
              <p:cNvPicPr/>
              <p:nvPr/>
            </p:nvPicPr>
            <p:blipFill>
              <a:blip r:embed="rId4"/>
              <a:stretch>
                <a:fillRect/>
              </a:stretch>
            </p:blipFill>
            <p:spPr>
              <a:xfrm>
                <a:off x="536760" y="1451160"/>
                <a:ext cx="8686800" cy="5410080"/>
              </a:xfrm>
              <a:prstGeom prst="rect">
                <a:avLst/>
              </a:prstGeom>
            </p:spPr>
          </p:pic>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09" name="Rectangle 33"/>
          <p:cNvSpPr>
            <a:spLocks noChangeArrowheads="1"/>
          </p:cNvSpPr>
          <p:nvPr/>
        </p:nvSpPr>
        <p:spPr bwMode="auto">
          <a:xfrm>
            <a:off x="395605" y="836930"/>
            <a:ext cx="8208963"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幼圆" panose="02010509060101010101" pitchFamily="49" charset="-122"/>
              </a:rPr>
              <a:t>在使用线性探查法对示例进行搜索时，搜索成功的平均搜索长度为：</a:t>
            </a:r>
            <a:endParaRPr lang="en-US" altLang="zh-CN" sz="2400" dirty="0">
              <a:ea typeface="幼圆" panose="02010509060101010101" pitchFamily="49" charset="-122"/>
            </a:endParaRPr>
          </a:p>
          <a:p>
            <a:pPr>
              <a:lnSpc>
                <a:spcPct val="80000"/>
              </a:lnSpc>
              <a:spcBef>
                <a:spcPct val="50000"/>
              </a:spcBef>
            </a:pPr>
            <a:endParaRPr lang="zh-CN" altLang="en-US" sz="2400" dirty="0">
              <a:ea typeface="幼圆" panose="02010509060101010101" pitchFamily="49" charset="-122"/>
            </a:endParaRPr>
          </a:p>
          <a:p>
            <a:pPr>
              <a:lnSpc>
                <a:spcPct val="80000"/>
              </a:lnSpc>
              <a:spcBef>
                <a:spcPts val="0"/>
              </a:spcBef>
            </a:pPr>
            <a:endParaRPr lang="zh-CN" altLang="en-US" sz="2400" dirty="0">
              <a:ea typeface="幼圆" panose="02010509060101010101" pitchFamily="49" charset="-122"/>
            </a:endParaRPr>
          </a:p>
          <a:p>
            <a:pPr>
              <a:spcBef>
                <a:spcPts val="0"/>
              </a:spcBef>
            </a:pPr>
            <a:r>
              <a:rPr lang="zh-CN" altLang="en-US" sz="2400" dirty="0">
                <a:ea typeface="幼圆" panose="02010509060101010101" pitchFamily="49" charset="-122"/>
              </a:rPr>
              <a:t>搜索不成功的平均搜索长度为：</a:t>
            </a:r>
          </a:p>
          <a:p>
            <a:pPr>
              <a:spcBef>
                <a:spcPts val="0"/>
              </a:spcBef>
            </a:pPr>
            <a:r>
              <a:rPr lang="zh-CN" altLang="en-US" sz="2400" dirty="0">
                <a:solidFill>
                  <a:srgbClr val="FFC000"/>
                </a:solidFill>
                <a:ea typeface="幼圆" panose="02010509060101010101" pitchFamily="49" charset="-122"/>
              </a:rPr>
              <a:t>不成功：不断再探测直到探测到空位置为止</a:t>
            </a:r>
          </a:p>
        </p:txBody>
      </p:sp>
      <p:graphicFrame>
        <p:nvGraphicFramePr>
          <p:cNvPr id="229410" name="Object 34"/>
          <p:cNvGraphicFramePr>
            <a:graphicFrameLocks noChangeAspect="1"/>
          </p:cNvGraphicFramePr>
          <p:nvPr/>
        </p:nvGraphicFramePr>
        <p:xfrm>
          <a:off x="539750" y="1628775"/>
          <a:ext cx="5832475" cy="675005"/>
        </p:xfrm>
        <a:graphic>
          <a:graphicData uri="http://schemas.openxmlformats.org/presentationml/2006/ole">
            <mc:AlternateContent xmlns:mc="http://schemas.openxmlformats.org/markup-compatibility/2006">
              <mc:Choice xmlns:v="urn:schemas-microsoft-com:vml" Requires="v">
                <p:oleObj name="Equation" r:id="rId2" imgW="3619500" imgH="419100" progId="Equation.DSMT4">
                  <p:embed/>
                </p:oleObj>
              </mc:Choice>
              <mc:Fallback>
                <p:oleObj name="Equation" r:id="rId2" imgW="3619500" imgH="419100" progId="Equation.DSMT4">
                  <p:embed/>
                  <p:pic>
                    <p:nvPicPr>
                      <p:cNvPr id="0" name="Object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5832475" cy="67500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9411" name="Object 35"/>
          <p:cNvGraphicFramePr>
            <a:graphicFrameLocks noChangeAspect="1"/>
          </p:cNvGraphicFramePr>
          <p:nvPr/>
        </p:nvGraphicFramePr>
        <p:xfrm>
          <a:off x="467360" y="3140710"/>
          <a:ext cx="6824345" cy="767080"/>
        </p:xfrm>
        <a:graphic>
          <a:graphicData uri="http://schemas.openxmlformats.org/presentationml/2006/ole">
            <mc:AlternateContent xmlns:mc="http://schemas.openxmlformats.org/markup-compatibility/2006">
              <mc:Choice xmlns:v="urn:schemas-microsoft-com:vml" Requires="v">
                <p:oleObj name="Equation" r:id="rId4" imgW="4749800" imgH="457200" progId="Equation.DSMT4">
                  <p:embed/>
                </p:oleObj>
              </mc:Choice>
              <mc:Fallback>
                <p:oleObj name="Equation" r:id="rId4" imgW="4749800" imgH="457200" progId="Equation.DSMT4">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0" y="3140710"/>
                        <a:ext cx="6824345" cy="76708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2958465" y="3907790"/>
            <a:ext cx="2639695" cy="645160"/>
          </a:xfrm>
          <a:prstGeom prst="rect">
            <a:avLst/>
          </a:prstGeom>
          <a:noFill/>
        </p:spPr>
        <p:txBody>
          <a:bodyPr wrap="square" rtlCol="0">
            <a:spAutoFit/>
          </a:bodyPr>
          <a:lstStyle/>
          <a:p>
            <a:r>
              <a:rPr lang="zh-CN" altLang="en-US"/>
              <a:t>第一次映射至</a:t>
            </a:r>
            <a:r>
              <a:rPr lang="en-US" altLang="zh-CN"/>
              <a:t>8-25</a:t>
            </a:r>
            <a:r>
              <a:rPr lang="zh-CN" altLang="en-US"/>
              <a:t>位置（未被占用）</a:t>
            </a:r>
          </a:p>
        </p:txBody>
      </p:sp>
      <p:sp>
        <p:nvSpPr>
          <p:cNvPr id="3" name="文本框 2"/>
          <p:cNvSpPr txBox="1"/>
          <p:nvPr/>
        </p:nvSpPr>
        <p:spPr>
          <a:xfrm>
            <a:off x="542290" y="3907790"/>
            <a:ext cx="2273935" cy="645160"/>
          </a:xfrm>
          <a:prstGeom prst="rect">
            <a:avLst/>
          </a:prstGeom>
          <a:noFill/>
        </p:spPr>
        <p:txBody>
          <a:bodyPr wrap="square" rtlCol="0">
            <a:spAutoFit/>
          </a:bodyPr>
          <a:lstStyle/>
          <a:p>
            <a:r>
              <a:rPr lang="zh-CN" altLang="en-US"/>
              <a:t>第一次映射</a:t>
            </a:r>
            <a:r>
              <a:rPr lang="en-US" altLang="zh-CN"/>
              <a:t>0-7</a:t>
            </a:r>
            <a:r>
              <a:rPr lang="zh-CN" altLang="en-US"/>
              <a:t>位置</a:t>
            </a:r>
          </a:p>
          <a:p>
            <a:r>
              <a:rPr lang="zh-CN" altLang="en-US"/>
              <a:t>（已被占用）</a:t>
            </a:r>
          </a:p>
        </p:txBody>
      </p:sp>
      <p:sp>
        <p:nvSpPr>
          <p:cNvPr id="4" name="矩形 3"/>
          <p:cNvSpPr/>
          <p:nvPr/>
        </p:nvSpPr>
        <p:spPr>
          <a:xfrm>
            <a:off x="2958465" y="3140710"/>
            <a:ext cx="477520" cy="767080"/>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863725" y="3169920"/>
            <a:ext cx="937895" cy="737870"/>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323215" y="4821555"/>
            <a:ext cx="8674735" cy="780415"/>
            <a:chOff x="623" y="7040"/>
            <a:chExt cx="11077" cy="816"/>
          </a:xfrm>
        </p:grpSpPr>
        <p:pic>
          <p:nvPicPr>
            <p:cNvPr id="46" name="图片 45"/>
            <p:cNvPicPr>
              <a:picLocks noChangeAspect="1"/>
            </p:cNvPicPr>
            <p:nvPr/>
          </p:nvPicPr>
          <p:blipFill>
            <a:blip r:embed="rId6"/>
            <a:stretch>
              <a:fillRect/>
            </a:stretch>
          </p:blipFill>
          <p:spPr>
            <a:xfrm>
              <a:off x="623" y="7090"/>
              <a:ext cx="5119" cy="767"/>
            </a:xfrm>
            <a:prstGeom prst="rect">
              <a:avLst/>
            </a:prstGeom>
          </p:spPr>
        </p:pic>
        <p:pic>
          <p:nvPicPr>
            <p:cNvPr id="47" name="图片 46"/>
            <p:cNvPicPr>
              <a:picLocks noChangeAspect="1"/>
            </p:cNvPicPr>
            <p:nvPr/>
          </p:nvPicPr>
          <p:blipFill>
            <a:blip r:embed="rId7"/>
            <a:stretch>
              <a:fillRect/>
            </a:stretch>
          </p:blipFill>
          <p:spPr>
            <a:xfrm>
              <a:off x="5612" y="7040"/>
              <a:ext cx="6089" cy="755"/>
            </a:xfrm>
            <a:prstGeom prst="rect">
              <a:avLst/>
            </a:prstGeom>
          </p:spPr>
        </p:pic>
      </p:grpSp>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6E2DDADD-52F4-3940-BFA1-3FB074E911E6}"/>
                  </a:ext>
                </a:extLst>
              </p14:cNvPr>
              <p14:cNvContentPartPr/>
              <p14:nvPr/>
            </p14:nvContentPartPr>
            <p14:xfrm>
              <a:off x="654120" y="1631880"/>
              <a:ext cx="6870960" cy="2400840"/>
            </p14:xfrm>
          </p:contentPart>
        </mc:Choice>
        <mc:Fallback>
          <p:pic>
            <p:nvPicPr>
              <p:cNvPr id="6" name="墨迹 5">
                <a:extLst>
                  <a:ext uri="{FF2B5EF4-FFF2-40B4-BE49-F238E27FC236}">
                    <a16:creationId xmlns:a16="http://schemas.microsoft.com/office/drawing/2014/main" id="{6E2DDADD-52F4-3940-BFA1-3FB074E911E6}"/>
                  </a:ext>
                </a:extLst>
              </p:cNvPr>
              <p:cNvPicPr/>
              <p:nvPr/>
            </p:nvPicPr>
            <p:blipFill>
              <a:blip r:embed="rId9"/>
              <a:stretch>
                <a:fillRect/>
              </a:stretch>
            </p:blipFill>
            <p:spPr>
              <a:xfrm>
                <a:off x="644760" y="1622520"/>
                <a:ext cx="6889680" cy="2419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bldLvl="0" animBg="1"/>
      <p:bldP spid="4" grpId="1" animBg="1"/>
      <p:bldP spid="5" grpId="0" bldLvl="0" animBg="1"/>
      <p:bldP spid="5" grpId="1"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zh-CN" altLang="en-US" b="1" kern="1200"/>
              <a:t>例子</a:t>
            </a:r>
            <a:r>
              <a:rPr lang="en-US" altLang="zh-CN" b="1" kern="1200"/>
              <a:t>(2)</a:t>
            </a:r>
          </a:p>
        </p:txBody>
      </p:sp>
      <p:sp>
        <p:nvSpPr>
          <p:cNvPr id="230405" name="Rectangle 5"/>
          <p:cNvSpPr>
            <a:spLocks noChangeArrowheads="1"/>
          </p:cNvSpPr>
          <p:nvPr/>
        </p:nvSpPr>
        <p:spPr bwMode="auto">
          <a:xfrm>
            <a:off x="250825" y="1557338"/>
            <a:ext cx="8640000"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幼圆" panose="02010509060101010101" pitchFamily="49" charset="-122"/>
                <a:cs typeface="Times New Roman" panose="02020603050405020304" pitchFamily="18" charset="0"/>
              </a:rPr>
              <a:t>        假设给出一组表项，它们的关键码为 </a:t>
            </a:r>
            <a:r>
              <a:rPr lang="en-US" altLang="zh-CN" sz="2400" dirty="0">
                <a:ea typeface="幼圆" panose="02010509060101010101" pitchFamily="49" charset="-122"/>
                <a:cs typeface="Times New Roman" panose="02020603050405020304" pitchFamily="18" charset="0"/>
              </a:rPr>
              <a:t>Burke,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Broad, Blum, Attlee, Alton, Hecht, </a:t>
            </a:r>
            <a:r>
              <a:rPr lang="en-US" altLang="zh-CN" sz="2400" dirty="0" err="1">
                <a:ea typeface="幼圆" panose="02010509060101010101" pitchFamily="49" charset="-122"/>
                <a:cs typeface="Times New Roman" panose="02020603050405020304" pitchFamily="18" charset="0"/>
              </a:rPr>
              <a:t>Ederly</a:t>
            </a:r>
            <a:r>
              <a:rPr lang="zh-CN" altLang="en-US" sz="2400" dirty="0">
                <a:ea typeface="幼圆" panose="02010509060101010101" pitchFamily="49" charset="-122"/>
                <a:cs typeface="Times New Roman" panose="02020603050405020304" pitchFamily="18" charset="0"/>
              </a:rPr>
              <a:t>。采用的散列函数是：取其第一个字母在字母表中的位置。 </a:t>
            </a:r>
          </a:p>
          <a:p>
            <a:pPr>
              <a:spcBef>
                <a:spcPct val="50000"/>
              </a:spcBef>
            </a:pPr>
            <a:r>
              <a:rPr lang="zh-CN" altLang="en-US" sz="2400" dirty="0">
                <a:ea typeface="幼圆" panose="02010509060101010101" pitchFamily="49" charset="-122"/>
                <a:cs typeface="Times New Roman" panose="02020603050405020304" pitchFamily="18" charset="0"/>
              </a:rPr>
              <a:t>        </a:t>
            </a:r>
            <a:r>
              <a:rPr lang="en-US" altLang="zh-CN" sz="2400" b="1" dirty="0">
                <a:solidFill>
                  <a:srgbClr val="FFFF00"/>
                </a:solidFill>
                <a:ea typeface="幼圆" panose="02010509060101010101" pitchFamily="49" charset="-122"/>
                <a:cs typeface="Times New Roman" panose="02020603050405020304" pitchFamily="18" charset="0"/>
              </a:rPr>
              <a:t>Hash (x) = </a:t>
            </a:r>
            <a:r>
              <a:rPr lang="en-US" altLang="zh-CN" sz="2400" b="1" dirty="0" err="1">
                <a:solidFill>
                  <a:srgbClr val="FFFF00"/>
                </a:solidFill>
                <a:ea typeface="幼圆" panose="02010509060101010101" pitchFamily="49" charset="-122"/>
                <a:cs typeface="Times New Roman" panose="02020603050405020304" pitchFamily="18" charset="0"/>
              </a:rPr>
              <a:t>ord</a:t>
            </a:r>
            <a:r>
              <a:rPr lang="en-US" altLang="zh-CN" sz="2400" b="1" dirty="0">
                <a:solidFill>
                  <a:srgbClr val="FFFF00"/>
                </a:solidFill>
                <a:ea typeface="幼圆" panose="02010509060101010101" pitchFamily="49" charset="-122"/>
                <a:cs typeface="Times New Roman" panose="02020603050405020304" pitchFamily="18" charset="0"/>
              </a:rPr>
              <a:t> (x) - </a:t>
            </a:r>
            <a:r>
              <a:rPr lang="en-US" altLang="zh-CN" sz="2400" b="1" dirty="0" err="1">
                <a:solidFill>
                  <a:srgbClr val="FFFF00"/>
                </a:solidFill>
                <a:ea typeface="幼圆" panose="02010509060101010101" pitchFamily="49" charset="-122"/>
                <a:cs typeface="Times New Roman" panose="02020603050405020304" pitchFamily="18" charset="0"/>
              </a:rPr>
              <a:t>ord</a:t>
            </a:r>
            <a:r>
              <a:rPr lang="en-US" altLang="zh-CN" sz="2400" b="1" dirty="0">
                <a:solidFill>
                  <a:srgbClr val="FFFF00"/>
                </a:solidFill>
                <a:ea typeface="幼圆" panose="02010509060101010101" pitchFamily="49" charset="-122"/>
                <a:cs typeface="Times New Roman" panose="02020603050405020304" pitchFamily="18" charset="0"/>
              </a:rPr>
              <a:t> (‘A’)</a:t>
            </a:r>
            <a:r>
              <a:rPr lang="en-US" altLang="zh-CN" sz="2400" dirty="0">
                <a:ea typeface="幼圆" panose="02010509060101010101" pitchFamily="49" charset="-122"/>
                <a:cs typeface="Times New Roman" panose="02020603050405020304" pitchFamily="18" charset="0"/>
              </a:rPr>
              <a:t>  </a:t>
            </a:r>
            <a:r>
              <a:rPr lang="en-US" altLang="zh-CN" sz="2000" dirty="0">
                <a:solidFill>
                  <a:srgbClr val="00CC00"/>
                </a:solidFill>
                <a:ea typeface="幼圆" panose="02010509060101010101" pitchFamily="49" charset="-122"/>
                <a:cs typeface="Times New Roman" panose="02020603050405020304" pitchFamily="18" charset="0"/>
              </a:rPr>
              <a:t>//</a:t>
            </a:r>
            <a:r>
              <a:rPr lang="en-US" altLang="zh-CN" sz="2000" dirty="0" err="1">
                <a:solidFill>
                  <a:srgbClr val="00CC00"/>
                </a:solidFill>
                <a:ea typeface="幼圆" panose="02010509060101010101" pitchFamily="49" charset="-122"/>
                <a:cs typeface="Times New Roman" panose="02020603050405020304" pitchFamily="18" charset="0"/>
              </a:rPr>
              <a:t>ord</a:t>
            </a:r>
            <a:r>
              <a:rPr lang="en-US" altLang="zh-CN" sz="2000" dirty="0">
                <a:solidFill>
                  <a:srgbClr val="00CC00"/>
                </a:solidFill>
                <a:ea typeface="幼圆" panose="02010509060101010101" pitchFamily="49" charset="-122"/>
                <a:cs typeface="Times New Roman" panose="02020603050405020304" pitchFamily="18" charset="0"/>
              </a:rPr>
              <a:t> ( ) </a:t>
            </a:r>
            <a:r>
              <a:rPr lang="zh-CN" altLang="en-US" sz="2000" dirty="0">
                <a:solidFill>
                  <a:srgbClr val="00CC00"/>
                </a:solidFill>
                <a:ea typeface="幼圆" panose="02010509060101010101" pitchFamily="49" charset="-122"/>
                <a:cs typeface="Times New Roman" panose="02020603050405020304" pitchFamily="18" charset="0"/>
              </a:rPr>
              <a:t>是求字符内码的函数</a:t>
            </a:r>
            <a:endParaRPr lang="zh-CN" altLang="en-US" sz="2400" dirty="0">
              <a:solidFill>
                <a:srgbClr val="00CC00"/>
              </a:solidFill>
              <a:ea typeface="幼圆" panose="02010509060101010101" pitchFamily="49" charset="-122"/>
              <a:cs typeface="Times New Roman" panose="02020603050405020304" pitchFamily="18" charset="0"/>
            </a:endParaRPr>
          </a:p>
          <a:p>
            <a:pPr>
              <a:spcBef>
                <a:spcPct val="50000"/>
              </a:spcBef>
            </a:pPr>
            <a:r>
              <a:rPr lang="zh-CN" altLang="en-US" sz="2400" dirty="0">
                <a:ea typeface="幼圆" panose="02010509060101010101" pitchFamily="49" charset="-122"/>
                <a:cs typeface="Times New Roman" panose="02020603050405020304" pitchFamily="18" charset="0"/>
              </a:rPr>
              <a:t>可得</a:t>
            </a:r>
            <a:endParaRPr lang="en-US" altLang="zh-CN" sz="2400" dirty="0">
              <a:ea typeface="幼圆" panose="02010509060101010101" pitchFamily="49" charset="-122"/>
              <a:cs typeface="Times New Roman" panose="02020603050405020304" pitchFamily="18" charset="0"/>
            </a:endParaRPr>
          </a:p>
          <a:p>
            <a:pPr>
              <a:spcBef>
                <a:spcPts val="600"/>
              </a:spcBef>
            </a:pPr>
            <a:r>
              <a:rPr lang="zh-CN" altLang="en-US" sz="2400"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Hash (Burke) = 1     Hash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 4</a:t>
            </a:r>
          </a:p>
          <a:p>
            <a:pPr>
              <a:spcBef>
                <a:spcPts val="600"/>
              </a:spcBef>
            </a:pPr>
            <a:r>
              <a:rPr lang="en-US" altLang="zh-CN" sz="2400" dirty="0">
                <a:ea typeface="幼圆" panose="02010509060101010101" pitchFamily="49" charset="-122"/>
                <a:cs typeface="Times New Roman" panose="02020603050405020304" pitchFamily="18" charset="0"/>
              </a:rPr>
              <a:t>        Hash (Broad) = 1     Hash (Blum) = 1</a:t>
            </a:r>
          </a:p>
          <a:p>
            <a:pPr>
              <a:spcBef>
                <a:spcPts val="600"/>
              </a:spcBef>
            </a:pPr>
            <a:r>
              <a:rPr lang="en-US" altLang="zh-CN" sz="2400" dirty="0">
                <a:ea typeface="幼圆" panose="02010509060101010101" pitchFamily="49" charset="-122"/>
                <a:cs typeface="Times New Roman" panose="02020603050405020304" pitchFamily="18" charset="0"/>
              </a:rPr>
              <a:t>        Hash (Attlee) = 0     Hash (Hecht) = 7</a:t>
            </a:r>
          </a:p>
          <a:p>
            <a:pPr>
              <a:spcBef>
                <a:spcPts val="600"/>
              </a:spcBef>
            </a:pPr>
            <a:r>
              <a:rPr lang="en-US" altLang="zh-CN" sz="2400" dirty="0">
                <a:ea typeface="幼圆" panose="02010509060101010101" pitchFamily="49" charset="-122"/>
                <a:cs typeface="Times New Roman" panose="02020603050405020304" pitchFamily="18" charset="0"/>
              </a:rPr>
              <a:t>        Hash (Alton) = 0      Hash (</a:t>
            </a:r>
            <a:r>
              <a:rPr lang="en-US" altLang="zh-CN" sz="2400" dirty="0" err="1">
                <a:ea typeface="幼圆" panose="02010509060101010101" pitchFamily="49" charset="-122"/>
                <a:cs typeface="Times New Roman" panose="02020603050405020304" pitchFamily="18" charset="0"/>
              </a:rPr>
              <a:t>Ederly</a:t>
            </a:r>
            <a:r>
              <a:rPr lang="en-US" altLang="zh-CN" sz="2400" dirty="0">
                <a:ea typeface="幼圆" panose="02010509060101010101" pitchFamily="49" charset="-122"/>
                <a:cs typeface="Times New Roman" panose="02020603050405020304" pitchFamily="18" charset="0"/>
              </a:rPr>
              <a:t>) = 4</a:t>
            </a:r>
          </a:p>
          <a:p>
            <a:pPr>
              <a:spcBef>
                <a:spcPct val="50000"/>
              </a:spcBef>
            </a:pPr>
            <a:r>
              <a:rPr lang="zh-CN" altLang="en-US" sz="2400" dirty="0">
                <a:ea typeface="幼圆" panose="02010509060101010101" pitchFamily="49" charset="-122"/>
                <a:cs typeface="Times New Roman" panose="02020603050405020304" pitchFamily="18" charset="0"/>
              </a:rPr>
              <a:t>        设</a:t>
            </a:r>
            <a:r>
              <a:rPr lang="zh-CN" altLang="en-US" sz="2400" dirty="0">
                <a:solidFill>
                  <a:srgbClr val="FFFF00"/>
                </a:solidFill>
                <a:ea typeface="幼圆" panose="02010509060101010101" pitchFamily="49" charset="-122"/>
                <a:cs typeface="Times New Roman" panose="02020603050405020304" pitchFamily="18" charset="0"/>
              </a:rPr>
              <a:t>散列表为</a:t>
            </a:r>
            <a:r>
              <a:rPr lang="en-US" altLang="zh-CN" sz="2400" dirty="0">
                <a:solidFill>
                  <a:srgbClr val="FFFF00"/>
                </a:solidFill>
                <a:ea typeface="幼圆" panose="02010509060101010101" pitchFamily="49" charset="-122"/>
                <a:cs typeface="Times New Roman" panose="02020603050405020304" pitchFamily="18" charset="0"/>
              </a:rPr>
              <a:t>HT[26]</a:t>
            </a:r>
            <a:r>
              <a:rPr lang="zh-CN" altLang="en-US" sz="2400" dirty="0">
                <a:solidFill>
                  <a:srgbClr val="FFFF00"/>
                </a:solidFill>
                <a:ea typeface="幼圆" panose="02010509060101010101" pitchFamily="49" charset="-122"/>
                <a:cs typeface="Times New Roman" panose="02020603050405020304" pitchFamily="18" charset="0"/>
              </a:rPr>
              <a:t>，</a:t>
            </a:r>
            <a:r>
              <a:rPr lang="en-US" altLang="zh-CN" sz="2400" dirty="0">
                <a:solidFill>
                  <a:srgbClr val="FFFF00"/>
                </a:solidFill>
                <a:ea typeface="幼圆" panose="02010509060101010101" pitchFamily="49" charset="-122"/>
                <a:cs typeface="Times New Roman" panose="02020603050405020304" pitchFamily="18" charset="0"/>
              </a:rPr>
              <a:t>m = 26</a:t>
            </a:r>
            <a:r>
              <a:rPr lang="zh-CN" altLang="en-US" sz="2400" dirty="0">
                <a:ea typeface="幼圆" panose="02010509060101010101" pitchFamily="49" charset="-122"/>
                <a:cs typeface="Times New Roman" panose="02020603050405020304" pitchFamily="18" charset="0"/>
              </a:rPr>
              <a: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54" name="Rectangle 30"/>
          <p:cNvSpPr>
            <a:spLocks noGrp="1" noChangeArrowheads="1"/>
          </p:cNvSpPr>
          <p:nvPr>
            <p:ph type="body" idx="1"/>
          </p:nvPr>
        </p:nvSpPr>
        <p:spPr>
          <a:xfrm>
            <a:off x="252000" y="115888"/>
            <a:ext cx="8640000" cy="1447800"/>
          </a:xfrm>
          <a:noFill/>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Lst>
        </p:spPr>
        <p:txBody>
          <a:bodyPr lIns="92075" tIns="46038" rIns="92075" bIns="46038"/>
          <a:lstStyle/>
          <a:p>
            <a:pPr marL="0" indent="0">
              <a:buFont typeface="Wingdings" panose="05000000000000000000" pitchFamily="2" charset="2"/>
              <a:buNone/>
            </a:pPr>
            <a:r>
              <a:rPr lang="en-US" altLang="zh-CN" sz="2400" dirty="0"/>
              <a:t>        </a:t>
            </a:r>
            <a:r>
              <a:rPr lang="zh-CN" altLang="zh-CN" sz="2400" dirty="0"/>
              <a:t>因为可能桶号是 0 </a:t>
            </a:r>
            <a:r>
              <a:rPr lang="zh-CN" altLang="zh-CN" sz="2400" dirty="0">
                <a:sym typeface="Symbol" panose="05050102010706020507" pitchFamily="18" charset="2"/>
              </a:rPr>
              <a:t> 25</a:t>
            </a:r>
            <a:r>
              <a:rPr lang="en-US" altLang="zh-CN" sz="2400" dirty="0">
                <a:sym typeface="Symbol" panose="05050102010706020507" pitchFamily="18" charset="2"/>
              </a:rPr>
              <a:t>, </a:t>
            </a:r>
            <a:r>
              <a:rPr lang="zh-CN" altLang="en-US" sz="2400" dirty="0">
                <a:sym typeface="Symbol" panose="05050102010706020507" pitchFamily="18" charset="2"/>
              </a:rPr>
              <a:t>取满足 </a:t>
            </a:r>
            <a:r>
              <a:rPr lang="en-US" altLang="zh-CN" sz="2400" dirty="0" err="1">
                <a:solidFill>
                  <a:srgbClr val="FFFF00"/>
                </a:solidFill>
                <a:sym typeface="Symbol" panose="05050102010706020507" pitchFamily="18" charset="2"/>
              </a:rPr>
              <a:t>4</a:t>
            </a:r>
            <a:r>
              <a:rPr lang="en-US" altLang="zh-CN" sz="2400" i="1" dirty="0" err="1">
                <a:solidFill>
                  <a:srgbClr val="FFFF00"/>
                </a:solidFill>
                <a:sym typeface="Symbol" panose="05050102010706020507" pitchFamily="18" charset="2"/>
              </a:rPr>
              <a:t>k</a:t>
            </a:r>
            <a:r>
              <a:rPr lang="en-US" altLang="zh-CN" sz="2400" dirty="0" err="1">
                <a:solidFill>
                  <a:srgbClr val="FFFF00"/>
                </a:solidFill>
                <a:sym typeface="Symbol" panose="05050102010706020507" pitchFamily="18" charset="2"/>
              </a:rPr>
              <a:t>+3</a:t>
            </a:r>
            <a:r>
              <a:rPr lang="en-US" altLang="zh-CN" sz="2400" dirty="0">
                <a:sym typeface="Symbol" panose="05050102010706020507" pitchFamily="18" charset="2"/>
              </a:rPr>
              <a:t> </a:t>
            </a:r>
            <a:r>
              <a:rPr lang="zh-CN" altLang="en-US" sz="2400" dirty="0">
                <a:sym typeface="Symbol" panose="05050102010706020507" pitchFamily="18" charset="2"/>
              </a:rPr>
              <a:t>的质数，</a:t>
            </a:r>
            <a:r>
              <a:rPr lang="zh-CN" altLang="en-US" sz="2400" dirty="0"/>
              <a:t>表的长度为</a:t>
            </a:r>
            <a:r>
              <a:rPr lang="en-US" altLang="zh-CN" sz="2400" i="1" dirty="0" err="1">
                <a:solidFill>
                  <a:srgbClr val="FFFF00"/>
                </a:solidFill>
              </a:rPr>
              <a:t>TableSize</a:t>
            </a:r>
            <a:r>
              <a:rPr lang="en-US" altLang="zh-CN" sz="2400" i="1" dirty="0">
                <a:solidFill>
                  <a:srgbClr val="FFFF00"/>
                </a:solidFill>
              </a:rPr>
              <a:t> </a:t>
            </a:r>
            <a:r>
              <a:rPr lang="en-US" altLang="zh-CN" sz="2400" dirty="0">
                <a:solidFill>
                  <a:srgbClr val="FFFF00"/>
                </a:solidFill>
              </a:rPr>
              <a:t>= 31(</a:t>
            </a:r>
            <a:r>
              <a:rPr lang="zh-CN" altLang="en-US" sz="2400" dirty="0">
                <a:solidFill>
                  <a:srgbClr val="FFFF00"/>
                </a:solidFill>
              </a:rPr>
              <a:t>扩大表的长度</a:t>
            </a:r>
            <a:r>
              <a:rPr lang="en-US" altLang="zh-CN" sz="2400" dirty="0">
                <a:solidFill>
                  <a:srgbClr val="FFFF00"/>
                </a:solidFill>
              </a:rPr>
              <a:t>)</a:t>
            </a:r>
            <a:r>
              <a:rPr lang="zh-CN" altLang="en-US" sz="2400" dirty="0"/>
              <a:t>，利用</a:t>
            </a:r>
            <a:r>
              <a:rPr lang="zh-CN" altLang="en-US" sz="2400" dirty="0">
                <a:solidFill>
                  <a:srgbClr val="FFFF00"/>
                </a:solidFill>
              </a:rPr>
              <a:t>二次探查法</a:t>
            </a:r>
            <a:r>
              <a:rPr lang="zh-CN" altLang="en-US" sz="2400" dirty="0"/>
              <a:t>得到的散列结果如图所示。</a:t>
            </a:r>
          </a:p>
        </p:txBody>
      </p:sp>
      <p:sp>
        <p:nvSpPr>
          <p:cNvPr id="231455" name="Rectangle 31"/>
          <p:cNvSpPr>
            <a:spLocks noChangeArrowheads="1"/>
          </p:cNvSpPr>
          <p:nvPr/>
        </p:nvSpPr>
        <p:spPr bwMode="auto">
          <a:xfrm>
            <a:off x="683260" y="2276475"/>
            <a:ext cx="70421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0              1               2                3                4                 5</a:t>
            </a:r>
            <a:endParaRPr kumimoji="1" lang="en-US" altLang="zh-CN" sz="2400">
              <a:latin typeface="Times New Roman" panose="02020603050405020304" pitchFamily="18" charset="0"/>
            </a:endParaRPr>
          </a:p>
        </p:txBody>
      </p:sp>
      <p:sp>
        <p:nvSpPr>
          <p:cNvPr id="231456" name="Rectangle 32" descr="白色大理石"/>
          <p:cNvSpPr>
            <a:spLocks noChangeArrowheads="1"/>
          </p:cNvSpPr>
          <p:nvPr/>
        </p:nvSpPr>
        <p:spPr bwMode="auto">
          <a:xfrm>
            <a:off x="562610" y="2733675"/>
            <a:ext cx="8001000" cy="533400"/>
          </a:xfrm>
          <a:prstGeom prst="rect">
            <a:avLst/>
          </a:prstGeom>
          <a:blipFill dpi="0" rotWithShape="0">
            <a:blip r:embed="rId2"/>
            <a:srcRect/>
            <a:tile tx="0" ty="0" sx="100000" sy="100000" flip="none" algn="tl"/>
          </a:blipFill>
          <a:ln w="31750">
            <a:solidFill>
              <a:srgbClr val="339966"/>
            </a:solidFill>
            <a:miter lim="800000"/>
          </a:ln>
          <a:effectLst>
            <a:outerShdw dist="107763" dir="2700000" algn="ctr" rotWithShape="0">
              <a:schemeClr val="tx2">
                <a:alpha val="50000"/>
              </a:schemeClr>
            </a:outerShdw>
          </a:effectLst>
        </p:spPr>
        <p:txBody>
          <a:bodyPr wrap="none" anchor="ctr"/>
          <a:lstStyle/>
          <a:p>
            <a:r>
              <a:rPr kumimoji="1" lang="en-US" altLang="zh-CN" sz="2800" b="1">
                <a:solidFill>
                  <a:srgbClr val="CC0000"/>
                </a:solidFill>
                <a:latin typeface="Times New Roman" panose="02020603050405020304" pitchFamily="18" charset="0"/>
              </a:rPr>
              <a:t> Blum    Burke    Broad                    Ekers     Ederly</a:t>
            </a:r>
          </a:p>
        </p:txBody>
      </p:sp>
      <p:sp>
        <p:nvSpPr>
          <p:cNvPr id="231457" name="Line 33"/>
          <p:cNvSpPr>
            <a:spLocks noChangeShapeType="1"/>
          </p:cNvSpPr>
          <p:nvPr/>
        </p:nvSpPr>
        <p:spPr bwMode="auto">
          <a:xfrm flipV="1">
            <a:off x="1781810" y="27336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58" name="Line 34"/>
          <p:cNvSpPr>
            <a:spLocks noChangeShapeType="1"/>
          </p:cNvSpPr>
          <p:nvPr/>
        </p:nvSpPr>
        <p:spPr bwMode="auto">
          <a:xfrm flipV="1">
            <a:off x="3077210" y="27336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59" name="Line 35"/>
          <p:cNvSpPr>
            <a:spLocks noChangeShapeType="1"/>
          </p:cNvSpPr>
          <p:nvPr/>
        </p:nvSpPr>
        <p:spPr bwMode="auto">
          <a:xfrm flipV="1">
            <a:off x="4448810" y="27336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0" name="Line 36"/>
          <p:cNvSpPr>
            <a:spLocks noChangeShapeType="1"/>
          </p:cNvSpPr>
          <p:nvPr/>
        </p:nvSpPr>
        <p:spPr bwMode="auto">
          <a:xfrm flipV="1">
            <a:off x="5820410" y="27336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1" name="Line 37"/>
          <p:cNvSpPr>
            <a:spLocks noChangeShapeType="1"/>
          </p:cNvSpPr>
          <p:nvPr/>
        </p:nvSpPr>
        <p:spPr bwMode="auto">
          <a:xfrm flipV="1">
            <a:off x="7192010" y="27336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2" name="Rectangle 38" descr="白色大理石"/>
          <p:cNvSpPr>
            <a:spLocks noChangeArrowheads="1"/>
          </p:cNvSpPr>
          <p:nvPr/>
        </p:nvSpPr>
        <p:spPr bwMode="auto">
          <a:xfrm>
            <a:off x="562610" y="4181475"/>
            <a:ext cx="8001000" cy="533400"/>
          </a:xfrm>
          <a:prstGeom prst="rect">
            <a:avLst/>
          </a:prstGeom>
          <a:blipFill dpi="0" rotWithShape="0">
            <a:blip r:embed="rId2"/>
            <a:srcRect/>
            <a:tile tx="0" ty="0" sx="100000" sy="100000" flip="none" algn="tl"/>
          </a:blipFill>
          <a:ln w="31750">
            <a:solidFill>
              <a:srgbClr val="339966"/>
            </a:solidFill>
            <a:miter lim="800000"/>
          </a:ln>
          <a:effectLst>
            <a:outerShdw dist="107763" dir="2700000" algn="ctr" rotWithShape="0">
              <a:schemeClr val="tx2">
                <a:alpha val="50000"/>
              </a:schemeClr>
            </a:outerShdw>
          </a:effectLst>
        </p:spPr>
        <p:txBody>
          <a:bodyPr wrap="none" anchor="ctr"/>
          <a:lstStyle/>
          <a:p>
            <a:r>
              <a:rPr kumimoji="1" lang="en-US" altLang="zh-CN" sz="2800" b="1">
                <a:solidFill>
                  <a:srgbClr val="CC0000"/>
                </a:solidFill>
                <a:latin typeface="Times New Roman" panose="02020603050405020304" pitchFamily="18" charset="0"/>
              </a:rPr>
              <a:t>              Hecht    </a:t>
            </a:r>
          </a:p>
        </p:txBody>
      </p:sp>
      <p:sp>
        <p:nvSpPr>
          <p:cNvPr id="231463" name="Line 39"/>
          <p:cNvSpPr>
            <a:spLocks noChangeShapeType="1"/>
          </p:cNvSpPr>
          <p:nvPr/>
        </p:nvSpPr>
        <p:spPr bwMode="auto">
          <a:xfrm flipV="1">
            <a:off x="1781810" y="41814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4" name="Rectangle 40"/>
          <p:cNvSpPr>
            <a:spLocks noChangeArrowheads="1"/>
          </p:cNvSpPr>
          <p:nvPr/>
        </p:nvSpPr>
        <p:spPr bwMode="auto">
          <a:xfrm>
            <a:off x="683260" y="3724275"/>
            <a:ext cx="71945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6              7               8                 9               10              11 </a:t>
            </a:r>
          </a:p>
        </p:txBody>
      </p:sp>
      <p:sp>
        <p:nvSpPr>
          <p:cNvPr id="231465" name="Line 41"/>
          <p:cNvSpPr>
            <a:spLocks noChangeShapeType="1"/>
          </p:cNvSpPr>
          <p:nvPr/>
        </p:nvSpPr>
        <p:spPr bwMode="auto">
          <a:xfrm flipV="1">
            <a:off x="3077210" y="41814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6" name="Line 42"/>
          <p:cNvSpPr>
            <a:spLocks noChangeShapeType="1"/>
          </p:cNvSpPr>
          <p:nvPr/>
        </p:nvSpPr>
        <p:spPr bwMode="auto">
          <a:xfrm flipV="1">
            <a:off x="4448810" y="41814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7" name="Line 43"/>
          <p:cNvSpPr>
            <a:spLocks noChangeShapeType="1"/>
          </p:cNvSpPr>
          <p:nvPr/>
        </p:nvSpPr>
        <p:spPr bwMode="auto">
          <a:xfrm flipV="1">
            <a:off x="5820410" y="41814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8" name="Line 44"/>
          <p:cNvSpPr>
            <a:spLocks noChangeShapeType="1"/>
          </p:cNvSpPr>
          <p:nvPr/>
        </p:nvSpPr>
        <p:spPr bwMode="auto">
          <a:xfrm flipV="1">
            <a:off x="7192010" y="41814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69" name="Rectangle 45" descr="白色大理石"/>
          <p:cNvSpPr>
            <a:spLocks noChangeArrowheads="1"/>
          </p:cNvSpPr>
          <p:nvPr/>
        </p:nvSpPr>
        <p:spPr bwMode="auto">
          <a:xfrm>
            <a:off x="562610" y="5629275"/>
            <a:ext cx="8001000" cy="533400"/>
          </a:xfrm>
          <a:prstGeom prst="rect">
            <a:avLst/>
          </a:prstGeom>
          <a:blipFill dpi="0" rotWithShape="0">
            <a:blip r:embed="rId2"/>
            <a:srcRect/>
            <a:tile tx="0" ty="0" sx="100000" sy="100000" flip="none" algn="tl"/>
          </a:blipFill>
          <a:ln w="31750">
            <a:solidFill>
              <a:srgbClr val="339966"/>
            </a:solidFill>
            <a:miter lim="800000"/>
          </a:ln>
          <a:effectLst>
            <a:outerShdw dist="107763" dir="2700000" algn="ctr" rotWithShape="0">
              <a:schemeClr val="tx2">
                <a:alpha val="50000"/>
              </a:schemeClr>
            </a:outerShdw>
          </a:effectLst>
        </p:spPr>
        <p:txBody>
          <a:bodyPr wrap="none" anchor="ctr"/>
          <a:lstStyle/>
          <a:p>
            <a:r>
              <a:rPr kumimoji="1" lang="en-US" altLang="zh-CN" sz="2800" b="1">
                <a:solidFill>
                  <a:srgbClr val="CC0000"/>
                </a:solidFill>
                <a:latin typeface="Times New Roman" panose="02020603050405020304" pitchFamily="18" charset="0"/>
              </a:rPr>
              <a:t>                              Alton                                    Attlee </a:t>
            </a:r>
          </a:p>
        </p:txBody>
      </p:sp>
      <p:sp>
        <p:nvSpPr>
          <p:cNvPr id="231470" name="Line 46"/>
          <p:cNvSpPr>
            <a:spLocks noChangeShapeType="1"/>
          </p:cNvSpPr>
          <p:nvPr/>
        </p:nvSpPr>
        <p:spPr bwMode="auto">
          <a:xfrm flipV="1">
            <a:off x="1781810" y="56292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71" name="Line 47"/>
          <p:cNvSpPr>
            <a:spLocks noChangeShapeType="1"/>
          </p:cNvSpPr>
          <p:nvPr/>
        </p:nvSpPr>
        <p:spPr bwMode="auto">
          <a:xfrm flipV="1">
            <a:off x="3077210" y="56292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72" name="Line 48"/>
          <p:cNvSpPr>
            <a:spLocks noChangeShapeType="1"/>
          </p:cNvSpPr>
          <p:nvPr/>
        </p:nvSpPr>
        <p:spPr bwMode="auto">
          <a:xfrm flipV="1">
            <a:off x="4448810" y="56292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73" name="Line 49"/>
          <p:cNvSpPr>
            <a:spLocks noChangeShapeType="1"/>
          </p:cNvSpPr>
          <p:nvPr/>
        </p:nvSpPr>
        <p:spPr bwMode="auto">
          <a:xfrm flipV="1">
            <a:off x="5820410" y="56292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74" name="Line 50"/>
          <p:cNvSpPr>
            <a:spLocks noChangeShapeType="1"/>
          </p:cNvSpPr>
          <p:nvPr/>
        </p:nvSpPr>
        <p:spPr bwMode="auto">
          <a:xfrm flipV="1">
            <a:off x="7192010" y="5629275"/>
            <a:ext cx="0" cy="533400"/>
          </a:xfrm>
          <a:prstGeom prst="line">
            <a:avLst/>
          </a:prstGeom>
          <a:noFill/>
          <a:ln w="31750">
            <a:solidFill>
              <a:srgbClr val="3399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475" name="Rectangle 51"/>
          <p:cNvSpPr>
            <a:spLocks noChangeArrowheads="1"/>
          </p:cNvSpPr>
          <p:nvPr/>
        </p:nvSpPr>
        <p:spPr bwMode="auto">
          <a:xfrm>
            <a:off x="657860" y="3267075"/>
            <a:ext cx="71437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FF00"/>
                </a:solidFill>
                <a:latin typeface="Times New Roman" panose="02020603050405020304" pitchFamily="18" charset="0"/>
              </a:rPr>
              <a:t>(3)           (1)             (2)                               (1)             (2)</a:t>
            </a:r>
            <a:endParaRPr kumimoji="1" lang="en-US" altLang="zh-CN" sz="2400">
              <a:solidFill>
                <a:srgbClr val="FFFF00"/>
              </a:solidFill>
              <a:latin typeface="Times New Roman" panose="02020603050405020304" pitchFamily="18" charset="0"/>
            </a:endParaRPr>
          </a:p>
        </p:txBody>
      </p:sp>
      <p:sp>
        <p:nvSpPr>
          <p:cNvPr id="231476" name="Rectangle 52"/>
          <p:cNvSpPr>
            <a:spLocks noChangeArrowheads="1"/>
          </p:cNvSpPr>
          <p:nvPr/>
        </p:nvSpPr>
        <p:spPr bwMode="auto">
          <a:xfrm>
            <a:off x="1781810" y="47148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FF00"/>
                </a:solidFill>
                <a:latin typeface="Times New Roman" panose="02020603050405020304" pitchFamily="18" charset="0"/>
              </a:rPr>
              <a:t>(1)</a:t>
            </a:r>
          </a:p>
        </p:txBody>
      </p:sp>
      <p:sp>
        <p:nvSpPr>
          <p:cNvPr id="231477" name="Rectangle 53"/>
          <p:cNvSpPr>
            <a:spLocks noChangeArrowheads="1"/>
          </p:cNvSpPr>
          <p:nvPr/>
        </p:nvSpPr>
        <p:spPr bwMode="auto">
          <a:xfrm>
            <a:off x="607060" y="5172075"/>
            <a:ext cx="71183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25            26             27             28              29              30 </a:t>
            </a:r>
            <a:endParaRPr kumimoji="1" lang="en-US" altLang="zh-CN" sz="2400">
              <a:latin typeface="Times New Roman" panose="02020603050405020304" pitchFamily="18" charset="0"/>
            </a:endParaRPr>
          </a:p>
        </p:txBody>
      </p:sp>
      <p:sp>
        <p:nvSpPr>
          <p:cNvPr id="231478" name="Rectangle 54"/>
          <p:cNvSpPr>
            <a:spLocks noChangeArrowheads="1"/>
          </p:cNvSpPr>
          <p:nvPr/>
        </p:nvSpPr>
        <p:spPr bwMode="auto">
          <a:xfrm>
            <a:off x="3077210" y="6162675"/>
            <a:ext cx="47053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FF00"/>
                </a:solidFill>
                <a:latin typeface="Times New Roman" panose="02020603050405020304" pitchFamily="18" charset="0"/>
              </a:rPr>
              <a:t>(5)                                                  (3)</a:t>
            </a:r>
            <a:endParaRPr kumimoji="1" lang="en-US" altLang="zh-CN" sz="2400">
              <a:solidFill>
                <a:srgbClr val="FFFF00"/>
              </a:solidFill>
              <a:latin typeface="Times New Roman" panose="02020603050405020304" pitchFamily="18" charset="0"/>
            </a:endParaRPr>
          </a:p>
        </p:txBody>
      </p:sp>
      <p:sp>
        <p:nvSpPr>
          <p:cNvPr id="2" name="文本框 1"/>
          <p:cNvSpPr txBox="1"/>
          <p:nvPr/>
        </p:nvSpPr>
        <p:spPr>
          <a:xfrm>
            <a:off x="876935" y="1268730"/>
            <a:ext cx="7144385" cy="460375"/>
          </a:xfrm>
          <a:prstGeom prst="rect">
            <a:avLst/>
          </a:prstGeom>
          <a:noFill/>
        </p:spPr>
        <p:txBody>
          <a:bodyPr wrap="none" rtlCol="0" anchor="t">
            <a:spAutoFit/>
          </a:bodyPr>
          <a:lstStyle/>
          <a:p>
            <a:pPr algn="l"/>
            <a:r>
              <a:rPr kumimoji="1" lang="en-US" altLang="zh-CN" sz="2400" dirty="0">
                <a:ea typeface="幼圆" panose="02010509060101010101" pitchFamily="49" charset="-122"/>
                <a:cs typeface="Times New Roman" panose="02020603050405020304" pitchFamily="18" charset="0"/>
                <a:sym typeface="+mn-ea"/>
              </a:rPr>
              <a:t>二次探查法</a:t>
            </a:r>
            <a:r>
              <a:rPr kumimoji="1" lang="zh-CN" altLang="en-US" sz="2400" dirty="0">
                <a:ea typeface="幼圆" panose="02010509060101010101" pitchFamily="49" charset="-122"/>
                <a:cs typeface="Times New Roman" panose="02020603050405020304" pitchFamily="18" charset="0"/>
                <a:sym typeface="+mn-ea"/>
              </a:rPr>
              <a:t>：</a:t>
            </a:r>
            <a:r>
              <a:rPr kumimoji="1" lang="en-US" altLang="zh-CN" sz="2400" dirty="0">
                <a:ea typeface="幼圆" panose="02010509060101010101" pitchFamily="49" charset="-122"/>
                <a:cs typeface="Times New Roman" panose="02020603050405020304" pitchFamily="18" charset="0"/>
                <a:sym typeface="+mn-ea"/>
              </a:rPr>
              <a:t>d</a:t>
            </a:r>
            <a:r>
              <a:rPr kumimoji="1" lang="en-US" altLang="zh-CN" sz="2400" baseline="-25000" dirty="0">
                <a:ea typeface="幼圆" panose="02010509060101010101" pitchFamily="49" charset="-122"/>
                <a:cs typeface="Times New Roman" panose="02020603050405020304" pitchFamily="18" charset="0"/>
                <a:sym typeface="+mn-ea"/>
              </a:rPr>
              <a:t>i</a:t>
            </a:r>
            <a:r>
              <a:rPr kumimoji="1" lang="en-US" altLang="zh-CN" sz="2400" dirty="0">
                <a:ea typeface="幼圆" panose="02010509060101010101" pitchFamily="49" charset="-122"/>
                <a:cs typeface="Times New Roman" panose="02020603050405020304" pitchFamily="18" charset="0"/>
                <a:sym typeface="+mn-ea"/>
              </a:rPr>
              <a:t> = 1</a:t>
            </a:r>
            <a:r>
              <a:rPr kumimoji="1" lang="en-US" altLang="zh-CN" sz="2400" baseline="30000" dirty="0">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 -1</a:t>
            </a:r>
            <a:r>
              <a:rPr kumimoji="1" lang="en-US" altLang="zh-CN" sz="2400" baseline="30000" dirty="0">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 2</a:t>
            </a:r>
            <a:r>
              <a:rPr kumimoji="1" lang="en-US" altLang="zh-CN" sz="2400" baseline="30000" dirty="0">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 -2</a:t>
            </a:r>
            <a:r>
              <a:rPr kumimoji="1" lang="en-US" altLang="zh-CN" sz="2400" baseline="30000" dirty="0">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 …, </a:t>
            </a:r>
            <a:r>
              <a:rPr kumimoji="1" lang="en-US" altLang="zh-CN" sz="2400" dirty="0" err="1">
                <a:ea typeface="幼圆" panose="02010509060101010101" pitchFamily="49" charset="-122"/>
                <a:cs typeface="Times New Roman" panose="02020603050405020304" pitchFamily="18" charset="0"/>
                <a:sym typeface="+mn-ea"/>
              </a:rPr>
              <a:t>k</a:t>
            </a:r>
            <a:r>
              <a:rPr kumimoji="1" lang="en-US" altLang="zh-CN" sz="2400" baseline="30000" dirty="0" err="1">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 -</a:t>
            </a:r>
            <a:r>
              <a:rPr kumimoji="1" lang="en-US" altLang="zh-CN" sz="2400" dirty="0" err="1">
                <a:ea typeface="幼圆" panose="02010509060101010101" pitchFamily="49" charset="-122"/>
                <a:cs typeface="Times New Roman" panose="02020603050405020304" pitchFamily="18" charset="0"/>
                <a:sym typeface="+mn-ea"/>
              </a:rPr>
              <a:t>k</a:t>
            </a:r>
            <a:r>
              <a:rPr kumimoji="1" lang="en-US" altLang="zh-CN" sz="2400" baseline="30000" dirty="0" err="1">
                <a:ea typeface="幼圆" panose="02010509060101010101" pitchFamily="49" charset="-122"/>
                <a:cs typeface="Times New Roman" panose="02020603050405020304" pitchFamily="18" charset="0"/>
                <a:sym typeface="+mn-ea"/>
              </a:rPr>
              <a:t>2</a:t>
            </a:r>
            <a:r>
              <a:rPr kumimoji="1" lang="en-US" altLang="zh-CN" sz="2400" dirty="0">
                <a:ea typeface="幼圆" panose="02010509060101010101" pitchFamily="49" charset="-122"/>
                <a:cs typeface="Times New Roman" panose="02020603050405020304" pitchFamily="18" charset="0"/>
                <a:sym typeface="+mn-ea"/>
              </a:rPr>
              <a:t>(k &lt;=m/2)</a:t>
            </a:r>
          </a:p>
        </p:txBody>
      </p:sp>
      <p:sp>
        <p:nvSpPr>
          <p:cNvPr id="3" name="文本框 2"/>
          <p:cNvSpPr txBox="1"/>
          <p:nvPr/>
        </p:nvSpPr>
        <p:spPr>
          <a:xfrm>
            <a:off x="323215" y="1700530"/>
            <a:ext cx="8463280" cy="460375"/>
          </a:xfrm>
          <a:prstGeom prst="rect">
            <a:avLst/>
          </a:prstGeom>
          <a:noFill/>
        </p:spPr>
        <p:txBody>
          <a:bodyPr wrap="none" rtlCol="0" anchor="t">
            <a:spAutoFit/>
          </a:bodyPr>
          <a:lstStyle/>
          <a:p>
            <a:r>
              <a:rPr lang="zh-CN" altLang="en-US" sz="2400" dirty="0">
                <a:ea typeface="幼圆" panose="02010509060101010101" pitchFamily="49" charset="-122"/>
                <a:cs typeface="Times New Roman" panose="02020603050405020304" pitchFamily="18" charset="0"/>
                <a:sym typeface="+mn-ea"/>
              </a:rPr>
              <a:t>序列：</a:t>
            </a:r>
            <a:r>
              <a:rPr lang="en-US" altLang="zh-CN" sz="2400" dirty="0">
                <a:ea typeface="幼圆" panose="02010509060101010101" pitchFamily="49" charset="-122"/>
                <a:cs typeface="Times New Roman" panose="02020603050405020304" pitchFamily="18" charset="0"/>
                <a:sym typeface="+mn-ea"/>
              </a:rPr>
              <a:t>Burke, </a:t>
            </a:r>
            <a:r>
              <a:rPr lang="en-US" altLang="zh-CN" sz="2400" dirty="0" err="1">
                <a:ea typeface="幼圆" panose="02010509060101010101" pitchFamily="49" charset="-122"/>
                <a:cs typeface="Times New Roman" panose="02020603050405020304" pitchFamily="18" charset="0"/>
                <a:sym typeface="+mn-ea"/>
              </a:rPr>
              <a:t>Ekers</a:t>
            </a:r>
            <a:r>
              <a:rPr lang="en-US" altLang="zh-CN" sz="2400" dirty="0">
                <a:ea typeface="幼圆" panose="02010509060101010101" pitchFamily="49" charset="-122"/>
                <a:cs typeface="Times New Roman" panose="02020603050405020304" pitchFamily="18" charset="0"/>
                <a:sym typeface="+mn-ea"/>
              </a:rPr>
              <a:t>, Broad, Blum, Attlee, Alton, Hecht, </a:t>
            </a:r>
            <a:r>
              <a:rPr lang="en-US" altLang="zh-CN" sz="2400" dirty="0" err="1">
                <a:ea typeface="幼圆" panose="02010509060101010101" pitchFamily="49" charset="-122"/>
                <a:cs typeface="Times New Roman" panose="02020603050405020304" pitchFamily="18" charset="0"/>
                <a:sym typeface="+mn-ea"/>
              </a:rPr>
              <a:t>Ederly</a:t>
            </a:r>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522C1B5B-536F-C36F-0DA0-1EA6B64E1F69}"/>
                  </a:ext>
                </a:extLst>
              </p14:cNvPr>
              <p14:cNvContentPartPr/>
              <p14:nvPr/>
            </p14:nvContentPartPr>
            <p14:xfrm>
              <a:off x="685800" y="1117440"/>
              <a:ext cx="7734600" cy="4947120"/>
            </p14:xfrm>
          </p:contentPart>
        </mc:Choice>
        <mc:Fallback>
          <p:pic>
            <p:nvPicPr>
              <p:cNvPr id="4" name="墨迹 3">
                <a:extLst>
                  <a:ext uri="{FF2B5EF4-FFF2-40B4-BE49-F238E27FC236}">
                    <a16:creationId xmlns:a16="http://schemas.microsoft.com/office/drawing/2014/main" id="{522C1B5B-536F-C36F-0DA0-1EA6B64E1F69}"/>
                  </a:ext>
                </a:extLst>
              </p:cNvPr>
              <p:cNvPicPr/>
              <p:nvPr/>
            </p:nvPicPr>
            <p:blipFill>
              <a:blip r:embed="rId4"/>
              <a:stretch>
                <a:fillRect/>
              </a:stretch>
            </p:blipFill>
            <p:spPr>
              <a:xfrm>
                <a:off x="676440" y="1108080"/>
                <a:ext cx="7753320" cy="4965840"/>
              </a:xfrm>
              <a:prstGeom prst="rect">
                <a:avLst/>
              </a:prstGeom>
            </p:spPr>
          </p:pic>
        </mc:Fallback>
      </mc:AlternateContent>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8" name="Rectangle 10"/>
          <p:cNvSpPr>
            <a:spLocks noGrp="1" noChangeArrowheads="1"/>
          </p:cNvSpPr>
          <p:nvPr>
            <p:ph type="body" idx="1"/>
          </p:nvPr>
        </p:nvSpPr>
        <p:spPr>
          <a:xfrm>
            <a:off x="152400" y="1042988"/>
            <a:ext cx="8667750" cy="4114800"/>
          </a:xfrm>
          <a:noFill/>
        </p:spPr>
        <p:txBody>
          <a:bodyPr lIns="92075" tIns="46038" rIns="92075" bIns="46038"/>
          <a:lstStyle/>
          <a:p>
            <a:r>
              <a:rPr lang="zh-CN" altLang="en-US" sz="2800" b="1" dirty="0"/>
              <a:t>使用二次探查法处理溢出时的搜索成功的平均搜索长度为：</a:t>
            </a:r>
          </a:p>
          <a:p>
            <a:endParaRPr lang="zh-CN" altLang="en-US" sz="2800" b="1" dirty="0"/>
          </a:p>
          <a:p>
            <a:endParaRPr lang="zh-CN" altLang="en-US" sz="2800" b="1" dirty="0"/>
          </a:p>
          <a:p>
            <a:endParaRPr lang="zh-CN" altLang="en-US" sz="2800" b="1" dirty="0"/>
          </a:p>
          <a:p>
            <a:r>
              <a:rPr lang="zh-CN" altLang="en-US" sz="2800" b="1" dirty="0"/>
              <a:t>搜索不成功的平均搜索长度为：</a:t>
            </a:r>
            <a:endParaRPr lang="zh-CN" altLang="en-US" sz="2800" dirty="0"/>
          </a:p>
          <a:p>
            <a:pPr lvl="2" algn="just"/>
            <a:endParaRPr lang="en-US" altLang="zh-CN" sz="2800" dirty="0">
              <a:latin typeface="Times New Roman" panose="02020603050405020304" pitchFamily="18" charset="0"/>
            </a:endParaRPr>
          </a:p>
        </p:txBody>
      </p:sp>
      <p:graphicFrame>
        <p:nvGraphicFramePr>
          <p:cNvPr id="232459" name="Object 11"/>
          <p:cNvGraphicFramePr>
            <a:graphicFrameLocks noChangeAspect="1"/>
          </p:cNvGraphicFramePr>
          <p:nvPr/>
        </p:nvGraphicFramePr>
        <p:xfrm>
          <a:off x="250825" y="2205038"/>
          <a:ext cx="8697913" cy="1008062"/>
        </p:xfrm>
        <a:graphic>
          <a:graphicData uri="http://schemas.openxmlformats.org/presentationml/2006/ole">
            <mc:AlternateContent xmlns:mc="http://schemas.openxmlformats.org/markup-compatibility/2006">
              <mc:Choice xmlns:v="urn:schemas-microsoft-com:vml" Requires="v">
                <p:oleObj name="Equation" r:id="rId3" imgW="3619500" imgH="419100" progId="Equation.DSMT4">
                  <p:embed/>
                </p:oleObj>
              </mc:Choice>
              <mc:Fallback>
                <p:oleObj name="Equation" r:id="rId3" imgW="3619500" imgH="4191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205038"/>
                        <a:ext cx="8697913" cy="100806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p:cNvSpPr txBox="1"/>
          <p:nvPr/>
        </p:nvSpPr>
        <p:spPr>
          <a:xfrm>
            <a:off x="6537960" y="5373370"/>
            <a:ext cx="1851025" cy="368300"/>
          </a:xfrm>
          <a:prstGeom prst="rect">
            <a:avLst/>
          </a:prstGeom>
          <a:noFill/>
        </p:spPr>
        <p:txBody>
          <a:bodyPr wrap="square" rtlCol="0">
            <a:spAutoFit/>
          </a:bodyPr>
          <a:lstStyle/>
          <a:p>
            <a:r>
              <a:rPr lang="zh-CN" altLang="en-US"/>
              <a:t>（未被占用）</a:t>
            </a:r>
          </a:p>
        </p:txBody>
      </p:sp>
      <p:sp>
        <p:nvSpPr>
          <p:cNvPr id="3" name="文本框 2"/>
          <p:cNvSpPr txBox="1"/>
          <p:nvPr/>
        </p:nvSpPr>
        <p:spPr>
          <a:xfrm>
            <a:off x="2944495" y="5372735"/>
            <a:ext cx="2273935" cy="368300"/>
          </a:xfrm>
          <a:prstGeom prst="rect">
            <a:avLst/>
          </a:prstGeom>
          <a:noFill/>
        </p:spPr>
        <p:txBody>
          <a:bodyPr wrap="square" rtlCol="0">
            <a:spAutoFit/>
          </a:bodyPr>
          <a:lstStyle/>
          <a:p>
            <a:r>
              <a:rPr lang="zh-CN" altLang="en-US"/>
              <a:t>（已被占用）</a:t>
            </a:r>
          </a:p>
        </p:txBody>
      </p:sp>
      <p:grpSp>
        <p:nvGrpSpPr>
          <p:cNvPr id="9" name="组合 8"/>
          <p:cNvGrpSpPr/>
          <p:nvPr/>
        </p:nvGrpSpPr>
        <p:grpSpPr>
          <a:xfrm>
            <a:off x="611505" y="4451350"/>
            <a:ext cx="7712075" cy="949960"/>
            <a:chOff x="963" y="7010"/>
            <a:chExt cx="12145" cy="1496"/>
          </a:xfrm>
        </p:grpSpPr>
        <p:graphicFrame>
          <p:nvGraphicFramePr>
            <p:cNvPr id="232460" name="Object 12"/>
            <p:cNvGraphicFramePr>
              <a:graphicFrameLocks noChangeAspect="1"/>
            </p:cNvGraphicFramePr>
            <p:nvPr>
              <p:extLst>
                <p:ext uri="{D42A27DB-BD31-4B8C-83A1-F6EECF244321}">
                  <p14:modId xmlns:p14="http://schemas.microsoft.com/office/powerpoint/2010/main" val="2038457603"/>
                </p:ext>
              </p:extLst>
            </p:nvPr>
          </p:nvGraphicFramePr>
          <p:xfrm>
            <a:off x="963" y="7010"/>
            <a:ext cx="12145" cy="1485"/>
          </p:xfrm>
          <a:graphic>
            <a:graphicData uri="http://schemas.openxmlformats.org/presentationml/2006/ole">
              <mc:AlternateContent xmlns:mc="http://schemas.openxmlformats.org/markup-compatibility/2006">
                <mc:Choice xmlns:v="urn:schemas-microsoft-com:vml" Requires="v">
                  <p:oleObj name="Equation" r:id="rId5" imgW="3225800" imgH="393700" progId="Equation.DSMT4">
                    <p:embed/>
                  </p:oleObj>
                </mc:Choice>
                <mc:Fallback>
                  <p:oleObj name="Equation" r:id="rId5" imgW="3225800" imgH="393700" progId="Equation.DSMT4">
                    <p:embed/>
                    <p:pic>
                      <p:nvPicPr>
                        <p:cNvPr id="0" name="Object 12"/>
                        <p:cNvPicPr>
                          <a:picLocks noChangeAspect="1" noChangeArrowheads="1"/>
                        </p:cNvPicPr>
                        <p:nvPr/>
                      </p:nvPicPr>
                      <p:blipFill>
                        <a:blip r:embed="rId6"/>
                        <a:srcRect/>
                        <a:stretch>
                          <a:fillRect/>
                        </a:stretch>
                      </p:blipFill>
                      <p:spPr bwMode="auto">
                        <a:xfrm>
                          <a:off x="963" y="7010"/>
                          <a:ext cx="12145" cy="148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矩形 4"/>
            <p:cNvSpPr/>
            <p:nvPr/>
          </p:nvSpPr>
          <p:spPr>
            <a:xfrm>
              <a:off x="4637" y="7128"/>
              <a:ext cx="5950" cy="1248"/>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942" y="7342"/>
              <a:ext cx="934" cy="822"/>
            </a:xfrm>
            <a:prstGeom prst="rect">
              <a:avLst/>
            </a:prstGeom>
            <a:solidFill>
              <a:schemeClr val="tx1"/>
            </a:solidFill>
          </p:spPr>
          <p:txBody>
            <a:bodyPr wrap="square" rtlCol="0">
              <a:spAutoFit/>
            </a:bodyPr>
            <a:lstStyle/>
            <a:p>
              <a:r>
                <a:rPr lang="en-US" altLang="zh-CN" sz="2800">
                  <a:solidFill>
                    <a:schemeClr val="bg1"/>
                  </a:solidFill>
                  <a:latin typeface="Times New Roman" panose="02020603050405020304" pitchFamily="18" charset="0"/>
                  <a:cs typeface="Times New Roman" panose="02020603050405020304" pitchFamily="18" charset="0"/>
                </a:rPr>
                <a:t>23)</a:t>
              </a:r>
              <a:endParaRPr lang="zh-CN" altLang="en-US" sz="2800">
                <a:solidFill>
                  <a:schemeClr val="bg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685" y="7781"/>
              <a:ext cx="802" cy="725"/>
            </a:xfrm>
            <a:prstGeom prst="rect">
              <a:avLst/>
            </a:prstGeom>
            <a:solidFill>
              <a:schemeClr val="tx1"/>
            </a:solidFill>
          </p:spPr>
          <p:txBody>
            <a:bodyPr wrap="square" rtlCol="0">
              <a:spAutoFit/>
            </a:bodyPr>
            <a:lstStyle/>
            <a:p>
              <a:r>
                <a:rPr lang="en-US" altLang="zh-CN" sz="2400">
                  <a:solidFill>
                    <a:schemeClr val="bg1"/>
                  </a:solidFill>
                  <a:latin typeface="Times New Roman" panose="02020603050405020304" pitchFamily="18" charset="0"/>
                  <a:cs typeface="Times New Roman" panose="02020603050405020304" pitchFamily="18" charset="0"/>
                </a:rPr>
                <a:t>31</a:t>
              </a:r>
            </a:p>
          </p:txBody>
        </p:sp>
        <p:sp>
          <p:nvSpPr>
            <p:cNvPr id="8" name="文本框 7"/>
            <p:cNvSpPr txBox="1"/>
            <p:nvPr/>
          </p:nvSpPr>
          <p:spPr>
            <a:xfrm>
              <a:off x="11849" y="7100"/>
              <a:ext cx="1222" cy="1307"/>
            </a:xfrm>
            <a:prstGeom prst="rect">
              <a:avLst/>
            </a:prstGeom>
            <a:solidFill>
              <a:schemeClr val="tx1"/>
            </a:solidFill>
          </p:spPr>
          <p:txBody>
            <a:bodyPr wrap="square" rtlCol="0">
              <a:spAutoFit/>
            </a:bodyPr>
            <a:lstStyle/>
            <a:p>
              <a:r>
                <a:rPr lang="en-US" altLang="zh-CN" sz="2400">
                  <a:solidFill>
                    <a:schemeClr val="tx1"/>
                  </a:solidFill>
                  <a:latin typeface="Times New Roman" panose="02020603050405020304" pitchFamily="18" charset="0"/>
                  <a:cs typeface="Times New Roman" panose="02020603050405020304" pitchFamily="18" charset="0"/>
                </a:rPr>
                <a:t>3</a:t>
              </a:r>
            </a:p>
            <a:p>
              <a:r>
                <a:rPr lang="en-US" altLang="zh-CN" sz="2400">
                  <a:solidFill>
                    <a:schemeClr val="tx1"/>
                  </a:solidFill>
                  <a:latin typeface="Times New Roman" panose="02020603050405020304" pitchFamily="18" charset="0"/>
                  <a:cs typeface="Times New Roman" panose="02020603050405020304" pitchFamily="18" charset="0"/>
                </a:rPr>
                <a:t>1</a:t>
              </a:r>
            </a:p>
          </p:txBody>
        </p:sp>
        <p:sp>
          <p:nvSpPr>
            <p:cNvPr id="4" name="矩形 3"/>
            <p:cNvSpPr/>
            <p:nvPr/>
          </p:nvSpPr>
          <p:spPr>
            <a:xfrm>
              <a:off x="10942" y="7128"/>
              <a:ext cx="987" cy="1248"/>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p14="http://schemas.microsoft.com/office/powerpoint/2010/main" Requires="p14">
          <p:contentPart p14:bwMode="auto" r:id="rId7">
            <p14:nvContentPartPr>
              <p14:cNvPr id="10" name="墨迹 9">
                <a:extLst>
                  <a:ext uri="{FF2B5EF4-FFF2-40B4-BE49-F238E27FC236}">
                    <a16:creationId xmlns:a16="http://schemas.microsoft.com/office/drawing/2014/main" id="{1CF324F6-368C-7F3D-DCC2-3BE4DDDB6A65}"/>
                  </a:ext>
                </a:extLst>
              </p14:cNvPr>
              <p14:cNvContentPartPr/>
              <p14:nvPr/>
            </p14:nvContentPartPr>
            <p14:xfrm>
              <a:off x="3219480" y="2038320"/>
              <a:ext cx="6039360" cy="1099080"/>
            </p14:xfrm>
          </p:contentPart>
        </mc:Choice>
        <mc:Fallback>
          <p:pic>
            <p:nvPicPr>
              <p:cNvPr id="10" name="墨迹 9">
                <a:extLst>
                  <a:ext uri="{FF2B5EF4-FFF2-40B4-BE49-F238E27FC236}">
                    <a16:creationId xmlns:a16="http://schemas.microsoft.com/office/drawing/2014/main" id="{1CF324F6-368C-7F3D-DCC2-3BE4DDDB6A65}"/>
                  </a:ext>
                </a:extLst>
              </p:cNvPr>
              <p:cNvPicPr/>
              <p:nvPr/>
            </p:nvPicPr>
            <p:blipFill>
              <a:blip r:embed="rId8"/>
              <a:stretch>
                <a:fillRect/>
              </a:stretch>
            </p:blipFill>
            <p:spPr>
              <a:xfrm>
                <a:off x="3210120" y="2028960"/>
                <a:ext cx="6058080" cy="1117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zh-CN" altLang="en-US" b="1" kern="1200" dirty="0"/>
              <a:t>例子</a:t>
            </a:r>
            <a:r>
              <a:rPr lang="en-US" altLang="zh-CN" b="1" kern="1200" dirty="0"/>
              <a:t>(3)</a:t>
            </a:r>
          </a:p>
        </p:txBody>
      </p:sp>
      <p:sp>
        <p:nvSpPr>
          <p:cNvPr id="233477" name="Rectangle 5"/>
          <p:cNvSpPr>
            <a:spLocks noChangeArrowheads="1"/>
          </p:cNvSpPr>
          <p:nvPr/>
        </p:nvSpPr>
        <p:spPr bwMode="auto">
          <a:xfrm>
            <a:off x="252000" y="1552575"/>
            <a:ext cx="86400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幼圆" panose="02010509060101010101" pitchFamily="49" charset="-122"/>
                <a:cs typeface="Times New Roman" panose="02020603050405020304" pitchFamily="18" charset="0"/>
              </a:rPr>
              <a:t>        给出一组表项关键码</a:t>
            </a:r>
            <a:r>
              <a:rPr lang="en-US" altLang="zh-CN" sz="2400" dirty="0">
                <a:ea typeface="幼圆" panose="02010509060101010101" pitchFamily="49" charset="-122"/>
                <a:cs typeface="Times New Roman" panose="02020603050405020304" pitchFamily="18" charset="0"/>
              </a:rPr>
              <a:t>{ Burke,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Broad, Blum, Attlee, Alton, Hecht, </a:t>
            </a:r>
            <a:r>
              <a:rPr lang="en-US" altLang="zh-CN" sz="2400" dirty="0" err="1">
                <a:ea typeface="幼圆" panose="02010509060101010101" pitchFamily="49" charset="-122"/>
                <a:cs typeface="Times New Roman" panose="02020603050405020304" pitchFamily="18" charset="0"/>
              </a:rPr>
              <a:t>Ederly</a:t>
            </a:r>
            <a:r>
              <a:rPr lang="en-US" altLang="zh-CN" sz="2400" dirty="0">
                <a:ea typeface="幼圆" panose="02010509060101010101" pitchFamily="49" charset="-122"/>
                <a:cs typeface="Times New Roman" panose="02020603050405020304" pitchFamily="18" charset="0"/>
              </a:rPr>
              <a:t> }</a:t>
            </a:r>
            <a:r>
              <a:rPr lang="zh-CN" altLang="en-US" sz="2400" dirty="0">
                <a:ea typeface="幼圆" panose="02010509060101010101" pitchFamily="49" charset="-122"/>
                <a:cs typeface="Times New Roman" panose="02020603050405020304" pitchFamily="18" charset="0"/>
              </a:rPr>
              <a:t>。</a:t>
            </a:r>
          </a:p>
          <a:p>
            <a:pPr>
              <a:spcBef>
                <a:spcPct val="50000"/>
              </a:spcBef>
            </a:pPr>
            <a:r>
              <a:rPr lang="zh-CN" altLang="en-US" sz="2400" dirty="0">
                <a:ea typeface="幼圆" panose="02010509060101010101" pitchFamily="49" charset="-122"/>
                <a:cs typeface="Times New Roman" panose="02020603050405020304" pitchFamily="18" charset="0"/>
              </a:rPr>
              <a:t>        散列函数为：</a:t>
            </a:r>
            <a:r>
              <a:rPr lang="en-US" altLang="zh-CN" sz="2400" dirty="0">
                <a:solidFill>
                  <a:srgbClr val="FFFF00"/>
                </a:solidFill>
                <a:ea typeface="幼圆" panose="02010509060101010101" pitchFamily="49" charset="-122"/>
                <a:cs typeface="Times New Roman" panose="02020603050405020304" pitchFamily="18" charset="0"/>
              </a:rPr>
              <a:t>Hash (x)</a:t>
            </a:r>
            <a:r>
              <a:rPr lang="zh-CN" altLang="en-US" sz="2400" dirty="0">
                <a:solidFill>
                  <a:srgbClr val="FFFF00"/>
                </a:solidFill>
                <a:ea typeface="幼圆" panose="02010509060101010101" pitchFamily="49" charset="-122"/>
                <a:cs typeface="Times New Roman" panose="02020603050405020304" pitchFamily="18" charset="0"/>
              </a:rPr>
              <a:t>＝</a:t>
            </a:r>
            <a:r>
              <a:rPr lang="en-US" altLang="zh-CN" sz="2400" dirty="0" err="1">
                <a:solidFill>
                  <a:srgbClr val="FFFF00"/>
                </a:solidFill>
                <a:ea typeface="幼圆" panose="02010509060101010101" pitchFamily="49" charset="-122"/>
                <a:cs typeface="Times New Roman" panose="02020603050405020304" pitchFamily="18" charset="0"/>
              </a:rPr>
              <a:t>ord</a:t>
            </a:r>
            <a:r>
              <a:rPr lang="en-US" altLang="zh-CN" sz="2400" dirty="0">
                <a:solidFill>
                  <a:srgbClr val="FFFF00"/>
                </a:solidFill>
                <a:ea typeface="幼圆" panose="02010509060101010101" pitchFamily="49" charset="-122"/>
                <a:cs typeface="Times New Roman" panose="02020603050405020304" pitchFamily="18" charset="0"/>
              </a:rPr>
              <a:t> (x)</a:t>
            </a:r>
            <a:r>
              <a:rPr lang="zh-CN" altLang="en-US" sz="2400" dirty="0">
                <a:solidFill>
                  <a:srgbClr val="FFFF00"/>
                </a:solidFill>
                <a:ea typeface="幼圆" panose="02010509060101010101" pitchFamily="49" charset="-122"/>
                <a:cs typeface="Times New Roman" panose="02020603050405020304" pitchFamily="18" charset="0"/>
              </a:rPr>
              <a:t>－</a:t>
            </a:r>
            <a:r>
              <a:rPr lang="en-US" altLang="zh-CN" sz="2400" dirty="0" err="1">
                <a:solidFill>
                  <a:srgbClr val="FFFF00"/>
                </a:solidFill>
                <a:ea typeface="幼圆" panose="02010509060101010101" pitchFamily="49" charset="-122"/>
                <a:cs typeface="Times New Roman" panose="02020603050405020304" pitchFamily="18" charset="0"/>
              </a:rPr>
              <a:t>ord</a:t>
            </a:r>
            <a:r>
              <a:rPr lang="en-US" altLang="zh-CN" sz="2400" dirty="0">
                <a:solidFill>
                  <a:srgbClr val="FFFF00"/>
                </a:solidFill>
                <a:ea typeface="幼圆" panose="02010509060101010101" pitchFamily="49" charset="-122"/>
                <a:cs typeface="Times New Roman" panose="02020603050405020304" pitchFamily="18" charset="0"/>
              </a:rPr>
              <a:t> ('A')</a:t>
            </a:r>
          </a:p>
          <a:p>
            <a:pPr>
              <a:spcBef>
                <a:spcPct val="50000"/>
              </a:spcBef>
            </a:pPr>
            <a:r>
              <a:rPr lang="zh-CN" altLang="en-US" sz="2400" dirty="0">
                <a:ea typeface="幼圆" panose="02010509060101010101" pitchFamily="49" charset="-122"/>
                <a:cs typeface="Times New Roman" panose="02020603050405020304" pitchFamily="18" charset="0"/>
              </a:rPr>
              <a:t>        用它计算可得：</a:t>
            </a:r>
          </a:p>
          <a:p>
            <a:pPr>
              <a:spcBef>
                <a:spcPct val="50000"/>
              </a:spcBef>
            </a:pPr>
            <a:r>
              <a:rPr lang="zh-CN" altLang="en-US" sz="2400" dirty="0">
                <a:ea typeface="幼圆" panose="02010509060101010101" pitchFamily="49" charset="-122"/>
                <a:cs typeface="Times New Roman" panose="02020603050405020304" pitchFamily="18" charset="0"/>
              </a:rPr>
              <a:t>        </a:t>
            </a:r>
            <a:r>
              <a:rPr lang="en-US" altLang="zh-CN" sz="2400" dirty="0">
                <a:ea typeface="幼圆" panose="02010509060101010101" pitchFamily="49" charset="-122"/>
                <a:cs typeface="Times New Roman" panose="02020603050405020304" pitchFamily="18" charset="0"/>
              </a:rPr>
              <a:t>Hash (Burke) = 1       Hash (</a:t>
            </a:r>
            <a:r>
              <a:rPr lang="en-US" altLang="zh-CN" sz="2400" dirty="0" err="1">
                <a:ea typeface="幼圆" panose="02010509060101010101" pitchFamily="49" charset="-122"/>
                <a:cs typeface="Times New Roman" panose="02020603050405020304" pitchFamily="18" charset="0"/>
              </a:rPr>
              <a:t>Ekers</a:t>
            </a:r>
            <a:r>
              <a:rPr lang="en-US" altLang="zh-CN" sz="2400" dirty="0">
                <a:ea typeface="幼圆" panose="02010509060101010101" pitchFamily="49" charset="-122"/>
                <a:cs typeface="Times New Roman" panose="02020603050405020304" pitchFamily="18" charset="0"/>
              </a:rPr>
              <a:t>) = 4</a:t>
            </a:r>
          </a:p>
          <a:p>
            <a:pPr>
              <a:spcBef>
                <a:spcPct val="50000"/>
              </a:spcBef>
            </a:pPr>
            <a:r>
              <a:rPr lang="en-US" altLang="zh-CN" sz="2400" dirty="0">
                <a:ea typeface="幼圆" panose="02010509060101010101" pitchFamily="49" charset="-122"/>
                <a:cs typeface="Times New Roman" panose="02020603050405020304" pitchFamily="18" charset="0"/>
              </a:rPr>
              <a:t>        Hash (Broad) = 1       Hash (Blum) = 1</a:t>
            </a:r>
          </a:p>
          <a:p>
            <a:pPr>
              <a:spcBef>
                <a:spcPct val="50000"/>
              </a:spcBef>
            </a:pPr>
            <a:r>
              <a:rPr lang="en-US" altLang="zh-CN" sz="2400" dirty="0">
                <a:ea typeface="幼圆" panose="02010509060101010101" pitchFamily="49" charset="-122"/>
                <a:cs typeface="Times New Roman" panose="02020603050405020304" pitchFamily="18" charset="0"/>
              </a:rPr>
              <a:t>        Hash (Attlee) = 0        Hash (Hecht) = 7</a:t>
            </a:r>
          </a:p>
          <a:p>
            <a:pPr>
              <a:spcBef>
                <a:spcPct val="50000"/>
              </a:spcBef>
            </a:pPr>
            <a:r>
              <a:rPr lang="en-US" altLang="zh-CN" sz="2400" dirty="0">
                <a:ea typeface="幼圆" panose="02010509060101010101" pitchFamily="49" charset="-122"/>
                <a:cs typeface="Times New Roman" panose="02020603050405020304" pitchFamily="18" charset="0"/>
              </a:rPr>
              <a:t>        Hash (Alton) = 0         Hash (</a:t>
            </a:r>
            <a:r>
              <a:rPr lang="en-US" altLang="zh-CN" sz="2400" dirty="0" err="1">
                <a:ea typeface="幼圆" panose="02010509060101010101" pitchFamily="49" charset="-122"/>
                <a:cs typeface="Times New Roman" panose="02020603050405020304" pitchFamily="18" charset="0"/>
              </a:rPr>
              <a:t>Ederly</a:t>
            </a:r>
            <a:r>
              <a:rPr lang="en-US" altLang="zh-CN" sz="2400" dirty="0">
                <a:ea typeface="幼圆" panose="02010509060101010101" pitchFamily="49" charset="-122"/>
                <a:cs typeface="Times New Roman" panose="02020603050405020304" pitchFamily="18" charset="0"/>
              </a:rPr>
              <a:t>) = 4</a:t>
            </a:r>
          </a:p>
          <a:p>
            <a:pPr>
              <a:spcBef>
                <a:spcPct val="50000"/>
              </a:spcBef>
            </a:pPr>
            <a:r>
              <a:rPr lang="zh-CN" altLang="en-US" sz="2400" dirty="0">
                <a:ea typeface="幼圆" panose="02010509060101010101" pitchFamily="49" charset="-122"/>
                <a:cs typeface="Times New Roman" panose="02020603050405020304" pitchFamily="18" charset="0"/>
              </a:rPr>
              <a:t>散列表为 </a:t>
            </a:r>
            <a:r>
              <a:rPr lang="en-US" altLang="zh-CN" sz="2400" dirty="0">
                <a:solidFill>
                  <a:srgbClr val="FFFF00"/>
                </a:solidFill>
                <a:ea typeface="幼圆" panose="02010509060101010101" pitchFamily="49" charset="-122"/>
                <a:cs typeface="Times New Roman" panose="02020603050405020304" pitchFamily="18" charset="0"/>
              </a:rPr>
              <a:t>HT[0..25]</a:t>
            </a:r>
            <a:r>
              <a:rPr lang="zh-CN" altLang="en-US" sz="2400" dirty="0">
                <a:solidFill>
                  <a:srgbClr val="FFFF00"/>
                </a:solidFill>
                <a:ea typeface="幼圆" panose="02010509060101010101" pitchFamily="49" charset="-122"/>
                <a:cs typeface="Times New Roman" panose="02020603050405020304" pitchFamily="18" charset="0"/>
              </a:rPr>
              <a:t>，</a:t>
            </a:r>
            <a:r>
              <a:rPr lang="en-US" altLang="zh-CN" sz="2400" dirty="0">
                <a:solidFill>
                  <a:srgbClr val="FFFF00"/>
                </a:solidFill>
                <a:ea typeface="幼圆" panose="02010509060101010101" pitchFamily="49" charset="-122"/>
                <a:cs typeface="Times New Roman" panose="02020603050405020304" pitchFamily="18" charset="0"/>
              </a:rPr>
              <a:t>m = 26</a:t>
            </a:r>
            <a:r>
              <a:rPr lang="zh-CN" altLang="en-US" sz="2400" dirty="0">
                <a:ea typeface="幼圆" panose="02010509060101010101" pitchFamily="49" charset="-122"/>
                <a:cs typeface="Times New Roman" panose="02020603050405020304" pitchFamily="18" charset="0"/>
              </a:rPr>
              <a:t>。	</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0" name="AutoShape 4"/>
          <p:cNvSpPr>
            <a:spLocks noChangeArrowheads="1"/>
          </p:cNvSpPr>
          <p:nvPr/>
        </p:nvSpPr>
        <p:spPr bwMode="auto">
          <a:xfrm>
            <a:off x="3581400" y="2733675"/>
            <a:ext cx="685800" cy="152400"/>
          </a:xfrm>
          <a:prstGeom prst="rightArrow">
            <a:avLst>
              <a:gd name="adj1" fmla="val 50000"/>
              <a:gd name="adj2" fmla="val 112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01" name="AutoShape 5"/>
          <p:cNvSpPr>
            <a:spLocks noChangeArrowheads="1"/>
          </p:cNvSpPr>
          <p:nvPr/>
        </p:nvSpPr>
        <p:spPr bwMode="auto">
          <a:xfrm>
            <a:off x="5638800" y="1119188"/>
            <a:ext cx="685800" cy="152400"/>
          </a:xfrm>
          <a:prstGeom prst="rightArrow">
            <a:avLst>
              <a:gd name="adj1" fmla="val 50000"/>
              <a:gd name="adj2" fmla="val 112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02" name="AutoShape 6"/>
          <p:cNvSpPr>
            <a:spLocks noChangeArrowheads="1"/>
          </p:cNvSpPr>
          <p:nvPr/>
        </p:nvSpPr>
        <p:spPr bwMode="auto">
          <a:xfrm>
            <a:off x="3581400" y="1119188"/>
            <a:ext cx="685800" cy="152400"/>
          </a:xfrm>
          <a:prstGeom prst="rightArrow">
            <a:avLst>
              <a:gd name="adj1" fmla="val 50000"/>
              <a:gd name="adj2" fmla="val 112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03" name="AutoShape 7"/>
          <p:cNvSpPr>
            <a:spLocks noChangeArrowheads="1"/>
          </p:cNvSpPr>
          <p:nvPr/>
        </p:nvSpPr>
        <p:spPr bwMode="auto">
          <a:xfrm>
            <a:off x="3581400" y="585788"/>
            <a:ext cx="685800" cy="152400"/>
          </a:xfrm>
          <a:prstGeom prst="rightArrow">
            <a:avLst>
              <a:gd name="adj1" fmla="val 50000"/>
              <a:gd name="adj2" fmla="val 112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04" name="Rectangle 8"/>
          <p:cNvSpPr>
            <a:spLocks noChangeArrowheads="1"/>
          </p:cNvSpPr>
          <p:nvPr/>
        </p:nvSpPr>
        <p:spPr bwMode="auto">
          <a:xfrm>
            <a:off x="990600" y="457200"/>
            <a:ext cx="685800" cy="6019800"/>
          </a:xfrm>
          <a:prstGeom prst="rect">
            <a:avLst/>
          </a:prstGeom>
          <a:gradFill rotWithShape="0">
            <a:gsLst>
              <a:gs pos="0">
                <a:srgbClr val="F8F8F8">
                  <a:gamma/>
                  <a:shade val="46275"/>
                  <a:invGamma/>
                </a:srgbClr>
              </a:gs>
              <a:gs pos="100000">
                <a:srgbClr val="F8F8F8"/>
              </a:gs>
            </a:gsLst>
            <a:lin ang="0" scaled="1"/>
          </a:gradFill>
          <a:ln w="28575">
            <a:solidFill>
              <a:srgbClr val="008000"/>
            </a:solidFill>
            <a:miter lim="800000"/>
          </a:ln>
          <a:effectLst>
            <a:outerShdw dist="35921" dir="2700000" algn="ctr" rotWithShape="0">
              <a:schemeClr val="bg2"/>
            </a:outerShdw>
          </a:effectLst>
        </p:spPr>
        <p:txBody>
          <a:bodyPr wrap="none" anchor="ctr"/>
          <a:lstStyle/>
          <a:p>
            <a:endParaRPr lang="zh-CN" altLang="en-US"/>
          </a:p>
        </p:txBody>
      </p:sp>
      <p:sp>
        <p:nvSpPr>
          <p:cNvPr id="234505" name="Line 9"/>
          <p:cNvSpPr>
            <a:spLocks noChangeShapeType="1"/>
          </p:cNvSpPr>
          <p:nvPr/>
        </p:nvSpPr>
        <p:spPr bwMode="auto">
          <a:xfrm>
            <a:off x="990600" y="9906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06" name="Text Box 10"/>
          <p:cNvSpPr txBox="1">
            <a:spLocks noChangeArrowheads="1"/>
          </p:cNvSpPr>
          <p:nvPr/>
        </p:nvSpPr>
        <p:spPr bwMode="auto">
          <a:xfrm>
            <a:off x="323850" y="469900"/>
            <a:ext cx="622300" cy="585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125000"/>
              </a:lnSpc>
              <a:spcBef>
                <a:spcPct val="20000"/>
              </a:spcBef>
            </a:pPr>
            <a:r>
              <a:rPr kumimoji="1" lang="en-US" altLang="zh-CN" sz="2400" b="1">
                <a:latin typeface="Times New Roman" panose="02020603050405020304" pitchFamily="18" charset="0"/>
              </a:rPr>
              <a:t>0</a:t>
            </a:r>
          </a:p>
          <a:p>
            <a:pPr algn="r">
              <a:lnSpc>
                <a:spcPct val="125000"/>
              </a:lnSpc>
              <a:spcBef>
                <a:spcPct val="20000"/>
              </a:spcBef>
            </a:pPr>
            <a:r>
              <a:rPr kumimoji="1" lang="en-US" altLang="zh-CN" sz="2400" b="1">
                <a:latin typeface="Times New Roman" panose="02020603050405020304" pitchFamily="18" charset="0"/>
              </a:rPr>
              <a:t>1</a:t>
            </a:r>
          </a:p>
          <a:p>
            <a:pPr algn="r">
              <a:lnSpc>
                <a:spcPct val="125000"/>
              </a:lnSpc>
              <a:spcBef>
                <a:spcPct val="20000"/>
              </a:spcBef>
            </a:pPr>
            <a:r>
              <a:rPr kumimoji="1" lang="en-US" altLang="zh-CN" sz="2400" b="1">
                <a:latin typeface="Times New Roman" panose="02020603050405020304" pitchFamily="18" charset="0"/>
              </a:rPr>
              <a:t>2</a:t>
            </a:r>
          </a:p>
          <a:p>
            <a:pPr algn="r">
              <a:lnSpc>
                <a:spcPct val="125000"/>
              </a:lnSpc>
              <a:spcBef>
                <a:spcPct val="20000"/>
              </a:spcBef>
            </a:pPr>
            <a:r>
              <a:rPr kumimoji="1" lang="en-US" altLang="zh-CN" sz="2400" b="1">
                <a:latin typeface="Times New Roman" panose="02020603050405020304" pitchFamily="18" charset="0"/>
              </a:rPr>
              <a:t>3</a:t>
            </a:r>
          </a:p>
          <a:p>
            <a:pPr algn="r">
              <a:lnSpc>
                <a:spcPct val="125000"/>
              </a:lnSpc>
              <a:spcBef>
                <a:spcPct val="20000"/>
              </a:spcBef>
            </a:pPr>
            <a:r>
              <a:rPr kumimoji="1" lang="en-US" altLang="zh-CN" sz="2400" b="1">
                <a:latin typeface="Times New Roman" panose="02020603050405020304" pitchFamily="18" charset="0"/>
              </a:rPr>
              <a:t>4</a:t>
            </a:r>
          </a:p>
          <a:p>
            <a:pPr algn="r">
              <a:lnSpc>
                <a:spcPct val="125000"/>
              </a:lnSpc>
              <a:spcBef>
                <a:spcPct val="20000"/>
              </a:spcBef>
            </a:pPr>
            <a:r>
              <a:rPr kumimoji="1" lang="en-US" altLang="zh-CN" sz="2400" b="1">
                <a:latin typeface="Times New Roman" panose="02020603050405020304" pitchFamily="18" charset="0"/>
              </a:rPr>
              <a:t>5</a:t>
            </a:r>
          </a:p>
          <a:p>
            <a:pPr algn="r">
              <a:lnSpc>
                <a:spcPct val="125000"/>
              </a:lnSpc>
              <a:spcBef>
                <a:spcPct val="20000"/>
              </a:spcBef>
            </a:pPr>
            <a:r>
              <a:rPr kumimoji="1" lang="en-US" altLang="zh-CN" sz="2400" b="1">
                <a:latin typeface="Times New Roman" panose="02020603050405020304" pitchFamily="18" charset="0"/>
              </a:rPr>
              <a:t>6</a:t>
            </a:r>
          </a:p>
          <a:p>
            <a:pPr algn="r">
              <a:lnSpc>
                <a:spcPct val="125000"/>
              </a:lnSpc>
              <a:spcBef>
                <a:spcPct val="20000"/>
              </a:spcBef>
            </a:pPr>
            <a:r>
              <a:rPr kumimoji="1" lang="en-US" altLang="zh-CN" sz="2400" b="1">
                <a:latin typeface="Times New Roman" panose="02020603050405020304" pitchFamily="18" charset="0"/>
              </a:rPr>
              <a:t>7</a:t>
            </a:r>
          </a:p>
          <a:p>
            <a:pPr algn="r">
              <a:lnSpc>
                <a:spcPct val="125000"/>
              </a:lnSpc>
              <a:spcBef>
                <a:spcPct val="20000"/>
              </a:spcBef>
            </a:pPr>
            <a:r>
              <a:rPr kumimoji="1" lang="en-US" altLang="zh-CN" sz="2400" b="1">
                <a:latin typeface="Times New Roman" panose="02020603050405020304" pitchFamily="18" charset="0"/>
              </a:rPr>
              <a:t>8</a:t>
            </a:r>
          </a:p>
          <a:p>
            <a:pPr algn="r">
              <a:lnSpc>
                <a:spcPct val="125000"/>
              </a:lnSpc>
              <a:spcBef>
                <a:spcPct val="20000"/>
              </a:spcBef>
            </a:pPr>
            <a:r>
              <a:rPr kumimoji="1" lang="en-US" altLang="zh-CN" sz="2400" b="1">
                <a:latin typeface="Times New Roman" panose="02020603050405020304" pitchFamily="18" charset="0"/>
              </a:rPr>
              <a:t>.</a:t>
            </a:r>
          </a:p>
          <a:p>
            <a:pPr algn="r">
              <a:lnSpc>
                <a:spcPct val="125000"/>
              </a:lnSpc>
              <a:spcBef>
                <a:spcPct val="20000"/>
              </a:spcBef>
            </a:pPr>
            <a:r>
              <a:rPr kumimoji="1" lang="en-US" altLang="zh-CN" sz="2400" b="1">
                <a:latin typeface="Times New Roman" panose="02020603050405020304" pitchFamily="18" charset="0"/>
              </a:rPr>
              <a:t>25</a:t>
            </a:r>
          </a:p>
        </p:txBody>
      </p:sp>
      <p:sp>
        <p:nvSpPr>
          <p:cNvPr id="234507" name="Line 11"/>
          <p:cNvSpPr>
            <a:spLocks noChangeShapeType="1"/>
          </p:cNvSpPr>
          <p:nvPr/>
        </p:nvSpPr>
        <p:spPr bwMode="auto">
          <a:xfrm>
            <a:off x="990600" y="15240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08" name="Line 12"/>
          <p:cNvSpPr>
            <a:spLocks noChangeShapeType="1"/>
          </p:cNvSpPr>
          <p:nvPr/>
        </p:nvSpPr>
        <p:spPr bwMode="auto">
          <a:xfrm>
            <a:off x="990600" y="20574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09" name="Line 13"/>
          <p:cNvSpPr>
            <a:spLocks noChangeShapeType="1"/>
          </p:cNvSpPr>
          <p:nvPr/>
        </p:nvSpPr>
        <p:spPr bwMode="auto">
          <a:xfrm>
            <a:off x="990600" y="25908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0" name="Line 14"/>
          <p:cNvSpPr>
            <a:spLocks noChangeShapeType="1"/>
          </p:cNvSpPr>
          <p:nvPr/>
        </p:nvSpPr>
        <p:spPr bwMode="auto">
          <a:xfrm>
            <a:off x="990600" y="31242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1" name="Line 15"/>
          <p:cNvSpPr>
            <a:spLocks noChangeShapeType="1"/>
          </p:cNvSpPr>
          <p:nvPr/>
        </p:nvSpPr>
        <p:spPr bwMode="auto">
          <a:xfrm>
            <a:off x="990600" y="36576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2" name="Line 16"/>
          <p:cNvSpPr>
            <a:spLocks noChangeShapeType="1"/>
          </p:cNvSpPr>
          <p:nvPr/>
        </p:nvSpPr>
        <p:spPr bwMode="auto">
          <a:xfrm>
            <a:off x="990600" y="41910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3" name="Line 17"/>
          <p:cNvSpPr>
            <a:spLocks noChangeShapeType="1"/>
          </p:cNvSpPr>
          <p:nvPr/>
        </p:nvSpPr>
        <p:spPr bwMode="auto">
          <a:xfrm>
            <a:off x="990600" y="47244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4" name="Line 18"/>
          <p:cNvSpPr>
            <a:spLocks noChangeShapeType="1"/>
          </p:cNvSpPr>
          <p:nvPr/>
        </p:nvSpPr>
        <p:spPr bwMode="auto">
          <a:xfrm>
            <a:off x="990600" y="52578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5" name="Line 19"/>
          <p:cNvSpPr>
            <a:spLocks noChangeShapeType="1"/>
          </p:cNvSpPr>
          <p:nvPr/>
        </p:nvSpPr>
        <p:spPr bwMode="auto">
          <a:xfrm>
            <a:off x="990600" y="5791200"/>
            <a:ext cx="68580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6" name="Rectangle 20"/>
          <p:cNvSpPr>
            <a:spLocks noChangeArrowheads="1"/>
          </p:cNvSpPr>
          <p:nvPr/>
        </p:nvSpPr>
        <p:spPr bwMode="auto">
          <a:xfrm>
            <a:off x="2209800" y="433388"/>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Attlee</a:t>
            </a:r>
            <a:endParaRPr kumimoji="1" lang="en-US" altLang="zh-CN" sz="2400" b="1">
              <a:solidFill>
                <a:srgbClr val="CC0000"/>
              </a:solidFill>
              <a:latin typeface="Times New Roman" panose="02020603050405020304" pitchFamily="18" charset="0"/>
            </a:endParaRPr>
          </a:p>
        </p:txBody>
      </p:sp>
      <p:sp>
        <p:nvSpPr>
          <p:cNvPr id="234517" name="Rectangle 21"/>
          <p:cNvSpPr>
            <a:spLocks noChangeArrowheads="1"/>
          </p:cNvSpPr>
          <p:nvPr/>
        </p:nvSpPr>
        <p:spPr bwMode="auto">
          <a:xfrm>
            <a:off x="4267200" y="433388"/>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Alton</a:t>
            </a:r>
            <a:endParaRPr kumimoji="1" lang="en-US" altLang="zh-CN" sz="2400" b="1">
              <a:solidFill>
                <a:srgbClr val="CC0000"/>
              </a:solidFill>
              <a:latin typeface="Times New Roman" panose="02020603050405020304" pitchFamily="18" charset="0"/>
            </a:endParaRPr>
          </a:p>
        </p:txBody>
      </p:sp>
      <p:sp>
        <p:nvSpPr>
          <p:cNvPr id="234518" name="Line 22"/>
          <p:cNvSpPr>
            <a:spLocks noChangeShapeType="1"/>
          </p:cNvSpPr>
          <p:nvPr/>
        </p:nvSpPr>
        <p:spPr bwMode="auto">
          <a:xfrm>
            <a:off x="3429000" y="433388"/>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19" name="Line 23"/>
          <p:cNvSpPr>
            <a:spLocks noChangeShapeType="1"/>
          </p:cNvSpPr>
          <p:nvPr/>
        </p:nvSpPr>
        <p:spPr bwMode="auto">
          <a:xfrm>
            <a:off x="5486400" y="433388"/>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0" name="AutoShape 24"/>
          <p:cNvSpPr>
            <a:spLocks noChangeArrowheads="1"/>
          </p:cNvSpPr>
          <p:nvPr/>
        </p:nvSpPr>
        <p:spPr bwMode="auto">
          <a:xfrm>
            <a:off x="1371600" y="585788"/>
            <a:ext cx="838200" cy="152400"/>
          </a:xfrm>
          <a:prstGeom prst="rightArrow">
            <a:avLst>
              <a:gd name="adj1" fmla="val 50000"/>
              <a:gd name="adj2" fmla="val 137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1" name="AutoShape 25"/>
          <p:cNvSpPr>
            <a:spLocks noChangeArrowheads="1"/>
          </p:cNvSpPr>
          <p:nvPr/>
        </p:nvSpPr>
        <p:spPr bwMode="auto">
          <a:xfrm>
            <a:off x="1371600" y="1119188"/>
            <a:ext cx="838200" cy="152400"/>
          </a:xfrm>
          <a:prstGeom prst="rightArrow">
            <a:avLst>
              <a:gd name="adj1" fmla="val 50000"/>
              <a:gd name="adj2" fmla="val 137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22" name="Rectangle 26"/>
          <p:cNvSpPr>
            <a:spLocks noChangeArrowheads="1"/>
          </p:cNvSpPr>
          <p:nvPr/>
        </p:nvSpPr>
        <p:spPr bwMode="auto">
          <a:xfrm>
            <a:off x="2209800" y="966788"/>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Burke</a:t>
            </a:r>
            <a:endParaRPr kumimoji="1" lang="en-US" altLang="zh-CN" sz="2400" b="1">
              <a:solidFill>
                <a:srgbClr val="CC0000"/>
              </a:solidFill>
              <a:latin typeface="Times New Roman" panose="02020603050405020304" pitchFamily="18" charset="0"/>
            </a:endParaRPr>
          </a:p>
        </p:txBody>
      </p:sp>
      <p:sp>
        <p:nvSpPr>
          <p:cNvPr id="234523" name="Line 27"/>
          <p:cNvSpPr>
            <a:spLocks noChangeShapeType="1"/>
          </p:cNvSpPr>
          <p:nvPr/>
        </p:nvSpPr>
        <p:spPr bwMode="auto">
          <a:xfrm>
            <a:off x="3429000" y="966788"/>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4" name="Rectangle 28"/>
          <p:cNvSpPr>
            <a:spLocks noChangeArrowheads="1"/>
          </p:cNvSpPr>
          <p:nvPr/>
        </p:nvSpPr>
        <p:spPr bwMode="auto">
          <a:xfrm>
            <a:off x="4267200" y="966788"/>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Broad</a:t>
            </a:r>
            <a:endParaRPr kumimoji="1" lang="en-US" altLang="zh-CN" sz="2400" b="1">
              <a:solidFill>
                <a:srgbClr val="CC0000"/>
              </a:solidFill>
              <a:latin typeface="Times New Roman" panose="02020603050405020304" pitchFamily="18" charset="0"/>
            </a:endParaRPr>
          </a:p>
        </p:txBody>
      </p:sp>
      <p:sp>
        <p:nvSpPr>
          <p:cNvPr id="234525" name="Line 29"/>
          <p:cNvSpPr>
            <a:spLocks noChangeShapeType="1"/>
          </p:cNvSpPr>
          <p:nvPr/>
        </p:nvSpPr>
        <p:spPr bwMode="auto">
          <a:xfrm>
            <a:off x="5486400" y="966788"/>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6" name="Rectangle 30"/>
          <p:cNvSpPr>
            <a:spLocks noChangeArrowheads="1"/>
          </p:cNvSpPr>
          <p:nvPr/>
        </p:nvSpPr>
        <p:spPr bwMode="auto">
          <a:xfrm>
            <a:off x="6324600" y="966788"/>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Blum</a:t>
            </a:r>
            <a:endParaRPr kumimoji="1" lang="en-US" altLang="zh-CN" sz="2400" b="1">
              <a:solidFill>
                <a:srgbClr val="CC0000"/>
              </a:solidFill>
              <a:latin typeface="Times New Roman" panose="02020603050405020304" pitchFamily="18" charset="0"/>
            </a:endParaRPr>
          </a:p>
        </p:txBody>
      </p:sp>
      <p:sp>
        <p:nvSpPr>
          <p:cNvPr id="234527" name="Line 31"/>
          <p:cNvSpPr>
            <a:spLocks noChangeShapeType="1"/>
          </p:cNvSpPr>
          <p:nvPr/>
        </p:nvSpPr>
        <p:spPr bwMode="auto">
          <a:xfrm>
            <a:off x="7543800" y="966788"/>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28" name="AutoShape 32"/>
          <p:cNvSpPr>
            <a:spLocks noChangeArrowheads="1"/>
          </p:cNvSpPr>
          <p:nvPr/>
        </p:nvSpPr>
        <p:spPr bwMode="auto">
          <a:xfrm>
            <a:off x="1371600" y="2733675"/>
            <a:ext cx="838200" cy="152400"/>
          </a:xfrm>
          <a:prstGeom prst="rightArrow">
            <a:avLst>
              <a:gd name="adj1" fmla="val 50000"/>
              <a:gd name="adj2" fmla="val 137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29" name="AutoShape 33"/>
          <p:cNvSpPr>
            <a:spLocks noChangeArrowheads="1"/>
          </p:cNvSpPr>
          <p:nvPr/>
        </p:nvSpPr>
        <p:spPr bwMode="auto">
          <a:xfrm>
            <a:off x="1371600" y="4305300"/>
            <a:ext cx="838200" cy="152400"/>
          </a:xfrm>
          <a:prstGeom prst="rightArrow">
            <a:avLst>
              <a:gd name="adj1" fmla="val 50000"/>
              <a:gd name="adj2" fmla="val 137500"/>
            </a:avLst>
          </a:prstGeom>
          <a:gradFill rotWithShape="0">
            <a:gsLst>
              <a:gs pos="0">
                <a:srgbClr val="CCFF99">
                  <a:gamma/>
                  <a:shade val="46275"/>
                  <a:invGamma/>
                </a:srgbClr>
              </a:gs>
              <a:gs pos="50000">
                <a:srgbClr val="CCFF99"/>
              </a:gs>
              <a:gs pos="100000">
                <a:srgbClr val="CCFF99">
                  <a:gamma/>
                  <a:shade val="46275"/>
                  <a:invGamma/>
                </a:srgbClr>
              </a:gs>
            </a:gsLst>
            <a:lin ang="5400000" scaled="1"/>
          </a:gradFill>
          <a:ln w="9525">
            <a:solidFill>
              <a:srgbClr val="99FF33"/>
            </a:solidFill>
            <a:miter lim="800000"/>
          </a:ln>
          <a:effectLst>
            <a:outerShdw dist="35921" dir="2700000" algn="ctr" rotWithShape="0">
              <a:schemeClr val="bg2"/>
            </a:outerShdw>
          </a:effectLst>
        </p:spPr>
        <p:txBody>
          <a:bodyPr wrap="none" anchor="ctr"/>
          <a:lstStyle/>
          <a:p>
            <a:endParaRPr lang="zh-CN" altLang="en-US"/>
          </a:p>
        </p:txBody>
      </p:sp>
      <p:sp>
        <p:nvSpPr>
          <p:cNvPr id="234530" name="Rectangle 34"/>
          <p:cNvSpPr>
            <a:spLocks noChangeArrowheads="1"/>
          </p:cNvSpPr>
          <p:nvPr/>
        </p:nvSpPr>
        <p:spPr bwMode="auto">
          <a:xfrm>
            <a:off x="2209800" y="2581275"/>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Ekers</a:t>
            </a:r>
            <a:endParaRPr kumimoji="1" lang="en-US" altLang="zh-CN" sz="2400" b="1">
              <a:solidFill>
                <a:srgbClr val="CC0000"/>
              </a:solidFill>
              <a:latin typeface="Times New Roman" panose="02020603050405020304" pitchFamily="18" charset="0"/>
            </a:endParaRPr>
          </a:p>
        </p:txBody>
      </p:sp>
      <p:sp>
        <p:nvSpPr>
          <p:cNvPr id="234531" name="Line 35"/>
          <p:cNvSpPr>
            <a:spLocks noChangeShapeType="1"/>
          </p:cNvSpPr>
          <p:nvPr/>
        </p:nvSpPr>
        <p:spPr bwMode="auto">
          <a:xfrm>
            <a:off x="3429000" y="2581275"/>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32" name="Rectangle 36"/>
          <p:cNvSpPr>
            <a:spLocks noChangeArrowheads="1"/>
          </p:cNvSpPr>
          <p:nvPr/>
        </p:nvSpPr>
        <p:spPr bwMode="auto">
          <a:xfrm>
            <a:off x="4267200" y="2581275"/>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Ederly</a:t>
            </a:r>
            <a:endParaRPr kumimoji="1" lang="en-US" altLang="zh-CN" sz="2400" b="1">
              <a:solidFill>
                <a:srgbClr val="CC0000"/>
              </a:solidFill>
              <a:latin typeface="Times New Roman" panose="02020603050405020304" pitchFamily="18" charset="0"/>
            </a:endParaRPr>
          </a:p>
        </p:txBody>
      </p:sp>
      <p:sp>
        <p:nvSpPr>
          <p:cNvPr id="234533" name="Line 37"/>
          <p:cNvSpPr>
            <a:spLocks noChangeShapeType="1"/>
          </p:cNvSpPr>
          <p:nvPr/>
        </p:nvSpPr>
        <p:spPr bwMode="auto">
          <a:xfrm>
            <a:off x="5486400" y="2581275"/>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34" name="Rectangle 38"/>
          <p:cNvSpPr>
            <a:spLocks noChangeArrowheads="1"/>
          </p:cNvSpPr>
          <p:nvPr/>
        </p:nvSpPr>
        <p:spPr bwMode="auto">
          <a:xfrm>
            <a:off x="2209800" y="4152900"/>
            <a:ext cx="1447800" cy="457200"/>
          </a:xfrm>
          <a:prstGeom prst="rect">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1" lang="en-US" altLang="zh-CN" sz="2800" b="1">
                <a:solidFill>
                  <a:srgbClr val="CC0000"/>
                </a:solidFill>
                <a:latin typeface="Times New Roman" panose="02020603050405020304" pitchFamily="18" charset="0"/>
              </a:rPr>
              <a:t>Hecht</a:t>
            </a:r>
          </a:p>
        </p:txBody>
      </p:sp>
      <p:sp>
        <p:nvSpPr>
          <p:cNvPr id="234535" name="Line 39"/>
          <p:cNvSpPr>
            <a:spLocks noChangeShapeType="1"/>
          </p:cNvSpPr>
          <p:nvPr/>
        </p:nvSpPr>
        <p:spPr bwMode="auto">
          <a:xfrm>
            <a:off x="3429000" y="4149725"/>
            <a:ext cx="0" cy="457200"/>
          </a:xfrm>
          <a:prstGeom prst="line">
            <a:avLst/>
          </a:prstGeom>
          <a:noFill/>
          <a:ln w="28575">
            <a:solidFill>
              <a:srgbClr val="99FF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4536" name="Object 40"/>
          <p:cNvGraphicFramePr/>
          <p:nvPr/>
        </p:nvGraphicFramePr>
        <p:xfrm>
          <a:off x="2713038" y="4797425"/>
          <a:ext cx="5789612" cy="838200"/>
        </p:xfrm>
        <a:graphic>
          <a:graphicData uri="http://schemas.openxmlformats.org/presentationml/2006/ole">
            <mc:AlternateContent xmlns:mc="http://schemas.openxmlformats.org/markup-compatibility/2006">
              <mc:Choice xmlns:v="urn:schemas-microsoft-com:vml" Requires="v">
                <p:oleObj name="Equation" r:id="rId2" imgW="2895600" imgH="419100" progId="Equation.DSMT4">
                  <p:embed/>
                </p:oleObj>
              </mc:Choice>
              <mc:Fallback>
                <p:oleObj name="Equation" r:id="rId2" imgW="2895600" imgH="419100" progId="Equation.DSMT4">
                  <p:embed/>
                  <p:pic>
                    <p:nvPicPr>
                      <p:cNvPr id="0" name="Object 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038" y="4797425"/>
                        <a:ext cx="5789612" cy="838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37" name="Object 41"/>
          <p:cNvGraphicFramePr>
            <a:graphicFrameLocks noChangeAspect="1"/>
          </p:cNvGraphicFramePr>
          <p:nvPr/>
        </p:nvGraphicFramePr>
        <p:xfrm>
          <a:off x="2711450" y="5734050"/>
          <a:ext cx="4371975" cy="784225"/>
        </p:xfrm>
        <a:graphic>
          <a:graphicData uri="http://schemas.openxmlformats.org/presentationml/2006/ole">
            <mc:AlternateContent xmlns:mc="http://schemas.openxmlformats.org/markup-compatibility/2006">
              <mc:Choice xmlns:v="urn:schemas-microsoft-com:vml" Requires="v">
                <p:oleObj name="Equation" r:id="rId4" imgW="2184400" imgH="393700" progId="Equation.DSMT4">
                  <p:embed/>
                </p:oleObj>
              </mc:Choice>
              <mc:Fallback>
                <p:oleObj name="Equation" r:id="rId4" imgW="2184400" imgH="393700" progId="Equation.DSMT4">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5734050"/>
                        <a:ext cx="4371975" cy="7842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38" name="Oval 42"/>
          <p:cNvSpPr>
            <a:spLocks noChangeArrowheads="1"/>
          </p:cNvSpPr>
          <p:nvPr/>
        </p:nvSpPr>
        <p:spPr bwMode="auto">
          <a:xfrm>
            <a:off x="1187450" y="1628775"/>
            <a:ext cx="288925" cy="287338"/>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39" name="Oval 43"/>
          <p:cNvSpPr>
            <a:spLocks noChangeArrowheads="1"/>
          </p:cNvSpPr>
          <p:nvPr/>
        </p:nvSpPr>
        <p:spPr bwMode="auto">
          <a:xfrm>
            <a:off x="1187450" y="2133600"/>
            <a:ext cx="288925" cy="287338"/>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40" name="Oval 44"/>
          <p:cNvSpPr>
            <a:spLocks noChangeArrowheads="1"/>
          </p:cNvSpPr>
          <p:nvPr/>
        </p:nvSpPr>
        <p:spPr bwMode="auto">
          <a:xfrm>
            <a:off x="1187450" y="3213100"/>
            <a:ext cx="288925" cy="287338"/>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41" name="Oval 45"/>
          <p:cNvSpPr>
            <a:spLocks noChangeArrowheads="1"/>
          </p:cNvSpPr>
          <p:nvPr/>
        </p:nvSpPr>
        <p:spPr bwMode="auto">
          <a:xfrm>
            <a:off x="1187450" y="3789363"/>
            <a:ext cx="288925" cy="287337"/>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42" name="Oval 46"/>
          <p:cNvSpPr>
            <a:spLocks noChangeArrowheads="1"/>
          </p:cNvSpPr>
          <p:nvPr/>
        </p:nvSpPr>
        <p:spPr bwMode="auto">
          <a:xfrm>
            <a:off x="1187450" y="4870450"/>
            <a:ext cx="288925" cy="287338"/>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43" name="Oval 47"/>
          <p:cNvSpPr>
            <a:spLocks noChangeArrowheads="1"/>
          </p:cNvSpPr>
          <p:nvPr/>
        </p:nvSpPr>
        <p:spPr bwMode="auto">
          <a:xfrm>
            <a:off x="1187450" y="5373688"/>
            <a:ext cx="288925" cy="287337"/>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544" name="Oval 48"/>
          <p:cNvSpPr>
            <a:spLocks noChangeArrowheads="1"/>
          </p:cNvSpPr>
          <p:nvPr/>
        </p:nvSpPr>
        <p:spPr bwMode="auto">
          <a:xfrm>
            <a:off x="1187450" y="5949950"/>
            <a:ext cx="288925" cy="287338"/>
          </a:xfrm>
          <a:prstGeom prst="ellipse">
            <a:avLst/>
          </a:prstGeom>
          <a:noFill/>
          <a:ln w="28575">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6" name="Picture 4"/>
          <p:cNvPicPr>
            <a:picLocks noChangeAspect="1" noChangeArrowheads="1"/>
          </p:cNvPicPr>
          <p:nvPr/>
        </p:nvPicPr>
        <p:blipFill>
          <a:blip r:embed="rId2">
            <a:extLst>
              <a:ext uri="{28A0092B-C50C-407E-A947-70E740481C1C}">
                <a14:useLocalDpi xmlns:a14="http://schemas.microsoft.com/office/drawing/2010/main" val="0"/>
              </a:ext>
            </a:extLst>
          </a:blip>
          <a:srcRect b="1080"/>
          <a:stretch>
            <a:fillRect/>
          </a:stretch>
        </p:blipFill>
        <p:spPr bwMode="auto">
          <a:xfrm>
            <a:off x="238125" y="73025"/>
            <a:ext cx="8667750" cy="65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6" name="Picture 4"/>
          <p:cNvPicPr>
            <a:picLocks noChangeAspect="1" noChangeArrowheads="1"/>
          </p:cNvPicPr>
          <p:nvPr/>
        </p:nvPicPr>
        <p:blipFill>
          <a:blip r:embed="rId2">
            <a:extLst>
              <a:ext uri="{28A0092B-C50C-407E-A947-70E740481C1C}">
                <a14:useLocalDpi xmlns:a14="http://schemas.microsoft.com/office/drawing/2010/main" val="0"/>
              </a:ext>
            </a:extLst>
          </a:blip>
          <a:srcRect b="1080"/>
          <a:stretch>
            <a:fillRect/>
          </a:stretch>
        </p:blipFill>
        <p:spPr bwMode="auto">
          <a:xfrm>
            <a:off x="238125" y="73025"/>
            <a:ext cx="8667750" cy="65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0037" name="Object 5"/>
          <p:cNvGraphicFramePr>
            <a:graphicFrameLocks noChangeAspect="1"/>
          </p:cNvGraphicFramePr>
          <p:nvPr/>
        </p:nvGraphicFramePr>
        <p:xfrm>
          <a:off x="3851275" y="854075"/>
          <a:ext cx="4922838" cy="630238"/>
        </p:xfrm>
        <a:graphic>
          <a:graphicData uri="http://schemas.openxmlformats.org/presentationml/2006/ole">
            <mc:AlternateContent xmlns:mc="http://schemas.openxmlformats.org/markup-compatibility/2006">
              <mc:Choice xmlns:v="urn:schemas-microsoft-com:vml" Requires="v">
                <p:oleObj name="Equation" r:id="rId3" imgW="3276600" imgH="419100" progId="Equation.DSMT4">
                  <p:embed/>
                </p:oleObj>
              </mc:Choice>
              <mc:Fallback>
                <p:oleObj name="Equation" r:id="rId3" imgW="3276600" imgH="4191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4075"/>
                        <a:ext cx="4922838" cy="630238"/>
                      </a:xfrm>
                      <a:prstGeom prst="rect">
                        <a:avLst/>
                      </a:prstGeom>
                      <a:solidFill>
                        <a:schemeClr val="tx1"/>
                      </a:solidFill>
                      <a:ln w="9525">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0038" name="Object 6"/>
          <p:cNvGraphicFramePr>
            <a:graphicFrameLocks noChangeAspect="1"/>
          </p:cNvGraphicFramePr>
          <p:nvPr/>
        </p:nvGraphicFramePr>
        <p:xfrm>
          <a:off x="5387975" y="4149725"/>
          <a:ext cx="3386138" cy="590550"/>
        </p:xfrm>
        <a:graphic>
          <a:graphicData uri="http://schemas.openxmlformats.org/presentationml/2006/ole">
            <mc:AlternateContent xmlns:mc="http://schemas.openxmlformats.org/markup-compatibility/2006">
              <mc:Choice xmlns:v="urn:schemas-microsoft-com:vml" Requires="v">
                <p:oleObj name="Equation" r:id="rId5" imgW="2247900" imgH="393700" progId="Equation.DSMT4">
                  <p:embed/>
                </p:oleObj>
              </mc:Choice>
              <mc:Fallback>
                <p:oleObj name="Equation" r:id="rId5" imgW="2247900" imgH="3937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7975" y="4149725"/>
                        <a:ext cx="3386138" cy="590550"/>
                      </a:xfrm>
                      <a:prstGeom prst="rect">
                        <a:avLst/>
                      </a:prstGeom>
                      <a:solidFill>
                        <a:schemeClr val="tx1"/>
                      </a:solidFill>
                      <a:ln w="9525">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p:cNvSpPr txBox="1">
            <a:spLocks noChangeArrowheads="1"/>
          </p:cNvSpPr>
          <p:nvPr/>
        </p:nvSpPr>
        <p:spPr bwMode="auto">
          <a:xfrm>
            <a:off x="539552" y="260648"/>
            <a:ext cx="835342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由此可见，查找不成功时的最多比较次数也是</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log</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现在讨论一下其平均查找长度：</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从判定树可见，判定树上同一层次上所有结点的比较次</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数相等。第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层的比较次数为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，该层上的元素个数为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h-1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因此，</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折半查找法的优缺点：</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优点</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：速度快</a:t>
            </a: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缺点</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：只能适用于</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有序表</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，且仅限于</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顺序存储结构</a:t>
            </a:r>
          </a:p>
        </p:txBody>
      </p:sp>
      <p:graphicFrame>
        <p:nvGraphicFramePr>
          <p:cNvPr id="36870" name="Object 6"/>
          <p:cNvGraphicFramePr>
            <a:graphicFrameLocks noChangeAspect="1"/>
          </p:cNvGraphicFramePr>
          <p:nvPr>
            <p:extLst>
              <p:ext uri="{D42A27DB-BD31-4B8C-83A1-F6EECF244321}">
                <p14:modId xmlns:p14="http://schemas.microsoft.com/office/powerpoint/2010/main" val="1347473862"/>
              </p:ext>
            </p:extLst>
          </p:nvPr>
        </p:nvGraphicFramePr>
        <p:xfrm>
          <a:off x="1371600" y="3536880"/>
          <a:ext cx="6400800" cy="942975"/>
        </p:xfrm>
        <a:graphic>
          <a:graphicData uri="http://schemas.openxmlformats.org/presentationml/2006/ole">
            <mc:AlternateContent xmlns:mc="http://schemas.openxmlformats.org/markup-compatibility/2006">
              <mc:Choice xmlns:v="urn:schemas-microsoft-com:vml" Requires="v">
                <p:oleObj name="公式" r:id="rId2" imgW="3009900" imgH="444500" progId="Equation.3">
                  <p:embed/>
                </p:oleObj>
              </mc:Choice>
              <mc:Fallback>
                <p:oleObj name="公式" r:id="rId2" imgW="3009900" imgH="4445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536880"/>
                        <a:ext cx="6400800" cy="9429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图片 3">
            <a:extLst>
              <a:ext uri="{FF2B5EF4-FFF2-40B4-BE49-F238E27FC236}">
                <a16:creationId xmlns:a16="http://schemas.microsoft.com/office/drawing/2014/main" id="{126B60DD-1C58-DBF2-C940-27B6D8B09504}"/>
              </a:ext>
            </a:extLst>
          </p:cNvPr>
          <p:cNvPicPr>
            <a:picLocks noChangeAspect="1"/>
          </p:cNvPicPr>
          <p:nvPr/>
        </p:nvPicPr>
        <p:blipFill>
          <a:blip r:embed="rId4"/>
          <a:stretch>
            <a:fillRect/>
          </a:stretch>
        </p:blipFill>
        <p:spPr>
          <a:xfrm>
            <a:off x="1097297" y="6095667"/>
            <a:ext cx="6949405" cy="503843"/>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893888" y="1989138"/>
            <a:ext cx="5918200" cy="3600450"/>
          </a:xfrm>
          <a:prstGeom prst="rect">
            <a:avLst/>
          </a:prstGeom>
          <a:noFill/>
          <a:ln>
            <a:noFill/>
          </a:ln>
          <a:effectLst/>
          <a:extLst>
            <a:ext uri="{909E8E84-426E-40DD-AFC4-6F175D3DCCD1}">
              <a14:hiddenFill xmlns:a14="http://schemas.microsoft.com/office/drawing/2010/main">
                <a:solidFill>
                  <a:srgbClr val="6E6E6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哈希表的定义</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哈希函数的构造方法</a:t>
            </a:r>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800" b="1"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冲突处理方法</a:t>
            </a:r>
            <a:endPar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哈希表的查找和分析</a:t>
            </a:r>
          </a:p>
        </p:txBody>
      </p:sp>
      <p:sp>
        <p:nvSpPr>
          <p:cNvPr id="128003" name="Rectangle 3"/>
          <p:cNvSpPr>
            <a:spLocks noGrp="1" noChangeArrowheads="1"/>
          </p:cNvSpPr>
          <p:nvPr>
            <p:ph type="title" idx="4294967295"/>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algn="l"/>
            <a:r>
              <a:rPr lang="en-US" altLang="zh-CN" b="1" kern="1200" dirty="0"/>
              <a:t>8.6 </a:t>
            </a:r>
            <a:r>
              <a:rPr lang="zh-CN" altLang="en-US" dirty="0"/>
              <a:t>哈希表</a:t>
            </a:r>
            <a:r>
              <a:rPr lang="en-US" altLang="zh-CN" dirty="0"/>
              <a:t>(</a:t>
            </a:r>
            <a:r>
              <a:rPr lang="en-US" altLang="zh-CN" b="1" kern="1200" dirty="0"/>
              <a:t>Hash Table)</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252000" y="1470620"/>
            <a:ext cx="8640000"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在哈希表上进行查找和哈希造表的过程基本一致。</a:t>
            </a:r>
          </a:p>
          <a:p>
            <a:r>
              <a:rPr kumimoji="1" lang="zh-CN" altLang="en-US" sz="2400" dirty="0">
                <a:ea typeface="幼圆" panose="02010509060101010101" pitchFamily="49" charset="-122"/>
                <a:cs typeface="Times New Roman" panose="02020603050405020304" pitchFamily="18" charset="0"/>
              </a:rPr>
              <a:t>        给定</a:t>
            </a:r>
            <a:r>
              <a:rPr kumimoji="1" lang="en-US" altLang="zh-CN" sz="2400" dirty="0">
                <a:ea typeface="幼圆" panose="02010509060101010101" pitchFamily="49" charset="-122"/>
                <a:cs typeface="Times New Roman" panose="02020603050405020304" pitchFamily="18" charset="0"/>
              </a:rPr>
              <a:t>K</a:t>
            </a:r>
            <a:r>
              <a:rPr kumimoji="1" lang="zh-CN" altLang="en-US" sz="2400" dirty="0">
                <a:ea typeface="幼圆" panose="02010509060101010101" pitchFamily="49" charset="-122"/>
                <a:cs typeface="Times New Roman" panose="02020603050405020304" pitchFamily="18" charset="0"/>
              </a:rPr>
              <a:t>值，根据造表时设定的哈希函数求得哈希地址，若表中没有记录，则查找不成功；否则比较关键字，若和给定值相等，则查找成功；否则根据造表时设定的冲突处理方法找“</a:t>
            </a:r>
            <a:r>
              <a:rPr kumimoji="1" lang="zh-CN" altLang="en-US" sz="2400" b="1" dirty="0">
                <a:solidFill>
                  <a:srgbClr val="FFFF00"/>
                </a:solidFill>
                <a:ea typeface="幼圆" panose="02010509060101010101" pitchFamily="49" charset="-122"/>
                <a:cs typeface="Times New Roman" panose="02020603050405020304" pitchFamily="18" charset="0"/>
              </a:rPr>
              <a:t>下一地址</a:t>
            </a:r>
            <a:r>
              <a:rPr kumimoji="1" lang="zh-CN" altLang="en-US" sz="2400" dirty="0">
                <a:ea typeface="幼圆" panose="02010509060101010101" pitchFamily="49" charset="-122"/>
                <a:cs typeface="Times New Roman" panose="02020603050405020304" pitchFamily="18" charset="0"/>
              </a:rPr>
              <a:t>”，直到哈希表</a:t>
            </a:r>
            <a:r>
              <a:rPr kumimoji="1" lang="zh-CN" altLang="en-US" sz="2400" dirty="0">
                <a:solidFill>
                  <a:srgbClr val="FFFF00"/>
                </a:solidFill>
                <a:ea typeface="幼圆" panose="02010509060101010101" pitchFamily="49" charset="-122"/>
                <a:cs typeface="Times New Roman" panose="02020603050405020304" pitchFamily="18" charset="0"/>
              </a:rPr>
              <a:t>某个位置为空</a:t>
            </a:r>
            <a:r>
              <a:rPr kumimoji="1" lang="zh-CN" altLang="en-US" sz="2400" dirty="0">
                <a:ea typeface="幼圆" panose="02010509060101010101" pitchFamily="49" charset="-122"/>
                <a:cs typeface="Times New Roman" panose="02020603050405020304" pitchFamily="18" charset="0"/>
              </a:rPr>
              <a:t>或</a:t>
            </a:r>
            <a:r>
              <a:rPr kumimoji="1" lang="zh-CN" altLang="en-US" sz="2400" dirty="0">
                <a:solidFill>
                  <a:srgbClr val="FFFF00"/>
                </a:solidFill>
                <a:ea typeface="幼圆" panose="02010509060101010101" pitchFamily="49" charset="-122"/>
                <a:cs typeface="Times New Roman" panose="02020603050405020304" pitchFamily="18" charset="0"/>
              </a:rPr>
              <a:t>表中所填记录的关键字等于给定值</a:t>
            </a:r>
            <a:r>
              <a:rPr kumimoji="1" lang="zh-CN" altLang="en-US" sz="2400" dirty="0">
                <a:ea typeface="幼圆" panose="02010509060101010101" pitchFamily="49" charset="-122"/>
                <a:cs typeface="Times New Roman" panose="02020603050405020304" pitchFamily="18" charset="0"/>
              </a:rPr>
              <a:t>时为止。</a:t>
            </a:r>
          </a:p>
          <a:p>
            <a:endParaRPr kumimoji="1" lang="zh-CN" altLang="en-US" sz="2400" dirty="0">
              <a:ea typeface="幼圆" panose="02010509060101010101" pitchFamily="49" charset="-122"/>
              <a:cs typeface="Times New Roman" panose="02020603050405020304" pitchFamily="18" charset="0"/>
            </a:endParaRPr>
          </a:p>
          <a:p>
            <a:r>
              <a:rPr kumimoji="1" lang="zh-CN" altLang="en-US" sz="2400" dirty="0">
                <a:ea typeface="幼圆" panose="02010509060101010101" pitchFamily="49" charset="-122"/>
                <a:cs typeface="Times New Roman" panose="02020603050405020304" pitchFamily="18" charset="0"/>
              </a:rPr>
              <a:t>        下面给出开放定址哈希表的存储结构：</a:t>
            </a:r>
          </a:p>
          <a:p>
            <a:r>
              <a:rPr kumimoji="1" lang="zh-CN" altLang="en-US" sz="2400" dirty="0">
                <a:ea typeface="幼圆" panose="02010509060101010101" pitchFamily="49" charset="-122"/>
                <a:cs typeface="Times New Roman" panose="02020603050405020304" pitchFamily="18" charset="0"/>
              </a:rPr>
              <a:t>        </a:t>
            </a:r>
            <a:r>
              <a:rPr kumimoji="1" lang="en-US" altLang="zh-CN" sz="2400" dirty="0" err="1">
                <a:ea typeface="幼圆" panose="02010509060101010101" pitchFamily="49" charset="-122"/>
                <a:cs typeface="Times New Roman" panose="02020603050405020304" pitchFamily="18" charset="0"/>
              </a:rPr>
              <a:t>typedef</a:t>
            </a:r>
            <a:r>
              <a:rPr kumimoji="1" lang="en-US" altLang="zh-CN" sz="2400" dirty="0">
                <a:ea typeface="幼圆" panose="02010509060101010101" pitchFamily="49" charset="-122"/>
                <a:cs typeface="Times New Roman" panose="02020603050405020304" pitchFamily="18" charset="0"/>
              </a:rPr>
              <a:t> </a:t>
            </a:r>
            <a:r>
              <a:rPr kumimoji="1" lang="en-US" altLang="zh-CN" sz="2400" dirty="0" err="1">
                <a:ea typeface="幼圆" panose="02010509060101010101" pitchFamily="49" charset="-122"/>
                <a:cs typeface="Times New Roman" panose="02020603050405020304" pitchFamily="18" charset="0"/>
              </a:rPr>
              <a:t>struct</a:t>
            </a:r>
            <a:endParaRPr kumimoji="1" lang="en-US" altLang="zh-CN" sz="2400" dirty="0">
              <a:ea typeface="幼圆" panose="02010509060101010101" pitchFamily="49" charset="-122"/>
              <a:cs typeface="Times New Roman" panose="02020603050405020304" pitchFamily="18" charset="0"/>
            </a:endParaRPr>
          </a:p>
          <a:p>
            <a:r>
              <a:rPr kumimoji="1" lang="en-US" altLang="zh-CN" sz="2400" dirty="0">
                <a:ea typeface="幼圆" panose="02010509060101010101" pitchFamily="49" charset="-122"/>
                <a:cs typeface="Times New Roman" panose="02020603050405020304" pitchFamily="18" charset="0"/>
              </a:rPr>
              <a:t>        {</a:t>
            </a:r>
          </a:p>
          <a:p>
            <a:r>
              <a:rPr kumimoji="1" lang="en-US" altLang="zh-CN" sz="2400" dirty="0">
                <a:ea typeface="幼圆" panose="02010509060101010101" pitchFamily="49" charset="-122"/>
                <a:cs typeface="Times New Roman" panose="02020603050405020304" pitchFamily="18" charset="0"/>
              </a:rPr>
              <a:t>	</a:t>
            </a:r>
            <a:r>
              <a:rPr kumimoji="1" lang="en-US" altLang="zh-CN" sz="2400" dirty="0" err="1">
                <a:ea typeface="幼圆" panose="02010509060101010101" pitchFamily="49" charset="-122"/>
                <a:cs typeface="Times New Roman" panose="02020603050405020304" pitchFamily="18" charset="0"/>
              </a:rPr>
              <a:t>DicElement</a:t>
            </a:r>
            <a:r>
              <a:rPr kumimoji="1" lang="en-US" altLang="zh-CN" sz="2400" dirty="0">
                <a:ea typeface="幼圆" panose="02010509060101010101" pitchFamily="49" charset="-122"/>
                <a:cs typeface="Times New Roman" panose="02020603050405020304" pitchFamily="18" charset="0"/>
              </a:rPr>
              <a:t>	element[</a:t>
            </a:r>
            <a:r>
              <a:rPr kumimoji="1" lang="en-US" altLang="zh-CN" sz="2400" dirty="0" err="1">
                <a:ea typeface="幼圆" panose="02010509060101010101" pitchFamily="49" charset="-122"/>
                <a:cs typeface="Times New Roman" panose="02020603050405020304" pitchFamily="18" charset="0"/>
              </a:rPr>
              <a:t>REGION_LEN</a:t>
            </a:r>
            <a:r>
              <a:rPr kumimoji="1" lang="en-US" altLang="zh-CN" sz="2400" dirty="0">
                <a:ea typeface="幼圆" panose="02010509060101010101" pitchFamily="49" charset="-122"/>
                <a:cs typeface="Times New Roman" panose="02020603050405020304" pitchFamily="18" charset="0"/>
              </a:rPr>
              <a:t>];</a:t>
            </a:r>
          </a:p>
          <a:p>
            <a:r>
              <a:rPr kumimoji="1" lang="en-US" altLang="zh-CN" sz="2400" dirty="0">
                <a:ea typeface="幼圆" panose="02010509060101010101" pitchFamily="49" charset="-122"/>
                <a:cs typeface="Times New Roman" panose="02020603050405020304" pitchFamily="18" charset="0"/>
              </a:rPr>
              <a:t>	</a:t>
            </a:r>
            <a:r>
              <a:rPr kumimoji="1" lang="en-US" altLang="zh-CN" sz="2400" dirty="0" err="1">
                <a:ea typeface="幼圆" panose="02010509060101010101" pitchFamily="49" charset="-122"/>
                <a:cs typeface="Times New Roman" panose="02020603050405020304" pitchFamily="18" charset="0"/>
              </a:rPr>
              <a:t>int   </a:t>
            </a:r>
            <a:r>
              <a:rPr kumimoji="1" lang="en-US" altLang="zh-CN" sz="2400" dirty="0">
                <a:ea typeface="幼圆" panose="02010509060101010101" pitchFamily="49" charset="-122"/>
                <a:cs typeface="Times New Roman" panose="02020603050405020304" pitchFamily="18" charset="0"/>
              </a:rPr>
              <a:t>m;</a:t>
            </a:r>
          </a:p>
          <a:p>
            <a:r>
              <a:rPr kumimoji="1" lang="en-US" altLang="zh-CN" sz="2400" dirty="0">
                <a:ea typeface="幼圆" panose="02010509060101010101" pitchFamily="49" charset="-122"/>
                <a:cs typeface="Times New Roman" panose="02020603050405020304" pitchFamily="18" charset="0"/>
              </a:rPr>
              <a:t>        }</a:t>
            </a:r>
            <a:r>
              <a:rPr kumimoji="1" lang="en-US" altLang="zh-CN" sz="2400" dirty="0" err="1">
                <a:solidFill>
                  <a:srgbClr val="FFFF00"/>
                </a:solidFill>
                <a:ea typeface="幼圆" panose="02010509060101010101" pitchFamily="49" charset="-122"/>
                <a:cs typeface="Times New Roman" panose="02020603050405020304" pitchFamily="18" charset="0"/>
              </a:rPr>
              <a:t>HashDictionary</a:t>
            </a:r>
            <a:r>
              <a:rPr kumimoji="1" lang="en-US" altLang="zh-CN" sz="2400" dirty="0">
                <a:ea typeface="幼圆" panose="02010509060101010101" pitchFamily="49" charset="-122"/>
                <a:cs typeface="Times New Roman" panose="02020603050405020304" pitchFamily="18" charset="0"/>
              </a:rPr>
              <a:t>;</a:t>
            </a:r>
          </a:p>
        </p:txBody>
      </p:sp>
      <p:sp>
        <p:nvSpPr>
          <p:cNvPr id="5" name="Rectangle 3"/>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lang="en-US" altLang="zh-CN" b="1" dirty="0"/>
              <a:t>8.6.4 </a:t>
            </a:r>
            <a:r>
              <a:rPr lang="zh-CN" altLang="en-US" b="1" dirty="0"/>
              <a:t>哈希表的查找和分析</a:t>
            </a:r>
            <a:endParaRPr lang="en-US" altLang="zh-CN"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252000" y="404813"/>
            <a:ext cx="8640000" cy="618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linearSearch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HashDictionary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d,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d = h(key);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d</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为散列地址，散列函数为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h(key)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for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=0;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&lt;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-&gt;m;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最多探测</a:t>
            </a:r>
            <a:r>
              <a:rPr kumimoji="1" lang="en-US" altLang="zh-CN" sz="2200" dirty="0" err="1">
                <a:solidFill>
                  <a:srgbClr val="00B050"/>
                </a:solidFill>
                <a:latin typeface="Times New Roman" panose="02020603050405020304" pitchFamily="18" charset="0"/>
                <a:ea typeface="幼圆" panose="02010509060101010101" pitchFamily="49" charset="-122"/>
                <a:cs typeface="Times New Roman" panose="02020603050405020304" pitchFamily="18" charset="0"/>
                <a:sym typeface="+mn-ea"/>
              </a:rPr>
              <a:t>phash</a:t>
            </a:r>
            <a:r>
              <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sym typeface="+mn-ea"/>
              </a:rPr>
              <a:t>-&gt;m</a:t>
            </a:r>
            <a:r>
              <a:rPr kumimoji="1" lang="zh-CN" altLang="en-US"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sym typeface="+mn-ea"/>
              </a:rPr>
              <a:t>次</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-&gt;element[d].key==key)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*position=d;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return(TRUE);</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-&gt;element[d].key</a:t>
            </a:r>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==null)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*position=d;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检索失败，找到插入位置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return(FALSE);</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d=(</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d+1</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-&gt;m;</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*position=-1;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散列表溢出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return(FALSE);</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137219" name="Rectangle 3"/>
          <p:cNvSpPr>
            <a:spLocks noChangeArrowheads="1"/>
          </p:cNvSpPr>
          <p:nvPr/>
        </p:nvSpPr>
        <p:spPr bwMode="auto">
          <a:xfrm>
            <a:off x="755576" y="4797425"/>
            <a:ext cx="2879725" cy="431800"/>
          </a:xfrm>
          <a:prstGeom prst="rect">
            <a:avLst/>
          </a:prstGeom>
          <a:noFill/>
          <a:ln w="38100">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252000" y="476250"/>
            <a:ext cx="8640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linearInsert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HashDictionary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p>
          <a:p>
            <a:pPr algn="just"/>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linearSearch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&amp;position) ==TRUE ) </a:t>
            </a:r>
          </a:p>
          <a:p>
            <a:pPr algn="just"/>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散列表中已有关键码为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printf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(“Find\n”);</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(position!=-1)</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phash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-&gt;element[position].key=key;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插入结点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p>
          <a:p>
            <a:pPr algn="just"/>
            <a:r>
              <a:rPr kumimoji="1" lang="en-US" altLang="zh-CN" dirty="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return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散列表溢出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(TRUE);</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323850" y="158750"/>
            <a:ext cx="810895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分析：</a:t>
            </a:r>
          </a:p>
          <a:p>
            <a:pPr>
              <a:lnSpc>
                <a:spcPct val="60000"/>
              </a:lnSpc>
            </a:pPr>
            <a:endParaRPr kumimoji="1" lang="zh-CN" altLang="en-US" sz="2400" b="1">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哈希表的装填因子：</a:t>
            </a: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线性探测再散列查找成功时的平均查找长度为：</a:t>
            </a: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随机探测再散列、二次探测再散列和再哈希的长度为：</a:t>
            </a: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pPr>
              <a:lnSpc>
                <a:spcPct val="130000"/>
              </a:lnSpc>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链地址法的长度为：</a:t>
            </a:r>
          </a:p>
        </p:txBody>
      </p:sp>
      <p:graphicFrame>
        <p:nvGraphicFramePr>
          <p:cNvPr id="139267" name="Object 3"/>
          <p:cNvGraphicFramePr>
            <a:graphicFrameLocks noChangeAspect="1"/>
          </p:cNvGraphicFramePr>
          <p:nvPr/>
        </p:nvGraphicFramePr>
        <p:xfrm>
          <a:off x="2627313" y="1447800"/>
          <a:ext cx="3276600" cy="901700"/>
        </p:xfrm>
        <a:graphic>
          <a:graphicData uri="http://schemas.openxmlformats.org/presentationml/2006/ole">
            <mc:AlternateContent xmlns:mc="http://schemas.openxmlformats.org/markup-compatibility/2006">
              <mc:Choice xmlns:v="urn:schemas-microsoft-com:vml" Requires="v">
                <p:oleObj name="公式" r:id="rId2" imgW="1524000" imgH="419100" progId="Equation.3">
                  <p:embed/>
                </p:oleObj>
              </mc:Choice>
              <mc:Fallback>
                <p:oleObj name="公式" r:id="rId2" imgW="1524000" imgH="4191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1447800"/>
                        <a:ext cx="3276600" cy="9017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68" name="Object 4"/>
          <p:cNvGraphicFramePr>
            <a:graphicFrameLocks noChangeAspect="1"/>
          </p:cNvGraphicFramePr>
          <p:nvPr/>
        </p:nvGraphicFramePr>
        <p:xfrm>
          <a:off x="2667000" y="2890838"/>
          <a:ext cx="2133600" cy="765175"/>
        </p:xfrm>
        <a:graphic>
          <a:graphicData uri="http://schemas.openxmlformats.org/presentationml/2006/ole">
            <mc:AlternateContent xmlns:mc="http://schemas.openxmlformats.org/markup-compatibility/2006">
              <mc:Choice xmlns:v="urn:schemas-microsoft-com:vml" Requires="v">
                <p:oleObj name="公式" r:id="rId4" imgW="1091565" imgH="393700" progId="Equation.3">
                  <p:embed/>
                </p:oleObj>
              </mc:Choice>
              <mc:Fallback>
                <p:oleObj name="公式" r:id="rId4" imgW="1091565" imgH="393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890838"/>
                        <a:ext cx="2133600" cy="7651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69" name="Object 5"/>
          <p:cNvGraphicFramePr>
            <a:graphicFrameLocks noChangeAspect="1"/>
          </p:cNvGraphicFramePr>
          <p:nvPr/>
        </p:nvGraphicFramePr>
        <p:xfrm>
          <a:off x="2667000" y="4313238"/>
          <a:ext cx="2362200" cy="809625"/>
        </p:xfrm>
        <a:graphic>
          <a:graphicData uri="http://schemas.openxmlformats.org/presentationml/2006/ole">
            <mc:AlternateContent xmlns:mc="http://schemas.openxmlformats.org/markup-compatibility/2006">
              <mc:Choice xmlns:v="urn:schemas-microsoft-com:vml" Requires="v">
                <p:oleObj name="公式" r:id="rId6" imgW="1143000" imgH="393700" progId="Equation.3">
                  <p:embed/>
                </p:oleObj>
              </mc:Choice>
              <mc:Fallback>
                <p:oleObj name="公式" r:id="rId6" imgW="1143000" imgH="3937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4313238"/>
                        <a:ext cx="2362200" cy="8096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270" name="Object 6"/>
          <p:cNvGraphicFramePr>
            <a:graphicFrameLocks noChangeAspect="1"/>
          </p:cNvGraphicFramePr>
          <p:nvPr/>
        </p:nvGraphicFramePr>
        <p:xfrm>
          <a:off x="2667000" y="5678488"/>
          <a:ext cx="1447800" cy="812800"/>
        </p:xfrm>
        <a:graphic>
          <a:graphicData uri="http://schemas.openxmlformats.org/presentationml/2006/ole">
            <mc:AlternateContent xmlns:mc="http://schemas.openxmlformats.org/markup-compatibility/2006">
              <mc:Choice xmlns:v="urn:schemas-microsoft-com:vml" Requires="v">
                <p:oleObj name="公式" r:id="rId8" imgW="698500" imgH="393700" progId="Equation.3">
                  <p:embed/>
                </p:oleObj>
              </mc:Choice>
              <mc:Fallback>
                <p:oleObj name="公式" r:id="rId8" imgW="698500" imgH="3937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5678488"/>
                        <a:ext cx="1447800" cy="8128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a:t>结	论</a:t>
            </a:r>
          </a:p>
        </p:txBody>
      </p:sp>
      <p:sp>
        <p:nvSpPr>
          <p:cNvPr id="235525" name="Rectangle 5"/>
          <p:cNvSpPr>
            <a:spLocks noGrp="1" noChangeArrowheads="1"/>
          </p:cNvSpPr>
          <p:nvPr>
            <p:ph type="body" idx="1"/>
          </p:nvPr>
        </p:nvSpPr>
        <p:spPr>
          <a:xfrm>
            <a:off x="368300" y="1773238"/>
            <a:ext cx="8380413" cy="4114800"/>
          </a:xfrm>
          <a:noFill/>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Lst>
        </p:spPr>
        <p:txBody>
          <a:bodyPr lIns="92075" tIns="46038" rIns="92075" bIns="46038"/>
          <a:lstStyle/>
          <a:p>
            <a:pPr algn="just"/>
            <a:r>
              <a:rPr lang="zh-CN" altLang="en-US" sz="3000">
                <a:latin typeface="Times New Roman" panose="02020603050405020304" pitchFamily="18" charset="0"/>
              </a:rPr>
              <a:t>散列表的装填因子</a:t>
            </a:r>
            <a:r>
              <a:rPr lang="zh-CN" altLang="en-US" sz="3000">
                <a:solidFill>
                  <a:srgbClr val="FFFF00"/>
                </a:solidFill>
                <a:latin typeface="Times New Roman" panose="02020603050405020304" pitchFamily="18" charset="0"/>
                <a:sym typeface="Symbol" panose="05050102010706020507" pitchFamily="18" charset="2"/>
              </a:rPr>
              <a:t></a:t>
            </a:r>
            <a:r>
              <a:rPr lang="zh-CN" altLang="en-US" sz="3000">
                <a:latin typeface="Times New Roman" panose="02020603050405020304" pitchFamily="18" charset="0"/>
              </a:rPr>
              <a:t>表明了表中的装满程度。越大，说明表越满，再插入新元素时发生冲突的可能性就越大。</a:t>
            </a:r>
          </a:p>
          <a:p>
            <a:pPr algn="just"/>
            <a:r>
              <a:rPr lang="zh-CN" altLang="en-US" sz="3000">
                <a:latin typeface="Times New Roman" panose="02020603050405020304" pitchFamily="18" charset="0"/>
              </a:rPr>
              <a:t>散列表的搜索性能，即平均搜索长度依赖于散列表的装填因子</a:t>
            </a:r>
            <a:r>
              <a:rPr lang="zh-CN" altLang="en-US" sz="3000">
                <a:solidFill>
                  <a:srgbClr val="FFFF00"/>
                </a:solidFill>
                <a:latin typeface="Times New Roman" panose="02020603050405020304" pitchFamily="18" charset="0"/>
                <a:sym typeface="Symbol" panose="05050102010706020507" pitchFamily="18" charset="2"/>
              </a:rPr>
              <a:t></a:t>
            </a:r>
            <a:r>
              <a:rPr lang="zh-CN" altLang="en-US" sz="3000">
                <a:latin typeface="Times New Roman" panose="02020603050405020304" pitchFamily="18" charset="0"/>
              </a:rPr>
              <a:t> ，不直接依赖于 </a:t>
            </a:r>
            <a:r>
              <a:rPr lang="en-US" altLang="zh-CN" sz="3000" i="1">
                <a:latin typeface="Times New Roman" panose="02020603050405020304" pitchFamily="18" charset="0"/>
              </a:rPr>
              <a:t>n </a:t>
            </a:r>
            <a:r>
              <a:rPr lang="zh-CN" altLang="en-US" sz="3000">
                <a:latin typeface="Times New Roman" panose="02020603050405020304" pitchFamily="18" charset="0"/>
              </a:rPr>
              <a:t>或 </a:t>
            </a:r>
            <a:r>
              <a:rPr lang="en-US" altLang="zh-CN" sz="3000" i="1">
                <a:latin typeface="Times New Roman" panose="02020603050405020304" pitchFamily="18" charset="0"/>
              </a:rPr>
              <a:t>m</a:t>
            </a:r>
            <a:r>
              <a:rPr lang="zh-CN" altLang="en-US" sz="3000">
                <a:latin typeface="Times New Roman" panose="02020603050405020304" pitchFamily="18" charset="0"/>
              </a:rPr>
              <a:t>。</a:t>
            </a:r>
          </a:p>
          <a:p>
            <a:pPr algn="just"/>
            <a:r>
              <a:rPr lang="zh-CN" altLang="en-US" sz="3000">
                <a:latin typeface="Times New Roman" panose="02020603050405020304" pitchFamily="18" charset="0"/>
              </a:rPr>
              <a:t>不论表的长度有多大，我们总能选择一个合适的装填因子，以把平均搜索长度限制在一定范围内。</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zh-CN" altLang="en-US"/>
              <a:t>练习</a:t>
            </a:r>
          </a:p>
        </p:txBody>
      </p:sp>
      <p:sp>
        <p:nvSpPr>
          <p:cNvPr id="276485" name="Rectangle 5"/>
          <p:cNvSpPr>
            <a:spLocks noGrp="1" noChangeArrowheads="1"/>
          </p:cNvSpPr>
          <p:nvPr>
            <p:ph type="body" idx="1"/>
          </p:nvPr>
        </p:nvSpPr>
        <p:spPr>
          <a:xfrm>
            <a:off x="252000" y="1600200"/>
            <a:ext cx="8640000" cy="4530725"/>
          </a:xfrm>
          <a:noFill/>
        </p:spPr>
        <p:txBody>
          <a:bodyPr/>
          <a:lstStyle/>
          <a:p>
            <a:pPr marL="0" indent="0">
              <a:lnSpc>
                <a:spcPct val="90000"/>
              </a:lnSpc>
              <a:buClr>
                <a:schemeClr val="tx1"/>
              </a:buClr>
              <a:buFontTx/>
              <a:buNone/>
            </a:pP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设散列表为</a:t>
            </a:r>
            <a:r>
              <a:rPr lang="en-US" altLang="zh-CN" sz="2800" dirty="0">
                <a:solidFill>
                  <a:srgbClr val="FFFFFF"/>
                </a:solidFill>
                <a:latin typeface="Times New Roman" panose="02020603050405020304" pitchFamily="18" charset="0"/>
              </a:rPr>
              <a:t>HT[13], </a:t>
            </a:r>
            <a:r>
              <a:rPr lang="zh-CN" altLang="en-US" sz="2800" dirty="0">
                <a:solidFill>
                  <a:srgbClr val="FFFFFF"/>
                </a:solidFill>
                <a:latin typeface="Times New Roman" panose="02020603050405020304" pitchFamily="18" charset="0"/>
              </a:rPr>
              <a:t>散列函数为 </a:t>
            </a:r>
            <a:r>
              <a:rPr lang="en-US" altLang="zh-CN" sz="2800" dirty="0">
                <a:solidFill>
                  <a:srgbClr val="FFFF00"/>
                </a:solidFill>
                <a:latin typeface="Times New Roman" panose="02020603050405020304" pitchFamily="18" charset="0"/>
              </a:rPr>
              <a:t>H (</a:t>
            </a:r>
            <a:r>
              <a:rPr lang="en-US" altLang="zh-CN" sz="2800" i="1" dirty="0">
                <a:solidFill>
                  <a:srgbClr val="FFFF00"/>
                </a:solidFill>
                <a:latin typeface="Times New Roman" panose="02020603050405020304" pitchFamily="18" charset="0"/>
              </a:rPr>
              <a:t>key</a:t>
            </a:r>
            <a:r>
              <a:rPr lang="en-US" altLang="zh-CN" sz="2800" dirty="0">
                <a:solidFill>
                  <a:srgbClr val="FFFF00"/>
                </a:solidFill>
                <a:latin typeface="Times New Roman" panose="02020603050405020304" pitchFamily="18" charset="0"/>
              </a:rPr>
              <a:t>) = </a:t>
            </a:r>
            <a:r>
              <a:rPr lang="en-US" altLang="zh-CN" sz="2800" i="1" dirty="0">
                <a:solidFill>
                  <a:srgbClr val="FFFF00"/>
                </a:solidFill>
                <a:latin typeface="Times New Roman" panose="02020603050405020304" pitchFamily="18" charset="0"/>
              </a:rPr>
              <a:t>key</a:t>
            </a:r>
            <a:r>
              <a:rPr lang="en-US" altLang="zh-CN" sz="2800" dirty="0">
                <a:solidFill>
                  <a:srgbClr val="FFFF00"/>
                </a:solidFill>
                <a:latin typeface="Times New Roman" panose="02020603050405020304" pitchFamily="18" charset="0"/>
              </a:rPr>
              <a:t> %13</a:t>
            </a:r>
            <a:r>
              <a:rPr lang="zh-CN" altLang="en-US" sz="2800" dirty="0">
                <a:solidFill>
                  <a:srgbClr val="FFFFFF"/>
                </a:solidFill>
                <a:latin typeface="Times New Roman" panose="02020603050405020304" pitchFamily="18" charset="0"/>
              </a:rPr>
              <a:t>。用闭散列法解决冲突</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对下列关键码序列 </a:t>
            </a:r>
            <a:r>
              <a:rPr lang="en-US" altLang="zh-CN" sz="2800" b="1" dirty="0">
                <a:solidFill>
                  <a:srgbClr val="FFFF00"/>
                </a:solidFill>
                <a:latin typeface="Times New Roman" panose="02020603050405020304" pitchFamily="18" charset="0"/>
              </a:rPr>
              <a:t>12, 23, 45, 57, 20, 03, 78, 31, 15, 36</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造表。</a:t>
            </a:r>
          </a:p>
          <a:p>
            <a:pPr marL="0" indent="0">
              <a:lnSpc>
                <a:spcPct val="90000"/>
              </a:lnSpc>
              <a:buClr>
                <a:schemeClr val="tx1"/>
              </a:buClr>
              <a:buFontTx/>
              <a:buNone/>
            </a:pPr>
            <a:r>
              <a:rPr lang="zh-CN" altLang="en-US" sz="2800" dirty="0">
                <a:solidFill>
                  <a:srgbClr val="FFFFFF"/>
                </a:solidFill>
                <a:latin typeface="Times New Roman" panose="02020603050405020304" pitchFamily="18" charset="0"/>
              </a:rPr>
              <a:t>        </a:t>
            </a:r>
            <a:r>
              <a:rPr lang="en-US" altLang="zh-CN" sz="2800" dirty="0">
                <a:solidFill>
                  <a:srgbClr val="FFFFFF"/>
                </a:solidFill>
                <a:latin typeface="Times New Roman" panose="02020603050405020304" pitchFamily="18" charset="0"/>
              </a:rPr>
              <a:t>(1) </a:t>
            </a:r>
            <a:r>
              <a:rPr lang="zh-CN" altLang="en-US" sz="2800" dirty="0">
                <a:solidFill>
                  <a:srgbClr val="FFFFFF"/>
                </a:solidFill>
                <a:latin typeface="Times New Roman" panose="02020603050405020304" pitchFamily="18" charset="0"/>
              </a:rPr>
              <a:t>采用线性探查法寻找下一个空位</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画出相应的散列表</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并计算等概率下搜索成功的平均搜索长度和搜索不成功的平均搜索长度。</a:t>
            </a:r>
          </a:p>
          <a:p>
            <a:pPr marL="0" indent="0">
              <a:lnSpc>
                <a:spcPct val="90000"/>
              </a:lnSpc>
              <a:buClr>
                <a:schemeClr val="tx1"/>
              </a:buClr>
              <a:buFontTx/>
              <a:buNone/>
            </a:pPr>
            <a:r>
              <a:rPr lang="zh-CN" altLang="en-US" sz="2800" dirty="0">
                <a:solidFill>
                  <a:srgbClr val="FFFFFF"/>
                </a:solidFill>
                <a:latin typeface="Times New Roman" panose="02020603050405020304" pitchFamily="18" charset="0"/>
              </a:rPr>
              <a:t>        </a:t>
            </a:r>
            <a:r>
              <a:rPr lang="en-US" altLang="zh-CN" sz="2800" dirty="0">
                <a:solidFill>
                  <a:srgbClr val="FFFFFF"/>
                </a:solidFill>
                <a:latin typeface="Times New Roman" panose="02020603050405020304" pitchFamily="18" charset="0"/>
              </a:rPr>
              <a:t>(2) </a:t>
            </a:r>
            <a:r>
              <a:rPr lang="zh-CN" altLang="en-US" sz="2800" dirty="0">
                <a:solidFill>
                  <a:srgbClr val="FFFFFF"/>
                </a:solidFill>
                <a:latin typeface="Times New Roman" panose="02020603050405020304" pitchFamily="18" charset="0"/>
              </a:rPr>
              <a:t>采用双散列法寻找下一个空位</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再散列函数为 </a:t>
            </a:r>
            <a:r>
              <a:rPr lang="en-US" altLang="zh-CN" sz="2800" dirty="0">
                <a:solidFill>
                  <a:srgbClr val="FFFF00"/>
                </a:solidFill>
                <a:latin typeface="Times New Roman" panose="02020603050405020304" pitchFamily="18" charset="0"/>
              </a:rPr>
              <a:t>RH (</a:t>
            </a:r>
            <a:r>
              <a:rPr lang="en-US" altLang="zh-CN" sz="2800" i="1" dirty="0">
                <a:solidFill>
                  <a:srgbClr val="FFFF00"/>
                </a:solidFill>
                <a:latin typeface="Times New Roman" panose="02020603050405020304" pitchFamily="18" charset="0"/>
              </a:rPr>
              <a:t>key</a:t>
            </a:r>
            <a:r>
              <a:rPr lang="en-US" altLang="zh-CN" sz="2800" dirty="0">
                <a:solidFill>
                  <a:srgbClr val="FFFF00"/>
                </a:solidFill>
                <a:latin typeface="Times New Roman" panose="02020603050405020304" pitchFamily="18" charset="0"/>
              </a:rPr>
              <a:t>) = (7*</a:t>
            </a:r>
            <a:r>
              <a:rPr lang="en-US" altLang="zh-CN" sz="2800" i="1" dirty="0">
                <a:solidFill>
                  <a:srgbClr val="FFFF00"/>
                </a:solidFill>
                <a:latin typeface="Times New Roman" panose="02020603050405020304" pitchFamily="18" charset="0"/>
              </a:rPr>
              <a:t>key</a:t>
            </a:r>
            <a:r>
              <a:rPr lang="en-US" altLang="zh-CN" sz="2800" dirty="0">
                <a:solidFill>
                  <a:srgbClr val="FFFF00"/>
                </a:solidFill>
                <a:latin typeface="Times New Roman" panose="02020603050405020304" pitchFamily="18" charset="0"/>
              </a:rPr>
              <a:t>) % 10 + 1</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寻找下一个空位的公式为 </a:t>
            </a:r>
            <a:r>
              <a:rPr lang="en-US" altLang="zh-CN" sz="2800" dirty="0">
                <a:solidFill>
                  <a:srgbClr val="FFFF00"/>
                </a:solidFill>
                <a:latin typeface="Times New Roman" panose="02020603050405020304" pitchFamily="18" charset="0"/>
              </a:rPr>
              <a:t>H</a:t>
            </a:r>
            <a:r>
              <a:rPr lang="en-US" altLang="zh-CN" sz="2800" baseline="-25000" dirty="0">
                <a:solidFill>
                  <a:srgbClr val="FFFF00"/>
                </a:solidFill>
                <a:latin typeface="Times New Roman" panose="02020603050405020304" pitchFamily="18" charset="0"/>
              </a:rPr>
              <a:t>i</a:t>
            </a:r>
            <a:r>
              <a:rPr lang="en-US" altLang="zh-CN" sz="2800" dirty="0">
                <a:solidFill>
                  <a:srgbClr val="FFFF00"/>
                </a:solidFill>
                <a:latin typeface="Times New Roman" panose="02020603050405020304" pitchFamily="18" charset="0"/>
              </a:rPr>
              <a:t> = (H</a:t>
            </a:r>
            <a:r>
              <a:rPr lang="en-US" altLang="zh-CN" sz="2800" baseline="-25000" dirty="0">
                <a:solidFill>
                  <a:srgbClr val="FFFF00"/>
                </a:solidFill>
                <a:latin typeface="Times New Roman" panose="02020603050405020304" pitchFamily="18" charset="0"/>
              </a:rPr>
              <a:t>i-1</a:t>
            </a:r>
            <a:r>
              <a:rPr lang="en-US" altLang="zh-CN" sz="2800" dirty="0">
                <a:solidFill>
                  <a:srgbClr val="FFFF00"/>
                </a:solidFill>
                <a:latin typeface="Times New Roman" panose="02020603050405020304" pitchFamily="18" charset="0"/>
              </a:rPr>
              <a:t> + RH (</a:t>
            </a:r>
            <a:r>
              <a:rPr lang="en-US" altLang="zh-CN" sz="2800" i="1" dirty="0">
                <a:solidFill>
                  <a:srgbClr val="FFFF00"/>
                </a:solidFill>
                <a:latin typeface="Times New Roman" panose="02020603050405020304" pitchFamily="18" charset="0"/>
              </a:rPr>
              <a:t>key</a:t>
            </a:r>
            <a:r>
              <a:rPr lang="en-US" altLang="zh-CN" sz="2800" dirty="0">
                <a:solidFill>
                  <a:srgbClr val="FFFF00"/>
                </a:solidFill>
                <a:latin typeface="Times New Roman" panose="02020603050405020304" pitchFamily="18" charset="0"/>
              </a:rPr>
              <a:t>)) % 13</a:t>
            </a:r>
            <a:r>
              <a:rPr lang="en-US" altLang="zh-CN" sz="2800" dirty="0">
                <a:solidFill>
                  <a:srgbClr val="FFFFFF"/>
                </a:solidFill>
                <a:latin typeface="Times New Roman" panose="02020603050405020304" pitchFamily="18" charset="0"/>
              </a:rPr>
              <a:t>, </a:t>
            </a:r>
            <a:r>
              <a:rPr lang="en-US" altLang="zh-CN" sz="2800" dirty="0" err="1">
                <a:solidFill>
                  <a:srgbClr val="FFFFFF"/>
                </a:solidFill>
                <a:latin typeface="Times New Roman" panose="02020603050405020304" pitchFamily="18" charset="0"/>
              </a:rPr>
              <a:t>H1</a:t>
            </a:r>
            <a:r>
              <a:rPr lang="en-US" altLang="zh-CN" sz="2800" dirty="0">
                <a:solidFill>
                  <a:srgbClr val="FFFFFF"/>
                </a:solidFill>
                <a:latin typeface="Times New Roman" panose="02020603050405020304" pitchFamily="18" charset="0"/>
              </a:rPr>
              <a:t> = H (</a:t>
            </a:r>
            <a:r>
              <a:rPr lang="en-US" altLang="zh-CN" sz="2800" i="1" dirty="0">
                <a:solidFill>
                  <a:srgbClr val="FFFFFF"/>
                </a:solidFill>
                <a:latin typeface="Times New Roman" panose="02020603050405020304" pitchFamily="18" charset="0"/>
              </a:rPr>
              <a:t>key</a:t>
            </a:r>
            <a:r>
              <a:rPr lang="en-US" altLang="zh-CN" sz="2800" dirty="0">
                <a:solidFill>
                  <a:srgbClr val="FFFFFF"/>
                </a:solidFill>
                <a:latin typeface="Times New Roman" panose="02020603050405020304" pitchFamily="18" charset="0"/>
              </a:rPr>
              <a:t>)</a:t>
            </a:r>
            <a:r>
              <a:rPr lang="zh-CN" altLang="en-US" sz="2800" dirty="0">
                <a:solidFill>
                  <a:srgbClr val="FFFFFF"/>
                </a:solidFill>
                <a:latin typeface="Times New Roman" panose="02020603050405020304" pitchFamily="18" charset="0"/>
              </a:rPr>
              <a:t>。画出相应的散列表</a:t>
            </a:r>
            <a:r>
              <a:rPr lang="en-US" altLang="zh-CN" sz="2800" dirty="0">
                <a:solidFill>
                  <a:srgbClr val="FFFFFF"/>
                </a:solidFill>
                <a:latin typeface="Times New Roman" panose="02020603050405020304" pitchFamily="18" charset="0"/>
              </a:rPr>
              <a:t>, </a:t>
            </a:r>
            <a:r>
              <a:rPr lang="zh-CN" altLang="en-US" sz="2800" dirty="0">
                <a:solidFill>
                  <a:srgbClr val="FFFFFF"/>
                </a:solidFill>
                <a:latin typeface="Times New Roman" panose="02020603050405020304" pitchFamily="18" charset="0"/>
              </a:rPr>
              <a:t>并计算等概率下搜索成功的平均搜索长度。</a:t>
            </a:r>
          </a:p>
        </p:txBody>
      </p:sp>
    </p:spTree>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Contents</a:t>
            </a:r>
          </a:p>
        </p:txBody>
      </p:sp>
      <p:sp>
        <p:nvSpPr>
          <p:cNvPr id="122883" name="Rectangle 3"/>
          <p:cNvSpPr>
            <a:spLocks noGrp="1" noChangeArrowheads="1"/>
          </p:cNvSpPr>
          <p:nvPr>
            <p:ph type="body" idx="1"/>
          </p:nvPr>
        </p:nvSpPr>
        <p:spPr/>
        <p:txBody>
          <a:bodyPr/>
          <a:lstStyle/>
          <a:p>
            <a:r>
              <a:rPr lang="en-US" altLang="zh-CN" dirty="0">
                <a:solidFill>
                  <a:schemeClr val="tx1"/>
                </a:solidFill>
              </a:rPr>
              <a:t>Definition of searching (Retrieval)</a:t>
            </a:r>
          </a:p>
          <a:p>
            <a:r>
              <a:rPr lang="en-US" altLang="zh-CN" dirty="0"/>
              <a:t>Static searching table</a:t>
            </a:r>
          </a:p>
          <a:p>
            <a:r>
              <a:rPr lang="en-US" altLang="zh-CN" dirty="0"/>
              <a:t>Dynamic searching table</a:t>
            </a:r>
          </a:p>
          <a:p>
            <a:r>
              <a:rPr lang="en-US" altLang="zh-CN" dirty="0">
                <a:solidFill>
                  <a:schemeClr val="tx1"/>
                </a:solidFill>
              </a:rPr>
              <a:t>Hash table</a:t>
            </a:r>
            <a:endParaRPr lang="en-US" altLang="zh-CN" dirty="0"/>
          </a:p>
          <a:p>
            <a:r>
              <a:rPr lang="en-US" altLang="zh-CN" dirty="0">
                <a:solidFill>
                  <a:srgbClr val="FFFF00"/>
                </a:solidFill>
              </a:rPr>
              <a:t>Searching efficiency analysis</a:t>
            </a:r>
          </a:p>
          <a:p>
            <a:pPr marL="0" indent="0">
              <a:buNone/>
            </a:pPr>
            <a:endParaRPr lang="en-US" altLang="zh-CN"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252000" y="1470025"/>
            <a:ext cx="86400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静态字典</a:t>
            </a:r>
          </a:p>
          <a:p>
            <a:pPr algn="just" eaLnBrk="0" hangingPunct="0"/>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）顺序表示</a:t>
            </a:r>
          </a:p>
          <a:p>
            <a:pPr algn="just" eaLnBrk="0" hangingPunct="0"/>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顺序检索：简单，常用于未排序元素的检索，但检索效率不高；</a:t>
            </a:r>
          </a:p>
          <a:p>
            <a:pPr algn="just" eaLnBrk="0" hangingPunct="0"/>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二分法检索：仅用于排序元素，检索效率较高，当插入、删除运算时会引起大量数据的移动。</a:t>
            </a:r>
          </a:p>
          <a:p>
            <a:pPr algn="just" eaLnBrk="0" hangingPunct="0"/>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gn="just" eaLnBrk="0" hangingPunct="0"/>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）散列表示：检索操作达到近乎随机存取的速度。但散列表示经常出现碰撞与堆积现象，增加了检索长度。</a:t>
            </a:r>
          </a:p>
          <a:p>
            <a:pPr algn="just" eaLnBrk="0" hangingPunct="0"/>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gn="just" eaLnBrk="0" hangingPunct="0"/>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）二叉树表示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二叉排序树：元素插入次序不同，会构成不同的二叉排序树。最佳二叉排序树的平均检索长度为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O(</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2</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n</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115716" name="Rectangle 4"/>
          <p:cNvSpPr>
            <a:spLocks noGrp="1" noChangeArrowheads="1"/>
          </p:cNvSpPr>
          <p:nvPr>
            <p:ph type="title"/>
          </p:nvPr>
        </p:nvSpPr>
        <p:spPr/>
        <p:txBody>
          <a:bodyPr/>
          <a:lstStyle/>
          <a:p>
            <a:r>
              <a:rPr lang="en-US" altLang="zh-CN"/>
              <a:t>8.7 </a:t>
            </a:r>
            <a:r>
              <a:rPr lang="zh-CN" altLang="en-US"/>
              <a:t>字典的各种表示的比较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252000" y="548680"/>
            <a:ext cx="8640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动态字典</a:t>
            </a:r>
          </a:p>
          <a:p>
            <a:pPr eaLnBrk="0" hangingPunct="0">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平衡二叉排序树表示：维持较高的检索效率。</a:t>
            </a:r>
          </a:p>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 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树或</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对于较大的必须存放在外存贮器上的字典，应采用</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树或</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树表示。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树是</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树的变种。</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树都能动态地调整，保持均衡，而使动态字典保持较高的检索效率。</a:t>
            </a:r>
          </a:p>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其它字典</a:t>
            </a:r>
          </a:p>
          <a:p>
            <a:pPr eaLnBrk="0" hangingPunct="0">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键树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Trie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Tree)</a:t>
            </a:r>
          </a:p>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Splay</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a:t>
            </a:r>
          </a:p>
          <a:p>
            <a:pPr eaLnBrk="0" hangingPunct="0">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红黑树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(Red-Black Tree)</a:t>
            </a:r>
          </a:p>
          <a:p>
            <a:pPr eaLnBrk="0" hangingPunct="0">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字典树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(Vocabulary Tree)</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 name="矩形 1"/>
          <p:cNvSpPr/>
          <p:nvPr/>
        </p:nvSpPr>
        <p:spPr>
          <a:xfrm>
            <a:off x="4355976" y="5229200"/>
            <a:ext cx="4572000" cy="307777"/>
          </a:xfrm>
          <a:prstGeom prst="rect">
            <a:avLst/>
          </a:prstGeom>
        </p:spPr>
        <p:txBody>
          <a:bodyPr>
            <a:spAutoFit/>
          </a:bodyPr>
          <a:lstStyle/>
          <a:p>
            <a:r>
              <a:rPr lang="en-US" altLang="zh-CN" sz="1400" dirty="0">
                <a:solidFill>
                  <a:srgbClr val="FFFF00"/>
                </a:solidFill>
                <a:hlinkClick r:id="rId2"/>
              </a:rPr>
              <a:t>http://</a:t>
            </a:r>
            <a:r>
              <a:rPr lang="en-US" altLang="zh-CN" sz="1400" dirty="0" err="1">
                <a:solidFill>
                  <a:srgbClr val="FFFF00"/>
                </a:solidFill>
                <a:hlinkClick r:id="rId2"/>
              </a:rPr>
              <a:t>blog.csdn.net</a:t>
            </a:r>
            <a:r>
              <a:rPr lang="en-US" altLang="zh-CN" sz="1400" dirty="0">
                <a:solidFill>
                  <a:srgbClr val="FFFF00"/>
                </a:solidFill>
                <a:hlinkClick r:id="rId2"/>
              </a:rPr>
              <a:t>/</a:t>
            </a:r>
            <a:r>
              <a:rPr lang="en-US" altLang="zh-CN" sz="1400" dirty="0" err="1">
                <a:solidFill>
                  <a:srgbClr val="FFFF00"/>
                </a:solidFill>
                <a:hlinkClick r:id="rId2"/>
              </a:rPr>
              <a:t>a130098300</a:t>
            </a:r>
            <a:r>
              <a:rPr lang="en-US" altLang="zh-CN" sz="1400" dirty="0">
                <a:solidFill>
                  <a:srgbClr val="FFFF00"/>
                </a:solidFill>
                <a:hlinkClick r:id="rId2"/>
              </a:rPr>
              <a:t>/article/details/7484049</a:t>
            </a:r>
            <a:endParaRPr lang="zh-CN" altLang="en-US" sz="1400" dirty="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4"/>
          <p:cNvSpPr>
            <a:spLocks noGrp="1" noChangeArrowheads="1"/>
          </p:cNvSpPr>
          <p:nvPr>
            <p:ph type="title"/>
          </p:nvPr>
        </p:nvSpPr>
        <p:spPr>
          <a:noFill/>
        </p:spPr>
        <p:txBody>
          <a:bodyPr/>
          <a:lstStyle/>
          <a:p>
            <a:r>
              <a:rPr lang="zh-CN" altLang="en-US" b="1"/>
              <a:t>本章学习的线索</a:t>
            </a:r>
          </a:p>
        </p:txBody>
      </p:sp>
      <p:sp>
        <p:nvSpPr>
          <p:cNvPr id="236549" name="Rectangle 5"/>
          <p:cNvSpPr>
            <a:spLocks noGrp="1" noChangeArrowheads="1"/>
          </p:cNvSpPr>
          <p:nvPr>
            <p:ph type="body" idx="1"/>
          </p:nvPr>
        </p:nvSpPr>
        <p:spPr>
          <a:xfrm>
            <a:off x="457200" y="1600200"/>
            <a:ext cx="8229600" cy="5068888"/>
          </a:xfrm>
          <a:noFill/>
        </p:spPr>
        <p:txBody>
          <a:bodyPr/>
          <a:lstStyle/>
          <a:p>
            <a:pPr>
              <a:lnSpc>
                <a:spcPct val="90000"/>
              </a:lnSpc>
            </a:pPr>
            <a:r>
              <a:rPr lang="zh-CN" altLang="en-US"/>
              <a:t>主要线索</a:t>
            </a:r>
          </a:p>
          <a:p>
            <a:pPr>
              <a:lnSpc>
                <a:spcPct val="90000"/>
              </a:lnSpc>
            </a:pPr>
            <a:endParaRPr lang="zh-CN" altLang="en-US"/>
          </a:p>
          <a:p>
            <a:pPr>
              <a:lnSpc>
                <a:spcPct val="90000"/>
              </a:lnSpc>
            </a:pPr>
            <a:endParaRPr lang="zh-CN" altLang="en-US"/>
          </a:p>
          <a:p>
            <a:pPr>
              <a:lnSpc>
                <a:spcPct val="90000"/>
              </a:lnSpc>
            </a:pPr>
            <a:r>
              <a:rPr lang="zh-CN" altLang="en-US"/>
              <a:t>重点</a:t>
            </a:r>
          </a:p>
          <a:p>
            <a:pPr lvl="1">
              <a:lnSpc>
                <a:spcPct val="90000"/>
              </a:lnSpc>
            </a:pPr>
            <a:r>
              <a:rPr lang="zh-CN" altLang="en-US"/>
              <a:t>静态查找表：顺序查找，二分查找，索引查找</a:t>
            </a:r>
          </a:p>
          <a:p>
            <a:pPr lvl="1">
              <a:lnSpc>
                <a:spcPct val="90000"/>
              </a:lnSpc>
            </a:pPr>
            <a:r>
              <a:rPr lang="zh-CN" altLang="en-US"/>
              <a:t>动态查找表：概念和方法</a:t>
            </a:r>
          </a:p>
          <a:p>
            <a:pPr lvl="1">
              <a:lnSpc>
                <a:spcPct val="90000"/>
              </a:lnSpc>
            </a:pPr>
            <a:r>
              <a:rPr lang="zh-CN" altLang="en-US"/>
              <a:t>哈希查找表：概念和策略</a:t>
            </a:r>
          </a:p>
          <a:p>
            <a:pPr>
              <a:lnSpc>
                <a:spcPct val="90000"/>
              </a:lnSpc>
            </a:pPr>
            <a:r>
              <a:rPr lang="zh-CN" altLang="en-US"/>
              <a:t> 难点 </a:t>
            </a:r>
          </a:p>
          <a:p>
            <a:pPr lvl="1">
              <a:lnSpc>
                <a:spcPct val="90000"/>
              </a:lnSpc>
            </a:pPr>
            <a:r>
              <a:rPr lang="zh-CN" altLang="en-US"/>
              <a:t>二叉排序树和二叉平衡树</a:t>
            </a:r>
          </a:p>
          <a:p>
            <a:pPr lvl="1">
              <a:lnSpc>
                <a:spcPct val="90000"/>
              </a:lnSpc>
            </a:pPr>
            <a:r>
              <a:rPr lang="en-US" altLang="zh-CN"/>
              <a:t>B</a:t>
            </a:r>
            <a:r>
              <a:rPr lang="zh-CN" altLang="en-US"/>
              <a:t>树和</a:t>
            </a:r>
            <a:r>
              <a:rPr lang="en-US" altLang="zh-CN"/>
              <a:t>B</a:t>
            </a:r>
            <a:r>
              <a:rPr lang="en-US" altLang="zh-CN" baseline="30000"/>
              <a:t>+</a:t>
            </a:r>
            <a:r>
              <a:rPr lang="zh-CN" altLang="en-US"/>
              <a:t>树</a:t>
            </a:r>
          </a:p>
        </p:txBody>
      </p:sp>
      <p:sp>
        <p:nvSpPr>
          <p:cNvPr id="236550" name="Text Box 6"/>
          <p:cNvSpPr txBox="1">
            <a:spLocks noChangeArrowheads="1"/>
          </p:cNvSpPr>
          <p:nvPr/>
        </p:nvSpPr>
        <p:spPr bwMode="auto">
          <a:xfrm>
            <a:off x="611188" y="2562225"/>
            <a:ext cx="1439862" cy="650875"/>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ea typeface="幼圆" panose="02010509060101010101" pitchFamily="49" charset="-122"/>
              </a:rPr>
              <a:t>查找的概念及一般方法</a:t>
            </a:r>
          </a:p>
        </p:txBody>
      </p:sp>
      <p:sp>
        <p:nvSpPr>
          <p:cNvPr id="236551" name="Text Box 7"/>
          <p:cNvSpPr txBox="1">
            <a:spLocks noChangeArrowheads="1"/>
          </p:cNvSpPr>
          <p:nvPr/>
        </p:nvSpPr>
        <p:spPr bwMode="auto">
          <a:xfrm>
            <a:off x="2546350" y="2424113"/>
            <a:ext cx="1704975" cy="925512"/>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a:solidFill>
                  <a:srgbClr val="FFFF00"/>
                </a:solidFill>
                <a:ea typeface="幼圆" panose="02010509060101010101" pitchFamily="49" charset="-122"/>
              </a:rPr>
              <a:t>静态查找表</a:t>
            </a:r>
          </a:p>
          <a:p>
            <a:pPr algn="ctr"/>
            <a:r>
              <a:rPr lang="zh-CN" altLang="en-US">
                <a:solidFill>
                  <a:srgbClr val="FFFF00"/>
                </a:solidFill>
                <a:ea typeface="幼圆" panose="02010509060101010101" pitchFamily="49" charset="-122"/>
              </a:rPr>
              <a:t>顺序，二分和索引查找</a:t>
            </a:r>
          </a:p>
        </p:txBody>
      </p:sp>
      <p:sp>
        <p:nvSpPr>
          <p:cNvPr id="236552" name="Text Box 8"/>
          <p:cNvSpPr txBox="1">
            <a:spLocks noChangeArrowheads="1"/>
          </p:cNvSpPr>
          <p:nvPr/>
        </p:nvSpPr>
        <p:spPr bwMode="auto">
          <a:xfrm>
            <a:off x="4748213" y="2287588"/>
            <a:ext cx="1703387" cy="1200150"/>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a:ea typeface="幼圆" panose="02010509060101010101" pitchFamily="49" charset="-122"/>
              </a:rPr>
              <a:t>动态查找表</a:t>
            </a:r>
          </a:p>
          <a:p>
            <a:pPr algn="ctr"/>
            <a:r>
              <a:rPr kumimoji="1" lang="zh-CN" altLang="en-US">
                <a:ea typeface="幼圆" panose="02010509060101010101" pitchFamily="49" charset="-122"/>
              </a:rPr>
              <a:t>二叉排序树</a:t>
            </a:r>
          </a:p>
          <a:p>
            <a:pPr algn="ctr"/>
            <a:r>
              <a:rPr kumimoji="1" lang="zh-CN" altLang="en-US">
                <a:ea typeface="幼圆" panose="02010509060101010101" pitchFamily="49" charset="-122"/>
              </a:rPr>
              <a:t>二叉平衡树</a:t>
            </a:r>
          </a:p>
          <a:p>
            <a:pPr algn="ctr"/>
            <a:r>
              <a:rPr kumimoji="1" lang="en-US" altLang="zh-CN">
                <a:ea typeface="幼圆" panose="02010509060101010101" pitchFamily="49" charset="-122"/>
              </a:rPr>
              <a:t>B</a:t>
            </a:r>
            <a:r>
              <a:rPr kumimoji="1" lang="zh-CN" altLang="en-US">
                <a:ea typeface="幼圆" panose="02010509060101010101" pitchFamily="49" charset="-122"/>
              </a:rPr>
              <a:t>树和</a:t>
            </a:r>
            <a:r>
              <a:rPr kumimoji="1" lang="en-US" altLang="zh-CN">
                <a:ea typeface="幼圆" panose="02010509060101010101" pitchFamily="49" charset="-122"/>
              </a:rPr>
              <a:t>B</a:t>
            </a:r>
            <a:r>
              <a:rPr kumimoji="1" lang="en-US" altLang="zh-CN" baseline="30000">
                <a:ea typeface="幼圆" panose="02010509060101010101" pitchFamily="49" charset="-122"/>
              </a:rPr>
              <a:t>+</a:t>
            </a:r>
            <a:r>
              <a:rPr kumimoji="1" lang="zh-CN" altLang="en-US">
                <a:ea typeface="幼圆" panose="02010509060101010101" pitchFamily="49" charset="-122"/>
              </a:rPr>
              <a:t>树</a:t>
            </a:r>
          </a:p>
        </p:txBody>
      </p:sp>
      <p:sp>
        <p:nvSpPr>
          <p:cNvPr id="236553" name="Text Box 9"/>
          <p:cNvSpPr txBox="1">
            <a:spLocks noChangeArrowheads="1"/>
          </p:cNvSpPr>
          <p:nvPr/>
        </p:nvSpPr>
        <p:spPr bwMode="auto">
          <a:xfrm>
            <a:off x="6948488" y="2287588"/>
            <a:ext cx="1439862" cy="1200150"/>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a:ea typeface="幼圆" panose="02010509060101010101" pitchFamily="49" charset="-122"/>
              </a:rPr>
              <a:t>哈希查找表</a:t>
            </a:r>
          </a:p>
          <a:p>
            <a:pPr algn="ctr"/>
            <a:r>
              <a:rPr kumimoji="1" lang="zh-CN" altLang="en-US">
                <a:ea typeface="幼圆" panose="02010509060101010101" pitchFamily="49" charset="-122"/>
              </a:rPr>
              <a:t>哈希函数、冲突及解决策略</a:t>
            </a:r>
          </a:p>
        </p:txBody>
      </p:sp>
      <p:sp>
        <p:nvSpPr>
          <p:cNvPr id="236554" name="AutoShape 10"/>
          <p:cNvSpPr>
            <a:spLocks noChangeArrowheads="1"/>
          </p:cNvSpPr>
          <p:nvPr/>
        </p:nvSpPr>
        <p:spPr bwMode="auto">
          <a:xfrm>
            <a:off x="2082800" y="277971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5" name="AutoShape 11"/>
          <p:cNvSpPr>
            <a:spLocks noChangeArrowheads="1"/>
          </p:cNvSpPr>
          <p:nvPr/>
        </p:nvSpPr>
        <p:spPr bwMode="auto">
          <a:xfrm>
            <a:off x="4284663" y="277971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6" name="AutoShape 12"/>
          <p:cNvSpPr>
            <a:spLocks noChangeArrowheads="1"/>
          </p:cNvSpPr>
          <p:nvPr/>
        </p:nvSpPr>
        <p:spPr bwMode="auto">
          <a:xfrm>
            <a:off x="6483350" y="2779713"/>
            <a:ext cx="431800" cy="215900"/>
          </a:xfrm>
          <a:prstGeom prst="rightArrow">
            <a:avLst>
              <a:gd name="adj1" fmla="val 50000"/>
              <a:gd name="adj2" fmla="val 5000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58" name="Rectangle 14"/>
          <p:cNvSpPr>
            <a:spLocks noChangeArrowheads="1"/>
          </p:cNvSpPr>
          <p:nvPr/>
        </p:nvSpPr>
        <p:spPr bwMode="auto">
          <a:xfrm>
            <a:off x="6227763" y="5373688"/>
            <a:ext cx="2355850" cy="547687"/>
          </a:xfrm>
          <a:prstGeom prst="rect">
            <a:avLst/>
          </a:prstGeom>
          <a:noFill/>
          <a:ln w="2857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平均检索长度</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74D38B-19B4-5986-1CCA-CB8BC5C81337}"/>
              </a:ext>
            </a:extLst>
          </p:cNvPr>
          <p:cNvPicPr>
            <a:picLocks noChangeAspect="1"/>
          </p:cNvPicPr>
          <p:nvPr/>
        </p:nvPicPr>
        <p:blipFill>
          <a:blip r:embed="rId2"/>
          <a:stretch>
            <a:fillRect/>
          </a:stretch>
        </p:blipFill>
        <p:spPr>
          <a:xfrm>
            <a:off x="213877" y="836712"/>
            <a:ext cx="8595186" cy="5112567"/>
          </a:xfrm>
          <a:prstGeom prst="rect">
            <a:avLst/>
          </a:prstGeom>
        </p:spPr>
      </p:pic>
    </p:spTree>
    <p:extLst>
      <p:ext uri="{BB962C8B-B14F-4D97-AF65-F5344CB8AC3E}">
        <p14:creationId xmlns:p14="http://schemas.microsoft.com/office/powerpoint/2010/main" val="213872725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7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457325"/>
            <a:ext cx="8799513" cy="4535488"/>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29" name="Rectangle 5"/>
          <p:cNvSpPr>
            <a:spLocks noGrp="1" noChangeArrowheads="1"/>
          </p:cNvSpPr>
          <p:nvPr>
            <p:ph type="title"/>
          </p:nvPr>
        </p:nvSpPr>
        <p:spPr/>
        <p:txBody>
          <a:bodyPr/>
          <a:lstStyle/>
          <a:p>
            <a:r>
              <a:rPr lang="zh-CN" altLang="en-US" dirty="0"/>
              <a:t>键树</a:t>
            </a:r>
            <a:r>
              <a:rPr lang="en-US" altLang="zh-CN" dirty="0"/>
              <a:t>(</a:t>
            </a:r>
            <a:r>
              <a:rPr lang="en-US" altLang="zh-CN" dirty="0" err="1"/>
              <a:t>Trie</a:t>
            </a:r>
            <a:r>
              <a:rPr lang="zh-CN" altLang="en-US" dirty="0"/>
              <a:t> </a:t>
            </a:r>
            <a:r>
              <a:rPr lang="en-US" altLang="zh-CN" dirty="0"/>
              <a:t>Tree)</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4982" name="Object 6"/>
          <p:cNvGraphicFramePr>
            <a:graphicFrameLocks noChangeAspect="1"/>
          </p:cNvGraphicFramePr>
          <p:nvPr/>
        </p:nvGraphicFramePr>
        <p:xfrm>
          <a:off x="303213" y="1412875"/>
          <a:ext cx="8535987" cy="4894263"/>
        </p:xfrm>
        <a:graphic>
          <a:graphicData uri="http://schemas.openxmlformats.org/presentationml/2006/ole">
            <mc:AlternateContent xmlns:mc="http://schemas.openxmlformats.org/markup-compatibility/2006">
              <mc:Choice xmlns:v="urn:schemas-microsoft-com:vml" Requires="v">
                <p:oleObj name="Image" r:id="rId2" imgW="10718800" imgH="6146800" progId="Photoshop.Image.6">
                  <p:embed/>
                </p:oleObj>
              </mc:Choice>
              <mc:Fallback>
                <p:oleObj name="Image" r:id="rId2" imgW="10718800" imgH="6146800" progId="Photoshop.Image.6">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412875"/>
                        <a:ext cx="8535987" cy="4894263"/>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4983" name="Rectangle 7"/>
          <p:cNvSpPr>
            <a:spLocks noGrp="1" noChangeArrowheads="1"/>
          </p:cNvSpPr>
          <p:nvPr>
            <p:ph type="title"/>
          </p:nvPr>
        </p:nvSpPr>
        <p:spPr/>
        <p:txBody>
          <a:bodyPr/>
          <a:lstStyle/>
          <a:p>
            <a:r>
              <a:rPr lang="en-US" altLang="zh-CN" dirty="0"/>
              <a:t>Splay</a:t>
            </a:r>
            <a:r>
              <a:rPr lang="zh-CN" altLang="en-US" dirty="0"/>
              <a:t>树</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zh-CN" b="1"/>
              <a:t>Assignments (7)</a:t>
            </a:r>
          </a:p>
        </p:txBody>
      </p:sp>
      <p:sp>
        <p:nvSpPr>
          <p:cNvPr id="260099" name="Rectangle 3"/>
          <p:cNvSpPr>
            <a:spLocks noGrp="1" noChangeArrowheads="1"/>
          </p:cNvSpPr>
          <p:nvPr>
            <p:ph type="body" idx="1"/>
          </p:nvPr>
        </p:nvSpPr>
        <p:spPr/>
        <p:txBody>
          <a:bodyPr/>
          <a:lstStyle/>
          <a:p>
            <a:r>
              <a:rPr lang="en-US" altLang="zh-CN" dirty="0" err="1"/>
              <a:t>P55</a:t>
            </a:r>
            <a:r>
              <a:rPr lang="en-US" altLang="zh-CN" dirty="0"/>
              <a:t> 9.5</a:t>
            </a:r>
          </a:p>
          <a:p>
            <a:r>
              <a:rPr lang="en-US" altLang="zh-CN" dirty="0" err="1"/>
              <a:t>P56</a:t>
            </a:r>
            <a:r>
              <a:rPr lang="en-US" altLang="zh-CN" dirty="0"/>
              <a:t> 9.11</a:t>
            </a:r>
          </a:p>
          <a:p>
            <a:r>
              <a:rPr lang="en-US" altLang="zh-CN" dirty="0" err="1"/>
              <a:t>P57</a:t>
            </a:r>
            <a:r>
              <a:rPr lang="en-US" altLang="zh-CN" dirty="0"/>
              <a:t> 9.19</a:t>
            </a:r>
          </a:p>
          <a:p>
            <a:r>
              <a:rPr lang="en-US" altLang="zh-CN" dirty="0" err="1"/>
              <a:t>P58</a:t>
            </a:r>
            <a:r>
              <a:rPr lang="en-US" altLang="zh-CN" dirty="0"/>
              <a:t> 9.31 9.33 9.35</a:t>
            </a:r>
          </a:p>
          <a:p>
            <a:r>
              <a:rPr lang="en-US" altLang="zh-CN" dirty="0" err="1"/>
              <a:t>P59</a:t>
            </a:r>
            <a:r>
              <a:rPr lang="en-US" altLang="zh-CN" dirty="0"/>
              <a:t> 9.38</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zh-CN" b="1"/>
              <a:t>Assignments (7)</a:t>
            </a:r>
          </a:p>
        </p:txBody>
      </p:sp>
      <p:sp>
        <p:nvSpPr>
          <p:cNvPr id="260099" name="Rectangle 3"/>
          <p:cNvSpPr>
            <a:spLocks noGrp="1" noChangeArrowheads="1"/>
          </p:cNvSpPr>
          <p:nvPr>
            <p:ph type="body" idx="1"/>
          </p:nvPr>
        </p:nvSpPr>
        <p:spPr/>
        <p:txBody>
          <a:bodyPr/>
          <a:lstStyle/>
          <a:p>
            <a:r>
              <a:rPr lang="en-US" altLang="zh-CN" dirty="0" err="1"/>
              <a:t>P55</a:t>
            </a:r>
            <a:r>
              <a:rPr lang="en-US" altLang="zh-CN" dirty="0"/>
              <a:t> 9.5</a:t>
            </a:r>
          </a:p>
          <a:p>
            <a:r>
              <a:rPr lang="en-US" altLang="zh-CN" dirty="0" err="1"/>
              <a:t>P56</a:t>
            </a:r>
            <a:r>
              <a:rPr lang="en-US" altLang="zh-CN" dirty="0"/>
              <a:t> 9.11</a:t>
            </a:r>
          </a:p>
          <a:p>
            <a:r>
              <a:rPr lang="en-US" altLang="zh-CN" dirty="0" err="1"/>
              <a:t>P57</a:t>
            </a:r>
            <a:r>
              <a:rPr lang="en-US" altLang="zh-CN" dirty="0"/>
              <a:t> 9.19</a:t>
            </a:r>
          </a:p>
          <a:p>
            <a:r>
              <a:rPr lang="en-US" altLang="zh-CN" dirty="0" err="1"/>
              <a:t>P58</a:t>
            </a:r>
            <a:r>
              <a:rPr lang="en-US" altLang="zh-CN" dirty="0"/>
              <a:t> 9.31 9.33 9.35</a:t>
            </a:r>
          </a:p>
          <a:p>
            <a:r>
              <a:rPr lang="en-US" altLang="zh-CN" dirty="0" err="1"/>
              <a:t>P59</a:t>
            </a:r>
            <a:r>
              <a:rPr lang="en-US" altLang="zh-CN" dirty="0"/>
              <a:t> 9.38</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a:t>上机实习</a:t>
            </a:r>
          </a:p>
        </p:txBody>
      </p:sp>
      <p:sp>
        <p:nvSpPr>
          <p:cNvPr id="261123" name="Rectangle 3"/>
          <p:cNvSpPr>
            <a:spLocks noGrp="1" noChangeArrowheads="1"/>
          </p:cNvSpPr>
          <p:nvPr>
            <p:ph type="body" idx="1"/>
          </p:nvPr>
        </p:nvSpPr>
        <p:spPr/>
        <p:txBody>
          <a:bodyPr/>
          <a:lstStyle/>
          <a:p>
            <a:r>
              <a:rPr lang="zh-CN" altLang="en-US"/>
              <a:t>编制构建二叉排序树的程序，并使用一组数据进行验证。</a:t>
            </a:r>
          </a:p>
          <a:p>
            <a:r>
              <a:rPr lang="zh-CN" altLang="en-US"/>
              <a:t>实现二叉排序树的查找算法，计算一组输入数据的查找长度。</a:t>
            </a:r>
          </a:p>
          <a:p>
            <a:r>
              <a:rPr lang="zh-CN" altLang="en-US"/>
              <a:t>编制构建平衡二叉树的程序，计算一组输入数据的查找长度，并与简单的二叉排序树进行对比。</a:t>
            </a:r>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zh-CN" altLang="en-US"/>
              <a:t>小	结</a:t>
            </a:r>
          </a:p>
        </p:txBody>
      </p:sp>
      <p:sp>
        <p:nvSpPr>
          <p:cNvPr id="222211" name="Rectangle 3"/>
          <p:cNvSpPr>
            <a:spLocks noGrp="1" noChangeArrowheads="1"/>
          </p:cNvSpPr>
          <p:nvPr>
            <p:ph type="body" idx="1"/>
          </p:nvPr>
        </p:nvSpPr>
        <p:spPr/>
        <p:txBody>
          <a:bodyPr/>
          <a:lstStyle/>
          <a:p>
            <a:r>
              <a:rPr lang="zh-CN" altLang="en-US"/>
              <a:t>查找的概念</a:t>
            </a:r>
          </a:p>
          <a:p>
            <a:r>
              <a:rPr lang="zh-CN" altLang="en-US"/>
              <a:t>查找的意义</a:t>
            </a:r>
          </a:p>
          <a:p>
            <a:r>
              <a:rPr lang="zh-CN" altLang="en-US"/>
              <a:t>查找表的设计</a:t>
            </a:r>
          </a:p>
          <a:p>
            <a:r>
              <a:rPr lang="zh-CN" altLang="en-US"/>
              <a:t>查找的性能分析</a:t>
            </a:r>
          </a:p>
          <a:p>
            <a:endParaRPr lang="en-US" altLang="zh-CN"/>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0" y="0"/>
            <a:ext cx="9144000" cy="679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parentr</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=NULL;</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while (p!=NULL)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本循环用来查找关键字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if (p-&gt;key==key)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找到了关键码为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=p;</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(p-&gt;key&gt;key)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进入右子树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(p==NULL)  return;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二叉排序树中无关键码为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==NULL)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无左子树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==NULL)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被删除的结点是原二叉排						序树的根结点*</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==p)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是其父结点的左子女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将*</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的右子树链到							其父结点的左链上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parentp</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将*</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的右子树链到							其父结点的右链上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0" y="206375"/>
            <a:ext cx="8964613" cy="44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有左子树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	r=p-&gt;llink;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while(r-&gt;rlink!=NULL)  r=r-&gt;rlink;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在*</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的左子树中</a:t>
            </a:r>
            <a:r>
              <a:rPr kumimoji="1" lang="zh-CN" altLang="en-US">
                <a:solidFill>
                  <a:srgbClr val="00CC00"/>
                </a:solidFill>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找最右下结点*</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 */</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r-&gt;rlink=p-&gt;rlink;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用*</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的右指针指向*</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的右子女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if(parentp==NULL)  *ptree=p-&gt;llink;</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else if(parentp-&gt;llink==p)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用*</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的左子女代替*</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 */</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parentp-&gt;llink=p-&gt;llink;</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else</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parentp-&gt;rlink=p-&gt;llink;</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free(p);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释放被删除结点 *</a:t>
            </a:r>
            <a:r>
              <a:rPr kumimoji="1" lang="en-US" altLang="zh-CN" sz="220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a:latin typeface="Times New Roman" panose="02020603050405020304" pitchFamily="18" charset="0"/>
                <a:ea typeface="幼圆" panose="02010509060101010101" pitchFamily="49" charset="-122"/>
                <a:cs typeface="Times New Roman" panose="02020603050405020304" pitchFamily="18" charset="0"/>
              </a:rPr>
              <a:t>} </a:t>
            </a:r>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zh-CN" altLang="en-US"/>
              <a:t>最佳二叉排序树</a:t>
            </a:r>
          </a:p>
        </p:txBody>
      </p:sp>
      <p:sp>
        <p:nvSpPr>
          <p:cNvPr id="165891" name="Text Box 3"/>
          <p:cNvSpPr txBox="1">
            <a:spLocks noChangeArrowheads="1"/>
          </p:cNvSpPr>
          <p:nvPr/>
        </p:nvSpPr>
        <p:spPr bwMode="auto">
          <a:xfrm>
            <a:off x="762000" y="1484313"/>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个结点按不同的次序插入到二叉排序树中，有</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棵二叉排序树</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其中有的形态相同</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有多少棵形态不同的二叉树？</a:t>
            </a:r>
          </a:p>
        </p:txBody>
      </p:sp>
      <p:graphicFrame>
        <p:nvGraphicFramePr>
          <p:cNvPr id="165892" name="Object 4"/>
          <p:cNvGraphicFramePr>
            <a:graphicFrameLocks noChangeAspect="1"/>
          </p:cNvGraphicFramePr>
          <p:nvPr/>
        </p:nvGraphicFramePr>
        <p:xfrm>
          <a:off x="609600" y="2590800"/>
          <a:ext cx="3505200" cy="2203450"/>
        </p:xfrm>
        <a:graphic>
          <a:graphicData uri="http://schemas.openxmlformats.org/presentationml/2006/ole">
            <mc:AlternateContent xmlns:mc="http://schemas.openxmlformats.org/markup-compatibility/2006">
              <mc:Choice xmlns:v="urn:schemas-microsoft-com:vml" Requires="v">
                <p:oleObj r:id="rId2" imgW="1999615" imgH="1258570" progId="Word.Picture.8">
                  <p:embed/>
                </p:oleObj>
              </mc:Choice>
              <mc:Fallback>
                <p:oleObj r:id="rId2" imgW="1999615" imgH="1258570" progId="Word.Picture.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3505200" cy="2203450"/>
                      </a:xfrm>
                      <a:prstGeom prst="rect">
                        <a:avLst/>
                      </a:prstGeom>
                      <a:solidFill>
                        <a:schemeClr val="tx1"/>
                      </a:solidFill>
                    </p:spPr>
                  </p:pic>
                </p:oleObj>
              </mc:Fallback>
            </mc:AlternateContent>
          </a:graphicData>
        </a:graphic>
      </p:graphicFrame>
      <p:graphicFrame>
        <p:nvGraphicFramePr>
          <p:cNvPr id="165893" name="Object 5"/>
          <p:cNvGraphicFramePr>
            <a:graphicFrameLocks noChangeAspect="1"/>
          </p:cNvGraphicFramePr>
          <p:nvPr/>
        </p:nvGraphicFramePr>
        <p:xfrm>
          <a:off x="4343400" y="2438400"/>
          <a:ext cx="4419600" cy="2998788"/>
        </p:xfrm>
        <a:graphic>
          <a:graphicData uri="http://schemas.openxmlformats.org/presentationml/2006/ole">
            <mc:AlternateContent xmlns:mc="http://schemas.openxmlformats.org/markup-compatibility/2006">
              <mc:Choice xmlns:v="urn:schemas-microsoft-com:vml" Requires="v">
                <p:oleObj r:id="rId4" imgW="2724785" imgH="1847215" progId="Word.Picture.8">
                  <p:embed/>
                </p:oleObj>
              </mc:Choice>
              <mc:Fallback>
                <p:oleObj r:id="rId4" imgW="2724785" imgH="1847215"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438400"/>
                        <a:ext cx="4419600" cy="2998788"/>
                      </a:xfrm>
                      <a:prstGeom prst="rect">
                        <a:avLst/>
                      </a:prstGeom>
                      <a:solidFill>
                        <a:schemeClr val="tx1"/>
                      </a:solidFill>
                    </p:spPr>
                  </p:pic>
                </p:oleObj>
              </mc:Fallback>
            </mc:AlternateContent>
          </a:graphicData>
        </a:graphic>
      </p:graphicFrame>
      <p:sp>
        <p:nvSpPr>
          <p:cNvPr id="165894" name="Rectangle 6"/>
          <p:cNvSpPr>
            <a:spLocks noChangeArrowheads="1"/>
          </p:cNvSpPr>
          <p:nvPr/>
        </p:nvSpPr>
        <p:spPr bwMode="auto">
          <a:xfrm>
            <a:off x="0" y="5486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tabLst>
                <a:tab pos="467995" algn="l"/>
                <a:tab pos="914400" algn="l"/>
              </a:tabLst>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由同一组关键码构成的两棵形态不同的二叉排序树</a:t>
            </a:r>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Rectangle 2"/>
          <p:cNvSpPr>
            <a:spLocks noChangeArrowheads="1"/>
          </p:cNvSpPr>
          <p:nvPr/>
        </p:nvSpPr>
        <p:spPr bwMode="auto">
          <a:xfrm>
            <a:off x="395288" y="609600"/>
            <a:ext cx="8367712"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二叉排序树中进行检索时的平均检索长度和树的形态有关，可以用平均检索长度来评价二叉排序树的好坏。</a:t>
            </a:r>
          </a:p>
          <a:p>
            <a:pPr algn="just"/>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如果对一棵扩充的二叉排序树进行中序遍历，则得到的中序序列是从最左下的外部结点开始，到最右下的外部结点结束，并且所有内外部结点都是交叉排列，即第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个内部结点正好位于第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个外部结点和第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个外部结点之间。</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用一棵扩充的二叉排序树表示一个字典的关键码集合，每个内部结点代表一个元素的关键码，每个外部结点代表与其相邻的两个内部结点关键码之间的那些关键码。 </a:t>
            </a:r>
          </a:p>
        </p:txBody>
      </p:sp>
      <p:pic>
        <p:nvPicPr>
          <p:cNvPr id="166915" name="Picture 3" descr="扩充二叉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962400"/>
            <a:ext cx="2895600" cy="2646363"/>
          </a:xfrm>
          <a:prstGeom prst="rect">
            <a:avLst/>
          </a:prstGeom>
          <a:noFill/>
          <a:extLst>
            <a:ext uri="{909E8E84-426E-40DD-AFC4-6F175D3DCCD1}">
              <a14:hiddenFill xmlns:a14="http://schemas.microsoft.com/office/drawing/2010/main">
                <a:solidFill>
                  <a:srgbClr val="FFFFFF"/>
                </a:solidFill>
              </a14:hiddenFill>
            </a:ext>
          </a:extLst>
        </p:spPr>
      </p:pic>
      <p:sp>
        <p:nvSpPr>
          <p:cNvPr id="166916" name="Text Box 4"/>
          <p:cNvSpPr txBox="1">
            <a:spLocks noChangeArrowheads="1"/>
          </p:cNvSpPr>
          <p:nvPr/>
        </p:nvSpPr>
        <p:spPr bwMode="auto">
          <a:xfrm>
            <a:off x="468313" y="4343400"/>
            <a:ext cx="4865687"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右图的中序遍历为：</a:t>
            </a:r>
          </a:p>
          <a:p>
            <a:pPr>
              <a:spcBef>
                <a:spcPct val="50000"/>
              </a:spcBef>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AbBaCfDdEcFeG</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ltLang="zh-CN"/>
              <a:t>Question?</a:t>
            </a:r>
          </a:p>
        </p:txBody>
      </p:sp>
      <p:sp>
        <p:nvSpPr>
          <p:cNvPr id="263171" name="Rectangle 3"/>
          <p:cNvSpPr>
            <a:spLocks noGrp="1" noChangeArrowheads="1"/>
          </p:cNvSpPr>
          <p:nvPr>
            <p:ph type="body" idx="1"/>
          </p:nvPr>
        </p:nvSpPr>
        <p:spPr>
          <a:xfrm>
            <a:off x="323850" y="1485265"/>
            <a:ext cx="8404225" cy="4530725"/>
          </a:xfrm>
        </p:spPr>
        <p:txBody>
          <a:bodyPr/>
          <a:lstStyle/>
          <a:p>
            <a:r>
              <a:rPr lang="zh-CN" altLang="en-US" sz="2800" dirty="0"/>
              <a:t>如果有序表中各记录的查找概率不等，情况如何呢？</a:t>
            </a:r>
          </a:p>
          <a:p>
            <a:r>
              <a:rPr lang="zh-CN" altLang="en-US" sz="2800" dirty="0"/>
              <a:t>简单地按照原来的思路，构造的二叉查找树未必是最优的。</a:t>
            </a:r>
          </a:p>
          <a:p>
            <a:r>
              <a:rPr lang="zh-CN" altLang="en-US" sz="2800" dirty="0"/>
              <a:t>在只考虑查找成功的情况下，产生性能最佳的判定树的目标是使                （带权内路径）最小。</a:t>
            </a:r>
          </a:p>
          <a:p>
            <a:endParaRPr lang="zh-CN" altLang="en-US" sz="2800" dirty="0"/>
          </a:p>
          <a:p>
            <a:r>
              <a:rPr lang="en-US" altLang="zh-CN" sz="2800" dirty="0"/>
              <a:t>PH</a:t>
            </a:r>
            <a:r>
              <a:rPr lang="zh-CN" altLang="en-US" sz="2800" dirty="0"/>
              <a:t>值最小的二叉树叫</a:t>
            </a:r>
            <a:r>
              <a:rPr lang="zh-CN" altLang="en-US" sz="2800" dirty="0">
                <a:solidFill>
                  <a:srgbClr val="FFFF00"/>
                </a:solidFill>
              </a:rPr>
              <a:t>静态最优查找树</a:t>
            </a:r>
            <a:r>
              <a:rPr lang="zh-CN" altLang="en-US" sz="2800" dirty="0">
                <a:solidFill>
                  <a:schemeClr val="tx1"/>
                </a:solidFill>
              </a:rPr>
              <a:t>，该树构造困难，不做讨论</a:t>
            </a:r>
            <a:r>
              <a:rPr lang="zh-CN" altLang="en-US" sz="2800" dirty="0"/>
              <a:t>。</a:t>
            </a:r>
          </a:p>
          <a:p>
            <a:r>
              <a:rPr lang="zh-CN" altLang="en-US" sz="2800" dirty="0"/>
              <a:t>可构造与最优查找树近似的</a:t>
            </a:r>
            <a:r>
              <a:rPr lang="zh-CN" altLang="en-US" sz="2800" dirty="0">
                <a:solidFill>
                  <a:srgbClr val="FFFF00"/>
                </a:solidFill>
              </a:rPr>
              <a:t>次优查找树</a:t>
            </a:r>
            <a:r>
              <a:rPr lang="zh-CN" altLang="en-US" sz="2800" dirty="0">
                <a:solidFill>
                  <a:schemeClr val="tx1"/>
                </a:solidFill>
              </a:rPr>
              <a:t>，其思想为：令左右子树高度相近</a:t>
            </a:r>
          </a:p>
        </p:txBody>
      </p:sp>
      <p:graphicFrame>
        <p:nvGraphicFramePr>
          <p:cNvPr id="263172" name="Object 4"/>
          <p:cNvGraphicFramePr>
            <a:graphicFrameLocks noChangeAspect="1"/>
          </p:cNvGraphicFramePr>
          <p:nvPr/>
        </p:nvGraphicFramePr>
        <p:xfrm>
          <a:off x="2915920" y="3285490"/>
          <a:ext cx="1512570" cy="768985"/>
        </p:xfrm>
        <a:graphic>
          <a:graphicData uri="http://schemas.openxmlformats.org/presentationml/2006/ole">
            <mc:AlternateContent xmlns:mc="http://schemas.openxmlformats.org/markup-compatibility/2006">
              <mc:Choice xmlns:v="urn:schemas-microsoft-com:vml" Requires="v">
                <p:oleObj name="Equation" r:id="rId2" imgW="723900" imgH="368300" progId="Equation.DSMT4">
                  <p:embed/>
                </p:oleObj>
              </mc:Choice>
              <mc:Fallback>
                <p:oleObj name="Equation" r:id="rId2" imgW="723900" imgH="368300" progId="Equation.DSMT4">
                  <p:embed/>
                  <p:pic>
                    <p:nvPicPr>
                      <p:cNvPr id="0" name="Object 4"/>
                      <p:cNvPicPr>
                        <a:picLocks noChangeAspect="1" noChangeArrowheads="1"/>
                      </p:cNvPicPr>
                      <p:nvPr/>
                    </p:nvPicPr>
                    <p:blipFill>
                      <a:blip r:embed="rId3"/>
                      <a:srcRect/>
                      <a:stretch>
                        <a:fillRect/>
                      </a:stretch>
                    </p:blipFill>
                    <p:spPr bwMode="auto">
                      <a:xfrm>
                        <a:off x="2915920" y="3285490"/>
                        <a:ext cx="1512570" cy="768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468313" y="609600"/>
            <a:ext cx="8135937"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在二叉排序树里，检索一个关键码的平均比较次数为</a:t>
            </a:r>
          </a:p>
          <a:p>
            <a:pPr>
              <a:spcBef>
                <a:spcPct val="50000"/>
              </a:spcBef>
            </a:pP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67939" name="Object 3"/>
          <p:cNvGraphicFramePr>
            <a:graphicFrameLocks noChangeAspect="1"/>
          </p:cNvGraphicFramePr>
          <p:nvPr/>
        </p:nvGraphicFramePr>
        <p:xfrm>
          <a:off x="2057400" y="1219200"/>
          <a:ext cx="3962400" cy="1011238"/>
        </p:xfrm>
        <a:graphic>
          <a:graphicData uri="http://schemas.openxmlformats.org/presentationml/2006/ole">
            <mc:AlternateContent xmlns:mc="http://schemas.openxmlformats.org/markup-compatibility/2006">
              <mc:Choice xmlns:v="urn:schemas-microsoft-com:vml" Requires="v">
                <p:oleObj r:id="rId2" imgW="1828800" imgH="469900" progId="Equation.3">
                  <p:embed/>
                </p:oleObj>
              </mc:Choice>
              <mc:Fallback>
                <p:oleObj r:id="rId2" imgW="1828800" imgH="469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3962400" cy="1011238"/>
                      </a:xfrm>
                      <a:prstGeom prst="rect">
                        <a:avLst/>
                      </a:prstGeom>
                      <a:solidFill>
                        <a:schemeClr val="tx1"/>
                      </a:solidFill>
                    </p:spPr>
                  </p:pic>
                </p:oleObj>
              </mc:Fallback>
            </mc:AlternateContent>
          </a:graphicData>
        </a:graphic>
      </p:graphicFrame>
      <p:sp>
        <p:nvSpPr>
          <p:cNvPr id="167940" name="Rectangle 4"/>
          <p:cNvSpPr>
            <a:spLocks noChangeArrowheads="1"/>
          </p:cNvSpPr>
          <p:nvPr/>
        </p:nvSpPr>
        <p:spPr bwMode="auto">
          <a:xfrm>
            <a:off x="468313" y="2362200"/>
            <a:ext cx="8142287"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a:spAutoFit/>
          </a:bodyPr>
          <a:lstStyle/>
          <a:p>
            <a:pPr algn="just">
              <a:tabLst>
                <a:tab pos="467995" algn="l"/>
                <a:tab pos="914400" algn="l"/>
              </a:tabLst>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其中</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个内部结点的层数，</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个外部结点的层数，</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是检索第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个内部结点关键码的频率，</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是被检索的关键码属于第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个外部结点关键码集合的频率，</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也叫结点的权。令</a:t>
            </a:r>
          </a:p>
          <a:p>
            <a:pPr algn="just">
              <a:tabLst>
                <a:tab pos="467995" algn="l"/>
                <a:tab pos="914400" algn="l"/>
              </a:tabLst>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gn="just">
              <a:tabLst>
                <a:tab pos="467995" algn="l"/>
                <a:tab pos="914400" algn="l"/>
              </a:tabLst>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gn="just">
              <a:tabLst>
                <a:tab pos="467995" algn="l"/>
                <a:tab pos="914400" algn="l"/>
              </a:tabLst>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gn="just">
              <a:tabLst>
                <a:tab pos="467995" algn="l"/>
                <a:tab pos="914400" algn="l"/>
              </a:tabLst>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/w</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是检索第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个内部结点关键码的概率，</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/w</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是被检索的关键码属于第</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个外部结点关键码集合的概率。</a:t>
            </a:r>
          </a:p>
          <a:p>
            <a:pPr algn="just" eaLnBrk="0" hangingPunct="0">
              <a:tabLst>
                <a:tab pos="467995" algn="l"/>
                <a:tab pos="914400" algn="l"/>
              </a:tabLst>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检索中平均比较次数最小，即</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最小的二叉排序树称作最佳二叉排序树。</a:t>
            </a:r>
          </a:p>
        </p:txBody>
      </p:sp>
      <p:graphicFrame>
        <p:nvGraphicFramePr>
          <p:cNvPr id="167941" name="Object 5"/>
          <p:cNvGraphicFramePr>
            <a:graphicFrameLocks noChangeAspect="1"/>
          </p:cNvGraphicFramePr>
          <p:nvPr/>
        </p:nvGraphicFramePr>
        <p:xfrm>
          <a:off x="2916238" y="3810000"/>
          <a:ext cx="2362200" cy="1066800"/>
        </p:xfrm>
        <a:graphic>
          <a:graphicData uri="http://schemas.openxmlformats.org/presentationml/2006/ole">
            <mc:AlternateContent xmlns:mc="http://schemas.openxmlformats.org/markup-compatibility/2006">
              <mc:Choice xmlns:v="urn:schemas-microsoft-com:vml" Requires="v">
                <p:oleObj r:id="rId4" imgW="989965" imgH="444500" progId="Equation.3">
                  <p:embed/>
                </p:oleObj>
              </mc:Choice>
              <mc:Fallback>
                <p:oleObj r:id="rId4" imgW="989965" imgH="444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3810000"/>
                        <a:ext cx="2362200" cy="1066800"/>
                      </a:xfrm>
                      <a:prstGeom prst="rect">
                        <a:avLst/>
                      </a:prstGeom>
                      <a:solidFill>
                        <a:schemeClr val="tx1"/>
                      </a:solidFill>
                    </p:spPr>
                  </p:pic>
                </p:oleObj>
              </mc:Fallback>
            </mc:AlternateContent>
          </a:graphicData>
        </a:graphic>
      </p:graphicFrame>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2" name="Text Box 2"/>
          <p:cNvSpPr txBox="1">
            <a:spLocks noChangeArrowheads="1"/>
          </p:cNvSpPr>
          <p:nvPr/>
        </p:nvSpPr>
        <p:spPr bwMode="auto">
          <a:xfrm>
            <a:off x="685800" y="765175"/>
            <a:ext cx="78486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一、所有结点的检索概率都相等</a:t>
            </a:r>
          </a:p>
          <a:p>
            <a:pPr>
              <a:spcBef>
                <a:spcPct val="50000"/>
              </a:spcBef>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此时有</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E(n) = (2IPL+3n)/(2n+1)</a:t>
            </a:r>
          </a:p>
          <a:p>
            <a:pPr>
              <a:spcBef>
                <a:spcPct val="100000"/>
              </a:spcBef>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而</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IPL=</a:t>
            </a:r>
          </a:p>
          <a:p>
            <a:pPr>
              <a:spcBef>
                <a:spcPct val="100000"/>
              </a:spcBef>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a:t>
            </a:r>
          </a:p>
          <a:p>
            <a:pPr>
              <a:spcBef>
                <a:spcPct val="100000"/>
              </a:spcBef>
            </a:pP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构造方法：</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）将结点按关键码排序</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）按二分法依次检索关键码，将检索中遇到的还未在二叉排序树中的结点插入树中。</a:t>
            </a: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可以证明，对</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种二叉排序树平均，得到的平均检索长度为</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O(log</a:t>
            </a:r>
            <a:r>
              <a:rPr kumimoji="1" lang="en-US" altLang="zh-CN" sz="2400" baseline="-30000">
                <a:latin typeface="Times New Roman" panose="02020603050405020304" pitchFamily="18" charset="0"/>
                <a:ea typeface="幼圆" panose="02010509060101010101" pitchFamily="49" charset="-122"/>
                <a:cs typeface="Times New Roman" panose="02020603050405020304" pitchFamily="18" charset="0"/>
              </a:rPr>
              <a:t>2</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a:t>
            </a:r>
          </a:p>
        </p:txBody>
      </p:sp>
      <p:graphicFrame>
        <p:nvGraphicFramePr>
          <p:cNvPr id="168963" name="Object 3"/>
          <p:cNvGraphicFramePr>
            <a:graphicFrameLocks noChangeAspect="1"/>
          </p:cNvGraphicFramePr>
          <p:nvPr/>
        </p:nvGraphicFramePr>
        <p:xfrm>
          <a:off x="2057400" y="1890713"/>
          <a:ext cx="1600200" cy="987425"/>
        </p:xfrm>
        <a:graphic>
          <a:graphicData uri="http://schemas.openxmlformats.org/presentationml/2006/ole">
            <mc:AlternateContent xmlns:mc="http://schemas.openxmlformats.org/markup-compatibility/2006">
              <mc:Choice xmlns:v="urn:schemas-microsoft-com:vml" Requires="v">
                <p:oleObj name="Equation" r:id="rId2" imgW="698500" imgH="431800" progId="Equation.3">
                  <p:embed/>
                </p:oleObj>
              </mc:Choice>
              <mc:Fallback>
                <p:oleObj name="Equation" r:id="rId2" imgW="698500" imgH="431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890713"/>
                        <a:ext cx="1600200" cy="987425"/>
                      </a:xfrm>
                      <a:prstGeom prst="rect">
                        <a:avLst/>
                      </a:prstGeom>
                      <a:solidFill>
                        <a:schemeClr val="tx1"/>
                      </a:solidFill>
                    </p:spPr>
                  </p:pic>
                </p:oleObj>
              </mc:Fallback>
            </mc:AlternateContent>
          </a:graphicData>
        </a:graphic>
      </p:graphicFrame>
      <p:graphicFrame>
        <p:nvGraphicFramePr>
          <p:cNvPr id="168964" name="Object 4"/>
          <p:cNvGraphicFramePr>
            <a:graphicFrameLocks noChangeAspect="1"/>
          </p:cNvGraphicFramePr>
          <p:nvPr/>
        </p:nvGraphicFramePr>
        <p:xfrm>
          <a:off x="2057400" y="2881313"/>
          <a:ext cx="3378200" cy="476250"/>
        </p:xfrm>
        <a:graphic>
          <a:graphicData uri="http://schemas.openxmlformats.org/presentationml/2006/ole">
            <mc:AlternateContent xmlns:mc="http://schemas.openxmlformats.org/markup-compatibility/2006">
              <mc:Choice xmlns:v="urn:schemas-microsoft-com:vml" Requires="v">
                <p:oleObj name="Equation" r:id="rId4" imgW="1701800" imgH="241300" progId="Equation.3">
                  <p:embed/>
                </p:oleObj>
              </mc:Choice>
              <mc:Fallback>
                <p:oleObj name="Equation" r:id="rId4" imgW="1701800" imgH="241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881313"/>
                        <a:ext cx="3378200" cy="476250"/>
                      </a:xfrm>
                      <a:prstGeom prst="rect">
                        <a:avLst/>
                      </a:prstGeom>
                      <a:solidFill>
                        <a:schemeClr val="tx1"/>
                      </a:solidFill>
                    </p:spPr>
                  </p:pic>
                </p:oleObj>
              </mc:Fallback>
            </mc:AlternateContent>
          </a:graphicData>
        </a:graphic>
      </p:graphicFrame>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468313" y="762000"/>
            <a:ext cx="828040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二、所有结点的检索概率不相等</a:t>
            </a:r>
          </a:p>
          <a:p>
            <a:pPr algn="just">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最佳二叉排序树有个特点，即它的任何子树都是最佳二叉排序树。否则，只要将非最佳二叉排序树的子树换成最佳二叉排序树的子树，整个树的花费就小于原来的花费，这与原来就是最佳二叉排序树的前提矛盾。这一特点对于构造最佳二叉排序树十分有用。</a:t>
            </a:r>
          </a:p>
          <a:p>
            <a:pPr algn="just">
              <a:spcBef>
                <a:spcPct val="500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设关键码</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key</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i+1</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key</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i+2</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j</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为内部结点，相应的权为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i+1</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i+1</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的最佳二叉排序树为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T(i, j)</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，其根为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R(i, j)</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，花费为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C(i, j)</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，权的总和为</a:t>
            </a:r>
          </a:p>
          <a:p>
            <a:pPr algn="just">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W(i, j)= 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i+1</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p</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a:latin typeface="Times New Roman" panose="02020603050405020304" pitchFamily="18" charset="0"/>
                <a:ea typeface="幼圆" panose="02010509060101010101" pitchFamily="49" charset="-122"/>
                <a:cs typeface="Times New Roman" panose="02020603050405020304" pitchFamily="18" charset="0"/>
              </a:rPr>
              <a:t>i+1</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30000" dirty="0" err="1">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(0≤i≤j≤n)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a:p>
            <a:pPr>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 W(</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)+min(C(i,k-1)+C(</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pPr>
              <a:spcBef>
                <a:spcPct val="500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i&lt;k&lt;=j</a:t>
            </a: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0" y="0"/>
            <a:ext cx="9144000" cy="679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66700" algn="just">
              <a:tabLst>
                <a:tab pos="467995" algn="l"/>
                <a:tab pos="914400" algn="l"/>
              </a:tabLst>
            </a:pPr>
            <a:r>
              <a:rPr kumimoji="1" lang="zh-CN" altLang="en-US" sz="2000" dirty="0">
                <a:latin typeface="Times New Roman" panose="02020603050405020304" pitchFamily="18" charset="0"/>
              </a:rPr>
              <a:t>例题∶设</a:t>
            </a:r>
            <a:r>
              <a:rPr kumimoji="1" lang="en-US" altLang="zh-CN" sz="2000" dirty="0">
                <a:latin typeface="Times New Roman" panose="02020603050405020304" pitchFamily="18" charset="0"/>
              </a:rPr>
              <a:t>n=4</a:t>
            </a:r>
            <a:r>
              <a:rPr kumimoji="1" lang="zh-CN" altLang="en-US" sz="2000" dirty="0">
                <a:latin typeface="Times New Roman" panose="02020603050405020304" pitchFamily="18" charset="0"/>
              </a:rPr>
              <a:t>，且关键码集合为∶</a:t>
            </a:r>
            <a:r>
              <a:rPr kumimoji="1" lang="en-US" altLang="zh-CN" sz="2000" dirty="0">
                <a:latin typeface="Times New Roman" panose="02020603050405020304" pitchFamily="18" charset="0"/>
              </a:rPr>
              <a:t>{ B,   D,   F,   H}</a:t>
            </a:r>
          </a:p>
          <a:p>
            <a:pPr indent="266700" algn="just" eaLnBrk="0" hangingPunct="0">
              <a:tabLst>
                <a:tab pos="467995" algn="l"/>
                <a:tab pos="914400" algn="l"/>
              </a:tabLst>
            </a:pPr>
            <a:r>
              <a:rPr kumimoji="1" lang="en-US" altLang="zh-CN" sz="2000" dirty="0">
                <a:latin typeface="Times New Roman" panose="02020603050405020304" pitchFamily="18" charset="0"/>
              </a:rPr>
              <a:t>key</a:t>
            </a:r>
            <a:r>
              <a:rPr kumimoji="1" lang="en-US" altLang="zh-CN" sz="2000" baseline="-30000" dirty="0">
                <a:latin typeface="Times New Roman" panose="02020603050405020304" pitchFamily="18" charset="0"/>
              </a:rPr>
              <a:t>1</a:t>
            </a:r>
            <a:r>
              <a:rPr kumimoji="1" lang="en-US" altLang="zh-CN" sz="2000" dirty="0">
                <a:latin typeface="Times New Roman" panose="02020603050405020304" pitchFamily="18" charset="0"/>
              </a:rPr>
              <a:t>, key</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 key</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 key</a:t>
            </a:r>
            <a:r>
              <a:rPr kumimoji="1" lang="en-US" altLang="zh-CN" sz="2000" baseline="-30000" dirty="0">
                <a:latin typeface="Times New Roman" panose="02020603050405020304" pitchFamily="18" charset="0"/>
              </a:rPr>
              <a:t>4</a:t>
            </a:r>
            <a:r>
              <a:rPr kumimoji="1" lang="zh-CN" altLang="en-US" sz="2000" dirty="0">
                <a:latin typeface="Times New Roman" panose="02020603050405020304" pitchFamily="18" charset="0"/>
              </a:rPr>
              <a:t>权的序列为∶	</a:t>
            </a:r>
          </a:p>
          <a:p>
            <a:pPr indent="266700" algn="just" eaLnBrk="0" hangingPunct="0">
              <a:tabLst>
                <a:tab pos="467995" algn="l"/>
                <a:tab pos="914400" algn="l"/>
              </a:tabLst>
            </a:pPr>
            <a:r>
              <a:rPr kumimoji="1" lang="zh-CN" altLang="en-US" sz="2000" dirty="0">
                <a:latin typeface="Times New Roman" panose="02020603050405020304" pitchFamily="18" charset="0"/>
              </a:rPr>
              <a:t>          </a:t>
            </a:r>
            <a:r>
              <a:rPr kumimoji="1" lang="en-US" altLang="zh-CN" sz="2000" dirty="0">
                <a:latin typeface="Times New Roman" panose="02020603050405020304" pitchFamily="18" charset="0"/>
              </a:rPr>
              <a:t>{1,	5,	4,	3,	5,	4,	3,	2,	1}</a:t>
            </a:r>
          </a:p>
          <a:p>
            <a:pPr indent="266700" algn="just" eaLnBrk="0" hangingPunct="0">
              <a:tabLst>
                <a:tab pos="467995" algn="l"/>
                <a:tab pos="914400" algn="l"/>
              </a:tabLst>
            </a:pPr>
            <a:r>
              <a:rPr kumimoji="1" lang="en-US" altLang="zh-CN" sz="2000" dirty="0">
                <a:latin typeface="Times New Roman" panose="02020603050405020304" pitchFamily="18" charset="0"/>
              </a:rPr>
              <a:t>	   	   p</a:t>
            </a:r>
            <a:r>
              <a:rPr kumimoji="1" lang="en-US" altLang="zh-CN" sz="2000" baseline="-30000" dirty="0">
                <a:latin typeface="Times New Roman" panose="02020603050405020304" pitchFamily="18" charset="0"/>
              </a:rPr>
              <a:t>1</a:t>
            </a:r>
            <a:r>
              <a:rPr kumimoji="1" lang="en-US" altLang="zh-CN" sz="2000" dirty="0">
                <a:latin typeface="Times New Roman" panose="02020603050405020304" pitchFamily="18" charset="0"/>
              </a:rPr>
              <a:t>,	p</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	p</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	p</a:t>
            </a:r>
            <a:r>
              <a:rPr kumimoji="1" lang="en-US" altLang="zh-CN" sz="2000" baseline="-30000" dirty="0">
                <a:latin typeface="Times New Roman" panose="02020603050405020304" pitchFamily="18" charset="0"/>
              </a:rPr>
              <a:t>4</a:t>
            </a:r>
            <a:r>
              <a:rPr kumimoji="1" lang="en-US" altLang="zh-CN" sz="2000" dirty="0">
                <a:latin typeface="Times New Roman" panose="02020603050405020304" pitchFamily="18" charset="0"/>
              </a:rPr>
              <a:t>,	q</a:t>
            </a:r>
            <a:r>
              <a:rPr kumimoji="1" lang="en-US" altLang="zh-CN" sz="2000" baseline="-30000" dirty="0">
                <a:latin typeface="Times New Roman" panose="02020603050405020304" pitchFamily="18" charset="0"/>
              </a:rPr>
              <a:t>0</a:t>
            </a:r>
            <a:r>
              <a:rPr kumimoji="1" lang="en-US" altLang="zh-CN" sz="2000" dirty="0">
                <a:latin typeface="Times New Roman" panose="02020603050405020304" pitchFamily="18" charset="0"/>
              </a:rPr>
              <a:t>,	q</a:t>
            </a:r>
            <a:r>
              <a:rPr kumimoji="1" lang="en-US" altLang="zh-CN" sz="2000" baseline="-30000" dirty="0">
                <a:latin typeface="Times New Roman" panose="02020603050405020304" pitchFamily="18" charset="0"/>
              </a:rPr>
              <a:t>1</a:t>
            </a:r>
            <a:r>
              <a:rPr kumimoji="1" lang="en-US" altLang="zh-CN" sz="2000" dirty="0">
                <a:latin typeface="Times New Roman" panose="02020603050405020304" pitchFamily="18" charset="0"/>
              </a:rPr>
              <a:t>,	q</a:t>
            </a:r>
            <a:r>
              <a:rPr kumimoji="1" lang="en-US" altLang="zh-CN" sz="2000" baseline="-30000" dirty="0">
                <a:latin typeface="Times New Roman" panose="02020603050405020304" pitchFamily="18" charset="0"/>
              </a:rPr>
              <a:t>2</a:t>
            </a:r>
            <a:r>
              <a:rPr kumimoji="1" lang="en-US" altLang="zh-CN" sz="2000" dirty="0">
                <a:latin typeface="Times New Roman" panose="02020603050405020304" pitchFamily="18" charset="0"/>
              </a:rPr>
              <a:t>,	q</a:t>
            </a:r>
            <a:r>
              <a:rPr kumimoji="1" lang="en-US" altLang="zh-CN" sz="2000" baseline="-30000" dirty="0">
                <a:latin typeface="Times New Roman" panose="02020603050405020304" pitchFamily="18" charset="0"/>
              </a:rPr>
              <a:t>3</a:t>
            </a:r>
            <a:r>
              <a:rPr kumimoji="1" lang="en-US" altLang="zh-CN" sz="2000" dirty="0">
                <a:latin typeface="Times New Roman" panose="02020603050405020304" pitchFamily="18" charset="0"/>
              </a:rPr>
              <a:t>,	q</a:t>
            </a:r>
            <a:r>
              <a:rPr kumimoji="1" lang="en-US" altLang="zh-CN" sz="2000" baseline="-30000" dirty="0">
                <a:latin typeface="Times New Roman" panose="02020603050405020304" pitchFamily="18" charset="0"/>
              </a:rPr>
              <a:t>4</a:t>
            </a:r>
            <a:endParaRPr kumimoji="1" lang="en-US" altLang="zh-CN" sz="2000" dirty="0">
              <a:latin typeface="Times New Roman" panose="02020603050405020304" pitchFamily="18" charset="0"/>
            </a:endParaRPr>
          </a:p>
          <a:p>
            <a:pPr indent="266700" algn="just" eaLnBrk="0" hangingPunct="0">
              <a:tabLst>
                <a:tab pos="467995" algn="l"/>
                <a:tab pos="914400" algn="l"/>
              </a:tabLst>
            </a:pPr>
            <a:r>
              <a:rPr kumimoji="1" lang="zh-CN" altLang="en-US" sz="2000" dirty="0">
                <a:latin typeface="Times New Roman" panose="02020603050405020304" pitchFamily="18" charset="0"/>
              </a:rPr>
              <a:t>要求构造最优二叉排序树。</a:t>
            </a:r>
          </a:p>
          <a:p>
            <a:pPr indent="266700" algn="just" eaLnBrk="0" hangingPunct="0">
              <a:tabLst>
                <a:tab pos="467995" algn="l"/>
                <a:tab pos="914400" algn="l"/>
              </a:tabLst>
            </a:pPr>
            <a:r>
              <a:rPr kumimoji="1" lang="zh-CN" altLang="en-US" sz="2000" dirty="0">
                <a:latin typeface="Times New Roman" panose="02020603050405020304" pitchFamily="18" charset="0"/>
              </a:rPr>
              <a:t>初始时，</a:t>
            </a:r>
            <a:r>
              <a:rPr kumimoji="1" lang="en-US" altLang="zh-CN" sz="2000" dirty="0">
                <a:latin typeface="Times New Roman" panose="02020603050405020304" pitchFamily="18" charset="0"/>
              </a:rPr>
              <a:t>W(</a:t>
            </a:r>
            <a:r>
              <a:rPr kumimoji="1" lang="en-US" altLang="zh-CN" sz="2000" dirty="0" err="1">
                <a:latin typeface="Times New Roman" panose="02020603050405020304" pitchFamily="18" charset="0"/>
              </a:rPr>
              <a:t>i,i</a:t>
            </a:r>
            <a:r>
              <a:rPr kumimoji="1" lang="en-US" altLang="zh-CN" sz="2000" dirty="0">
                <a:latin typeface="Times New Roman" panose="02020603050405020304" pitchFamily="18" charset="0"/>
              </a:rPr>
              <a:t>)=q(i)</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C(</a:t>
            </a:r>
            <a:r>
              <a:rPr kumimoji="1" lang="en-US" altLang="zh-CN" sz="2000" dirty="0" err="1">
                <a:latin typeface="Times New Roman" panose="02020603050405020304" pitchFamily="18" charset="0"/>
              </a:rPr>
              <a:t>i,i</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R(</a:t>
            </a:r>
            <a:r>
              <a:rPr kumimoji="1" lang="en-US" altLang="zh-CN" sz="2000" dirty="0" err="1">
                <a:latin typeface="Times New Roman" panose="02020603050405020304" pitchFamily="18" charset="0"/>
              </a:rPr>
              <a:t>i,i</a:t>
            </a:r>
            <a:r>
              <a:rPr kumimoji="1" lang="en-US" altLang="zh-CN" sz="2000" dirty="0">
                <a:latin typeface="Times New Roman" panose="02020603050405020304" pitchFamily="18" charset="0"/>
              </a:rPr>
              <a:t>)=0</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0≤i≤4</a:t>
            </a:r>
            <a:r>
              <a:rPr kumimoji="1" lang="zh-CN" altLang="en-US" sz="2000" dirty="0">
                <a:latin typeface="Times New Roman" panose="02020603050405020304" pitchFamily="18" charset="0"/>
              </a:rPr>
              <a:t>。</a:t>
            </a:r>
          </a:p>
          <a:p>
            <a:pPr indent="266700" algn="just" eaLnBrk="0" hangingPunct="0">
              <a:tabLst>
                <a:tab pos="467995" algn="l"/>
                <a:tab pos="914400" algn="l"/>
              </a:tabLst>
            </a:pPr>
            <a:r>
              <a:rPr kumimoji="1" lang="zh-CN" altLang="en-US" sz="2000" dirty="0">
                <a:latin typeface="Times New Roman" panose="02020603050405020304" pitchFamily="18" charset="0"/>
              </a:rPr>
              <a:t>根据</a:t>
            </a:r>
            <a:r>
              <a:rPr kumimoji="1" lang="en-US" altLang="zh-CN" sz="2000" dirty="0">
                <a:latin typeface="Times New Roman" panose="02020603050405020304" pitchFamily="18" charset="0"/>
              </a:rPr>
              <a:t>W(</a:t>
            </a:r>
            <a:r>
              <a:rPr kumimoji="1" lang="en-US" altLang="zh-CN" sz="2000" dirty="0" err="1">
                <a:latin typeface="Times New Roman" panose="02020603050405020304" pitchFamily="18" charset="0"/>
              </a:rPr>
              <a:t>i,j</a:t>
            </a:r>
            <a:r>
              <a:rPr kumimoji="1" lang="en-US" altLang="zh-CN" sz="2000" dirty="0">
                <a:latin typeface="Times New Roman" panose="02020603050405020304" pitchFamily="18" charset="0"/>
              </a:rPr>
              <a:t>)=p(j)+q(j)+W(i,j-1)</a:t>
            </a:r>
            <a:r>
              <a:rPr kumimoji="1" lang="zh-CN" altLang="en-US" sz="2000" dirty="0">
                <a:latin typeface="Times New Roman" panose="02020603050405020304" pitchFamily="18" charset="0"/>
              </a:rPr>
              <a:t>和式</a:t>
            </a:r>
            <a:r>
              <a:rPr kumimoji="1" lang="en-US" altLang="zh-CN" sz="2000" dirty="0">
                <a:latin typeface="Times New Roman" panose="02020603050405020304" pitchFamily="18" charset="0"/>
              </a:rPr>
              <a:t>6.1</a:t>
            </a:r>
            <a:r>
              <a:rPr kumimoji="1" lang="zh-CN" altLang="en-US" sz="2000" dirty="0">
                <a:latin typeface="Times New Roman" panose="02020603050405020304" pitchFamily="18" charset="0"/>
              </a:rPr>
              <a:t>求最优二叉排序树。</a:t>
            </a:r>
          </a:p>
          <a:p>
            <a:pPr indent="266700" algn="just" eaLnBrk="0" hangingPunct="0">
              <a:tabLst>
                <a:tab pos="467995" algn="l"/>
                <a:tab pos="914400" algn="l"/>
              </a:tabLst>
            </a:pPr>
            <a:r>
              <a:rPr kumimoji="1" lang="en-US" altLang="zh-CN" sz="2000" dirty="0">
                <a:latin typeface="Times New Roman" panose="02020603050405020304" pitchFamily="18" charset="0"/>
              </a:rPr>
              <a:t>W(0,1)=p(1)+q(1)+W(0,0)=10</a:t>
            </a:r>
          </a:p>
          <a:p>
            <a:pPr indent="266700" algn="just" eaLnBrk="0" hangingPunct="0">
              <a:tabLst>
                <a:tab pos="467995" algn="l"/>
                <a:tab pos="914400" algn="l"/>
              </a:tabLst>
            </a:pPr>
            <a:r>
              <a:rPr kumimoji="1" lang="en-US" altLang="zh-CN" sz="2000" dirty="0">
                <a:latin typeface="Times New Roman" panose="02020603050405020304" pitchFamily="18" charset="0"/>
              </a:rPr>
              <a:t>C(0,1)=W(0,1)+min{C(0,0)+C(1,1)}=10</a:t>
            </a:r>
          </a:p>
          <a:p>
            <a:pPr indent="266700" algn="just" eaLnBrk="0" hangingPunct="0">
              <a:tabLst>
                <a:tab pos="467995" algn="l"/>
                <a:tab pos="914400" algn="l"/>
              </a:tabLst>
            </a:pPr>
            <a:r>
              <a:rPr kumimoji="1" lang="en-US" altLang="zh-CN" sz="2000" dirty="0">
                <a:latin typeface="Times New Roman" panose="02020603050405020304" pitchFamily="18" charset="0"/>
              </a:rPr>
              <a:t>R(0,1)=1</a:t>
            </a:r>
          </a:p>
          <a:p>
            <a:pPr indent="266700" algn="just" eaLnBrk="0" hangingPunct="0">
              <a:tabLst>
                <a:tab pos="467995" algn="l"/>
                <a:tab pos="914400" algn="l"/>
              </a:tabLst>
            </a:pPr>
            <a:r>
              <a:rPr kumimoji="1" lang="en-US" altLang="zh-CN" sz="2000" dirty="0">
                <a:latin typeface="Times New Roman" panose="02020603050405020304" pitchFamily="18" charset="0"/>
              </a:rPr>
              <a:t>W(1,2)=p(2)+q(2)+W(1,1)=12</a:t>
            </a:r>
          </a:p>
          <a:p>
            <a:pPr indent="266700" algn="just" eaLnBrk="0" hangingPunct="0">
              <a:tabLst>
                <a:tab pos="467995" algn="l"/>
                <a:tab pos="914400" algn="l"/>
              </a:tabLst>
            </a:pPr>
            <a:r>
              <a:rPr kumimoji="1" lang="en-US" altLang="zh-CN" sz="2000" dirty="0">
                <a:latin typeface="Times New Roman" panose="02020603050405020304" pitchFamily="18" charset="0"/>
              </a:rPr>
              <a:t>C(1,2)=W(1,2)+min{C(1,1)+C(2,2)}=12</a:t>
            </a:r>
          </a:p>
          <a:p>
            <a:pPr indent="266700" algn="just" eaLnBrk="0" hangingPunct="0">
              <a:tabLst>
                <a:tab pos="467995" algn="l"/>
                <a:tab pos="914400" algn="l"/>
              </a:tabLst>
            </a:pPr>
            <a:r>
              <a:rPr kumimoji="1" lang="en-US" altLang="zh-CN" sz="2000" dirty="0">
                <a:latin typeface="Times New Roman" panose="02020603050405020304" pitchFamily="18" charset="0"/>
              </a:rPr>
              <a:t>R(1,2)=2</a:t>
            </a:r>
          </a:p>
          <a:p>
            <a:pPr indent="266700" algn="just" eaLnBrk="0" hangingPunct="0">
              <a:tabLst>
                <a:tab pos="467995" algn="l"/>
                <a:tab pos="914400" algn="l"/>
              </a:tabLst>
            </a:pPr>
            <a:r>
              <a:rPr kumimoji="1" lang="en-US" altLang="zh-CN" sz="2000" dirty="0">
                <a:latin typeface="Times New Roman" panose="02020603050405020304" pitchFamily="18" charset="0"/>
              </a:rPr>
              <a:t>W(2,3)=p(3)+q(3)+W(2,2)=9</a:t>
            </a:r>
          </a:p>
          <a:p>
            <a:pPr indent="266700" algn="just" eaLnBrk="0" hangingPunct="0">
              <a:tabLst>
                <a:tab pos="467995" algn="l"/>
                <a:tab pos="914400" algn="l"/>
              </a:tabLst>
            </a:pPr>
            <a:r>
              <a:rPr kumimoji="1" lang="en-US" altLang="zh-CN" sz="2000" dirty="0">
                <a:latin typeface="Times New Roman" panose="02020603050405020304" pitchFamily="18" charset="0"/>
              </a:rPr>
              <a:t>C(2,3)=W(2,3)+min{C(2,2)+C(3,3)}=9</a:t>
            </a:r>
          </a:p>
          <a:p>
            <a:pPr indent="266700" algn="just" eaLnBrk="0" hangingPunct="0">
              <a:tabLst>
                <a:tab pos="467995" algn="l"/>
                <a:tab pos="914400" algn="l"/>
              </a:tabLst>
            </a:pPr>
            <a:r>
              <a:rPr kumimoji="1" lang="en-US" altLang="zh-CN" sz="2000" dirty="0">
                <a:latin typeface="Times New Roman" panose="02020603050405020304" pitchFamily="18" charset="0"/>
              </a:rPr>
              <a:t>R(2,3)=3</a:t>
            </a:r>
          </a:p>
          <a:p>
            <a:pPr indent="266700" algn="just" eaLnBrk="0" hangingPunct="0">
              <a:tabLst>
                <a:tab pos="467995" algn="l"/>
                <a:tab pos="914400" algn="l"/>
              </a:tabLst>
            </a:pPr>
            <a:r>
              <a:rPr kumimoji="1" lang="en-US" altLang="zh-CN" sz="2000" dirty="0">
                <a:latin typeface="Times New Roman" panose="02020603050405020304" pitchFamily="18" charset="0"/>
              </a:rPr>
              <a:t>W(3,4)=p(4)+q(4)+W(3,3)=6</a:t>
            </a:r>
          </a:p>
          <a:p>
            <a:pPr indent="266700" algn="just" eaLnBrk="0" hangingPunct="0">
              <a:tabLst>
                <a:tab pos="467995" algn="l"/>
                <a:tab pos="914400" algn="l"/>
              </a:tabLst>
            </a:pPr>
            <a:r>
              <a:rPr kumimoji="1" lang="en-US" altLang="zh-CN" sz="2000" dirty="0">
                <a:latin typeface="Times New Roman" panose="02020603050405020304" pitchFamily="18" charset="0"/>
              </a:rPr>
              <a:t>C(3,4)=W(3,4)+min{C(3,3)+C(4,4)}=6</a:t>
            </a:r>
          </a:p>
          <a:p>
            <a:pPr indent="266700" algn="just" eaLnBrk="0" hangingPunct="0">
              <a:tabLst>
                <a:tab pos="467995" algn="l"/>
                <a:tab pos="914400" algn="l"/>
              </a:tabLst>
            </a:pPr>
            <a:r>
              <a:rPr kumimoji="1" lang="en-US" altLang="zh-CN" sz="2000" dirty="0">
                <a:latin typeface="Times New Roman" panose="02020603050405020304" pitchFamily="18" charset="0"/>
              </a:rPr>
              <a:t>R(3,4)=4</a:t>
            </a:r>
          </a:p>
          <a:p>
            <a:pPr indent="266700" algn="just" eaLnBrk="0" hangingPunct="0">
              <a:tabLst>
                <a:tab pos="467995" algn="l"/>
                <a:tab pos="914400" algn="l"/>
              </a:tabLst>
            </a:pPr>
            <a:r>
              <a:rPr kumimoji="1" lang="zh-CN" altLang="en-US" sz="2000" dirty="0">
                <a:latin typeface="Times New Roman" panose="02020603050405020304" pitchFamily="18" charset="0"/>
              </a:rPr>
              <a:t>知道了</a:t>
            </a:r>
            <a:r>
              <a:rPr kumimoji="1" lang="en-US" altLang="zh-CN" sz="2000" dirty="0">
                <a:latin typeface="Times New Roman" panose="02020603050405020304" pitchFamily="18" charset="0"/>
              </a:rPr>
              <a:t>W(i,i+1)</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C(i,i+1)</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0≤i&lt;4</a:t>
            </a:r>
            <a:r>
              <a:rPr kumimoji="1" lang="zh-CN" altLang="en-US" sz="2000" dirty="0">
                <a:latin typeface="Times New Roman" panose="02020603050405020304" pitchFamily="18" charset="0"/>
              </a:rPr>
              <a:t>，可以再次使用</a:t>
            </a:r>
            <a:r>
              <a:rPr kumimoji="1" lang="en-US" altLang="zh-CN" sz="2000" dirty="0">
                <a:latin typeface="Times New Roman" panose="02020603050405020304" pitchFamily="18" charset="0"/>
              </a:rPr>
              <a:t>6.1</a:t>
            </a:r>
            <a:r>
              <a:rPr kumimoji="1" lang="zh-CN" altLang="en-US" sz="2000" dirty="0">
                <a:latin typeface="Times New Roman" panose="02020603050405020304" pitchFamily="18" charset="0"/>
              </a:rPr>
              <a:t>式计算</a:t>
            </a:r>
            <a:r>
              <a:rPr kumimoji="1" lang="en-US" altLang="zh-CN" sz="2000" dirty="0">
                <a:latin typeface="Times New Roman" panose="02020603050405020304" pitchFamily="18" charset="0"/>
              </a:rPr>
              <a:t>W(i,i+2)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C(i,i+2)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R(i,i+2)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0≤i&lt;3</a:t>
            </a:r>
            <a:r>
              <a:rPr kumimoji="1" lang="zh-CN" altLang="en-US" sz="2000" dirty="0">
                <a:latin typeface="Times New Roman" panose="02020603050405020304" pitchFamily="18" charset="0"/>
              </a:rPr>
              <a:t>。这一过程可以重复到得出</a:t>
            </a:r>
            <a:r>
              <a:rPr kumimoji="1" lang="en-US" altLang="zh-CN" sz="2000" dirty="0">
                <a:latin typeface="Times New Roman" panose="02020603050405020304" pitchFamily="18" charset="0"/>
              </a:rPr>
              <a:t>W(0,4)</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C(0,4)</a:t>
            </a:r>
            <a:r>
              <a:rPr kumimoji="1" lang="zh-CN" altLang="en-US" sz="2000" dirty="0">
                <a:latin typeface="Times New Roman" panose="02020603050405020304" pitchFamily="18" charset="0"/>
              </a:rPr>
              <a:t>和</a:t>
            </a:r>
            <a:r>
              <a:rPr kumimoji="1" lang="en-US" altLang="zh-CN" sz="2000" dirty="0">
                <a:latin typeface="Times New Roman" panose="02020603050405020304" pitchFamily="18" charset="0"/>
              </a:rPr>
              <a:t>R(0,4)</a:t>
            </a:r>
            <a:r>
              <a:rPr kumimoji="1" lang="zh-CN" altLang="en-US" sz="2000" dirty="0">
                <a:latin typeface="Times New Roman" panose="02020603050405020304" pitchFamily="18" charset="0"/>
              </a:rPr>
              <a:t>。</a:t>
            </a:r>
          </a:p>
          <a:p>
            <a:pPr indent="266700" eaLnBrk="0" hangingPunct="0">
              <a:tabLst>
                <a:tab pos="467995" algn="l"/>
                <a:tab pos="914400" algn="l"/>
              </a:tabLst>
            </a:pPr>
            <a:endParaRPr kumimoji="1" lang="en-US" altLang="zh-CN" sz="2000" dirty="0">
              <a:latin typeface="Times New Roman" panose="02020603050405020304" pitchFamily="18" charset="0"/>
            </a:endParaRPr>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2034" name="Object 2"/>
          <p:cNvGraphicFramePr/>
          <p:nvPr/>
        </p:nvGraphicFramePr>
        <p:xfrm>
          <a:off x="70485" y="549274"/>
          <a:ext cx="9003030" cy="4921758"/>
        </p:xfrm>
        <a:graphic>
          <a:graphicData uri="http://schemas.openxmlformats.org/presentationml/2006/ole">
            <mc:AlternateContent xmlns:mc="http://schemas.openxmlformats.org/markup-compatibility/2006">
              <mc:Choice xmlns:v="urn:schemas-microsoft-com:vml" Requires="v">
                <p:oleObj name="Picture" r:id="rId2" imgW="5295900" imgH="6562090" progId="Word.Picture.8">
                  <p:embed/>
                </p:oleObj>
              </mc:Choice>
              <mc:Fallback>
                <p:oleObj name="Picture" r:id="rId2" imgW="5295900" imgH="6562090"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b="58260"/>
                      <a:stretch>
                        <a:fillRect/>
                      </a:stretch>
                    </p:blipFill>
                    <p:spPr bwMode="auto">
                      <a:xfrm>
                        <a:off x="70485" y="549274"/>
                        <a:ext cx="9003030" cy="4921758"/>
                      </a:xfrm>
                      <a:prstGeom prst="rect">
                        <a:avLst/>
                      </a:prstGeom>
                      <a:solidFill>
                        <a:schemeClr val="tx1"/>
                      </a:solidFill>
                    </p:spPr>
                  </p:pic>
                </p:oleObj>
              </mc:Fallback>
            </mc:AlternateContent>
          </a:graphicData>
        </a:graphic>
      </p:graphicFrame>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3058" name="Object 2"/>
          <p:cNvGraphicFramePr>
            <a:graphicFrameLocks noChangeAspect="1"/>
          </p:cNvGraphicFramePr>
          <p:nvPr/>
        </p:nvGraphicFramePr>
        <p:xfrm>
          <a:off x="68263" y="190500"/>
          <a:ext cx="8983662" cy="6551613"/>
        </p:xfrm>
        <a:graphic>
          <a:graphicData uri="http://schemas.openxmlformats.org/presentationml/2006/ole">
            <mc:AlternateContent xmlns:mc="http://schemas.openxmlformats.org/markup-compatibility/2006">
              <mc:Choice xmlns:v="urn:schemas-microsoft-com:vml" Requires="v">
                <p:oleObj r:id="rId2" imgW="5295900" imgH="6562090" progId="Word.Picture.8">
                  <p:embed/>
                </p:oleObj>
              </mc:Choice>
              <mc:Fallback>
                <p:oleObj r:id="rId2" imgW="5295900" imgH="6562090"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t="41151"/>
                      <a:stretch>
                        <a:fillRect/>
                      </a:stretch>
                    </p:blipFill>
                    <p:spPr bwMode="auto">
                      <a:xfrm>
                        <a:off x="68263" y="190500"/>
                        <a:ext cx="8983662" cy="6551613"/>
                      </a:xfrm>
                      <a:prstGeom prst="rect">
                        <a:avLst/>
                      </a:prstGeom>
                      <a:solidFill>
                        <a:schemeClr val="tx1"/>
                      </a:solidFill>
                    </p:spPr>
                  </p:pic>
                </p:oleObj>
              </mc:Fallback>
            </mc:AlternateContent>
          </a:graphicData>
        </a:graphic>
      </p:graphicFrame>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838201" y="1424965"/>
            <a:ext cx="78382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Times New Roman" panose="02020603050405020304" pitchFamily="18" charset="0"/>
                <a:ea typeface="幼圆" panose="02010509060101010101" pitchFamily="49" charset="-122"/>
              </a:rPr>
              <a:t>        </a:t>
            </a:r>
            <a:r>
              <a:rPr kumimoji="1" lang="zh-CN" altLang="en-US" sz="2400" dirty="0">
                <a:latin typeface="Times New Roman" panose="02020603050405020304" pitchFamily="18" charset="0"/>
                <a:ea typeface="幼圆" panose="02010509060101010101" pitchFamily="49" charset="-122"/>
              </a:rPr>
              <a:t>下面介绍一种构造近似最优查找树的有序算法：</a:t>
            </a:r>
          </a:p>
          <a:p>
            <a:r>
              <a:rPr kumimoji="1" lang="zh-CN" altLang="en-US" sz="2400" dirty="0">
                <a:latin typeface="Times New Roman" panose="02020603050405020304" pitchFamily="18" charset="0"/>
                <a:ea typeface="幼圆" panose="02010509060101010101" pitchFamily="49" charset="-122"/>
              </a:rPr>
              <a:t>        已知一个按关键字有序的记录序列</a:t>
            </a:r>
          </a:p>
          <a:p>
            <a:r>
              <a:rPr kumimoji="1" lang="zh-CN" altLang="en-US" sz="2400" dirty="0">
                <a:latin typeface="Times New Roman" panose="02020603050405020304" pitchFamily="18" charset="0"/>
                <a:ea typeface="幼圆" panose="02010509060101010101" pitchFamily="49" charset="-122"/>
              </a:rPr>
              <a:t>		</a:t>
            </a:r>
            <a:r>
              <a:rPr kumimoji="1" lang="en-US" altLang="zh-CN" sz="2400" dirty="0">
                <a:latin typeface="Times New Roman" panose="02020603050405020304" pitchFamily="18" charset="0"/>
                <a:ea typeface="幼圆" panose="02010509060101010101" pitchFamily="49" charset="-122"/>
              </a:rPr>
              <a:t>(</a:t>
            </a:r>
            <a:r>
              <a:rPr kumimoji="1" lang="en-US" altLang="zh-CN" sz="2400" dirty="0" err="1">
                <a:latin typeface="Times New Roman" panose="02020603050405020304" pitchFamily="18" charset="0"/>
                <a:ea typeface="幼圆" panose="02010509060101010101" pitchFamily="49" charset="-122"/>
              </a:rPr>
              <a:t>r</a:t>
            </a:r>
            <a:r>
              <a:rPr kumimoji="1" lang="en-US" altLang="zh-CN" sz="2400" baseline="-25000" dirty="0" err="1">
                <a:latin typeface="Times New Roman" panose="02020603050405020304" pitchFamily="18" charset="0"/>
                <a:ea typeface="幼圆" panose="02010509060101010101" pitchFamily="49" charset="-122"/>
              </a:rPr>
              <a:t>l</a:t>
            </a:r>
            <a:r>
              <a:rPr kumimoji="1" lang="en-US" altLang="zh-CN" sz="2400" dirty="0">
                <a:latin typeface="Times New Roman" panose="02020603050405020304" pitchFamily="18" charset="0"/>
                <a:ea typeface="幼圆" panose="02010509060101010101" pitchFamily="49" charset="-122"/>
              </a:rPr>
              <a:t>, r</a:t>
            </a:r>
            <a:r>
              <a:rPr kumimoji="1" lang="en-US" altLang="zh-CN" sz="2400" baseline="-25000" dirty="0">
                <a:latin typeface="Times New Roman" panose="02020603050405020304" pitchFamily="18" charset="0"/>
                <a:ea typeface="幼圆" panose="02010509060101010101" pitchFamily="49" charset="-122"/>
              </a:rPr>
              <a:t>l+1</a:t>
            </a:r>
            <a:r>
              <a:rPr kumimoji="1" lang="en-US" altLang="zh-CN" sz="2400" dirty="0">
                <a:latin typeface="Times New Roman" panose="02020603050405020304" pitchFamily="18" charset="0"/>
                <a:ea typeface="幼圆" panose="02010509060101010101" pitchFamily="49" charset="-122"/>
              </a:rPr>
              <a:t>, …, </a:t>
            </a:r>
            <a:r>
              <a:rPr kumimoji="1" lang="en-US" altLang="zh-CN" sz="2400" dirty="0" err="1">
                <a:latin typeface="Times New Roman" panose="02020603050405020304" pitchFamily="18" charset="0"/>
                <a:ea typeface="幼圆" panose="02010509060101010101" pitchFamily="49" charset="-122"/>
              </a:rPr>
              <a:t>r</a:t>
            </a:r>
            <a:r>
              <a:rPr kumimoji="1" lang="en-US" altLang="zh-CN" sz="2400" baseline="-25000" dirty="0" err="1">
                <a:latin typeface="Times New Roman" panose="02020603050405020304" pitchFamily="18" charset="0"/>
                <a:ea typeface="幼圆" panose="02010509060101010101" pitchFamily="49" charset="-122"/>
              </a:rPr>
              <a:t>h</a:t>
            </a:r>
            <a:r>
              <a:rPr kumimoji="1" lang="en-US" altLang="zh-CN" sz="2400" dirty="0">
                <a:latin typeface="Times New Roman" panose="02020603050405020304" pitchFamily="18" charset="0"/>
                <a:ea typeface="幼圆" panose="02010509060101010101" pitchFamily="49" charset="-122"/>
              </a:rPr>
              <a:t>)</a:t>
            </a:r>
          </a:p>
          <a:p>
            <a:r>
              <a:rPr kumimoji="1" lang="zh-CN" altLang="en-US" sz="2400" dirty="0">
                <a:latin typeface="Times New Roman" panose="02020603050405020304" pitchFamily="18" charset="0"/>
                <a:ea typeface="幼圆" panose="02010509060101010101" pitchFamily="49" charset="-122"/>
              </a:rPr>
              <a:t>其中</a:t>
            </a:r>
            <a:r>
              <a:rPr kumimoji="1" lang="en-US" altLang="zh-CN" sz="2400" dirty="0" err="1">
                <a:latin typeface="Times New Roman" panose="02020603050405020304" pitchFamily="18" charset="0"/>
                <a:ea typeface="幼圆" panose="02010509060101010101" pitchFamily="49" charset="-122"/>
              </a:rPr>
              <a:t>r</a:t>
            </a:r>
            <a:r>
              <a:rPr kumimoji="1" lang="en-US" altLang="zh-CN" sz="2400" baseline="-25000" dirty="0" err="1">
                <a:latin typeface="Times New Roman" panose="02020603050405020304" pitchFamily="18" charset="0"/>
                <a:ea typeface="幼圆" panose="02010509060101010101" pitchFamily="49" charset="-122"/>
              </a:rPr>
              <a:t>l</a:t>
            </a:r>
            <a:r>
              <a:rPr kumimoji="1" lang="en-US" altLang="zh-CN" sz="2400" dirty="0" err="1">
                <a:latin typeface="Times New Roman" panose="02020603050405020304" pitchFamily="18" charset="0"/>
                <a:ea typeface="幼圆" panose="02010509060101010101" pitchFamily="49" charset="-122"/>
              </a:rPr>
              <a:t>.key</a:t>
            </a:r>
            <a:r>
              <a:rPr kumimoji="1" lang="en-US" altLang="zh-CN" sz="2400" dirty="0">
                <a:latin typeface="Times New Roman" panose="02020603050405020304" pitchFamily="18" charset="0"/>
                <a:ea typeface="幼圆" panose="02010509060101010101" pitchFamily="49" charset="-122"/>
              </a:rPr>
              <a:t> &lt; r</a:t>
            </a:r>
            <a:r>
              <a:rPr kumimoji="1" lang="en-US" altLang="zh-CN" sz="2400" baseline="-25000" dirty="0">
                <a:latin typeface="Times New Roman" panose="02020603050405020304" pitchFamily="18" charset="0"/>
                <a:ea typeface="幼圆" panose="02010509060101010101" pitchFamily="49" charset="-122"/>
              </a:rPr>
              <a:t>l+1</a:t>
            </a:r>
            <a:r>
              <a:rPr kumimoji="1" lang="en-US" altLang="zh-CN" sz="2400" dirty="0">
                <a:latin typeface="Times New Roman" panose="02020603050405020304" pitchFamily="18" charset="0"/>
                <a:ea typeface="幼圆" panose="02010509060101010101" pitchFamily="49" charset="-122"/>
              </a:rPr>
              <a:t>.key &lt; … &lt; </a:t>
            </a:r>
            <a:r>
              <a:rPr kumimoji="1" lang="en-US" altLang="zh-CN" sz="2400" dirty="0" err="1">
                <a:latin typeface="Times New Roman" panose="02020603050405020304" pitchFamily="18" charset="0"/>
                <a:ea typeface="幼圆" panose="02010509060101010101" pitchFamily="49" charset="-122"/>
              </a:rPr>
              <a:t>r</a:t>
            </a:r>
            <a:r>
              <a:rPr kumimoji="1" lang="en-US" altLang="zh-CN" sz="2400" baseline="-25000" dirty="0" err="1">
                <a:latin typeface="Times New Roman" panose="02020603050405020304" pitchFamily="18" charset="0"/>
                <a:ea typeface="幼圆" panose="02010509060101010101" pitchFamily="49" charset="-122"/>
              </a:rPr>
              <a:t>h</a:t>
            </a:r>
            <a:r>
              <a:rPr kumimoji="1" lang="en-US" altLang="zh-CN" sz="2400" dirty="0" err="1">
                <a:latin typeface="Times New Roman" panose="02020603050405020304" pitchFamily="18" charset="0"/>
                <a:ea typeface="幼圆" panose="02010509060101010101" pitchFamily="49" charset="-122"/>
              </a:rPr>
              <a:t>.key</a:t>
            </a:r>
            <a:endParaRPr kumimoji="1" lang="en-US" altLang="zh-CN" sz="2400" dirty="0">
              <a:latin typeface="Times New Roman" panose="02020603050405020304" pitchFamily="18" charset="0"/>
              <a:ea typeface="幼圆" panose="02010509060101010101" pitchFamily="49" charset="-122"/>
            </a:endParaRPr>
          </a:p>
          <a:p>
            <a:r>
              <a:rPr kumimoji="1" lang="zh-CN" altLang="en-US" sz="2400" dirty="0">
                <a:latin typeface="Times New Roman" panose="02020603050405020304" pitchFamily="18" charset="0"/>
                <a:ea typeface="幼圆" panose="02010509060101010101" pitchFamily="49" charset="-122"/>
              </a:rPr>
              <a:t>        与每个记录相应的权值为</a:t>
            </a:r>
          </a:p>
          <a:p>
            <a:r>
              <a:rPr kumimoji="1" lang="zh-CN" altLang="en-US" sz="2400" dirty="0">
                <a:latin typeface="Times New Roman" panose="02020603050405020304" pitchFamily="18" charset="0"/>
                <a:ea typeface="幼圆" panose="02010509060101010101" pitchFamily="49" charset="-122"/>
              </a:rPr>
              <a:t>		</a:t>
            </a:r>
            <a:r>
              <a:rPr kumimoji="1" lang="en-US" altLang="zh-CN" sz="2400" dirty="0" err="1">
                <a:latin typeface="Times New Roman" panose="02020603050405020304" pitchFamily="18" charset="0"/>
                <a:ea typeface="幼圆" panose="02010509060101010101" pitchFamily="49" charset="-122"/>
              </a:rPr>
              <a:t>w</a:t>
            </a:r>
            <a:r>
              <a:rPr kumimoji="1" lang="en-US" altLang="zh-CN" sz="2400" baseline="-25000" dirty="0" err="1">
                <a:latin typeface="Times New Roman" panose="02020603050405020304" pitchFamily="18" charset="0"/>
                <a:ea typeface="幼圆" panose="02010509060101010101" pitchFamily="49" charset="-122"/>
              </a:rPr>
              <a:t>l</a:t>
            </a:r>
            <a:r>
              <a:rPr kumimoji="1" lang="en-US" altLang="zh-CN" sz="2400" dirty="0">
                <a:latin typeface="Times New Roman" panose="02020603050405020304" pitchFamily="18" charset="0"/>
                <a:ea typeface="幼圆" panose="02010509060101010101" pitchFamily="49" charset="-122"/>
              </a:rPr>
              <a:t>, w</a:t>
            </a:r>
            <a:r>
              <a:rPr kumimoji="1" lang="en-US" altLang="zh-CN" sz="2400" baseline="-25000" dirty="0">
                <a:latin typeface="Times New Roman" panose="02020603050405020304" pitchFamily="18" charset="0"/>
                <a:ea typeface="幼圆" panose="02010509060101010101" pitchFamily="49" charset="-122"/>
              </a:rPr>
              <a:t>l+1</a:t>
            </a:r>
            <a:r>
              <a:rPr kumimoji="1" lang="en-US" altLang="zh-CN" sz="2400" dirty="0">
                <a:latin typeface="Times New Roman" panose="02020603050405020304" pitchFamily="18" charset="0"/>
                <a:ea typeface="幼圆" panose="02010509060101010101" pitchFamily="49" charset="-122"/>
              </a:rPr>
              <a:t>, …, </a:t>
            </a:r>
            <a:r>
              <a:rPr kumimoji="1" lang="en-US" altLang="zh-CN" sz="2400" dirty="0" err="1">
                <a:latin typeface="Times New Roman" panose="02020603050405020304" pitchFamily="18" charset="0"/>
                <a:ea typeface="幼圆" panose="02010509060101010101" pitchFamily="49" charset="-122"/>
              </a:rPr>
              <a:t>w</a:t>
            </a:r>
            <a:r>
              <a:rPr kumimoji="1" lang="en-US" altLang="zh-CN" sz="2400" baseline="-25000" dirty="0" err="1">
                <a:latin typeface="Times New Roman" panose="02020603050405020304" pitchFamily="18" charset="0"/>
                <a:ea typeface="幼圆" panose="02010509060101010101" pitchFamily="49" charset="-122"/>
              </a:rPr>
              <a:t>h</a:t>
            </a:r>
            <a:endParaRPr kumimoji="1" lang="en-US" altLang="zh-CN" sz="2400" baseline="-25000" dirty="0">
              <a:latin typeface="Times New Roman" panose="02020603050405020304" pitchFamily="18" charset="0"/>
              <a:ea typeface="幼圆" panose="02010509060101010101" pitchFamily="49" charset="-122"/>
            </a:endParaRPr>
          </a:p>
          <a:p>
            <a:r>
              <a:rPr kumimoji="1" lang="zh-CN" altLang="en-US" sz="2400" dirty="0">
                <a:latin typeface="Times New Roman" panose="02020603050405020304" pitchFamily="18" charset="0"/>
                <a:ea typeface="幼圆" panose="02010509060101010101" pitchFamily="49" charset="-122"/>
              </a:rPr>
              <a:t>        现构造一棵二叉树，使这棵二叉树的</a:t>
            </a:r>
            <a:r>
              <a:rPr kumimoji="1" lang="en-US" altLang="zh-CN" sz="2400" dirty="0">
                <a:latin typeface="Times New Roman" panose="02020603050405020304" pitchFamily="18" charset="0"/>
                <a:ea typeface="幼圆" panose="02010509060101010101" pitchFamily="49" charset="-122"/>
              </a:rPr>
              <a:t>PH</a:t>
            </a:r>
            <a:r>
              <a:rPr kumimoji="1" lang="zh-CN" altLang="en-US" sz="2400" dirty="0">
                <a:latin typeface="Times New Roman" panose="02020603050405020304" pitchFamily="18" charset="0"/>
                <a:ea typeface="幼圆" panose="02010509060101010101" pitchFamily="49" charset="-122"/>
              </a:rPr>
              <a:t>值在所有具有同样权值的二叉树中近似最小，称这类二叉树为</a:t>
            </a:r>
            <a:r>
              <a:rPr kumimoji="1" lang="zh-CN" altLang="en-US" sz="2400" b="1" dirty="0">
                <a:latin typeface="Times New Roman" panose="02020603050405020304" pitchFamily="18" charset="0"/>
                <a:ea typeface="幼圆" panose="02010509060101010101" pitchFamily="49" charset="-122"/>
              </a:rPr>
              <a:t>次优查找树</a:t>
            </a:r>
            <a:r>
              <a:rPr kumimoji="1" lang="en-US" altLang="zh-CN" sz="2400" b="1" dirty="0">
                <a:latin typeface="Times New Roman" panose="02020603050405020304" pitchFamily="18" charset="0"/>
                <a:ea typeface="幼圆" panose="02010509060101010101" pitchFamily="49" charset="-122"/>
              </a:rPr>
              <a:t>(Nearly Optimal Search Tree)</a:t>
            </a:r>
            <a:r>
              <a:rPr kumimoji="1" lang="zh-CN" altLang="en-US" sz="2400" dirty="0">
                <a:latin typeface="Times New Roman" panose="02020603050405020304" pitchFamily="18" charset="0"/>
                <a:ea typeface="幼圆" panose="02010509060101010101" pitchFamily="49" charset="-122"/>
              </a:rPr>
              <a:t>。</a:t>
            </a:r>
          </a:p>
          <a:p>
            <a:r>
              <a:rPr kumimoji="1" lang="zh-CN" altLang="en-US" sz="2400" dirty="0">
                <a:latin typeface="Times New Roman" panose="02020603050405020304" pitchFamily="18" charset="0"/>
                <a:ea typeface="幼圆" panose="02010509060101010101" pitchFamily="49" charset="-122"/>
              </a:rPr>
              <a:t>        构造次优查找树的方法是：首先在记录序列中取第</a:t>
            </a:r>
            <a:r>
              <a:rPr kumimoji="1" lang="en-US" altLang="zh-CN" sz="2400" dirty="0">
                <a:latin typeface="Times New Roman" panose="02020603050405020304" pitchFamily="18" charset="0"/>
                <a:ea typeface="幼圆" panose="02010509060101010101" pitchFamily="49" charset="-122"/>
              </a:rPr>
              <a:t>i</a:t>
            </a:r>
            <a:r>
              <a:rPr kumimoji="1" lang="zh-CN" altLang="en-US" sz="2400" dirty="0">
                <a:latin typeface="Times New Roman" panose="02020603050405020304" pitchFamily="18" charset="0"/>
                <a:ea typeface="幼圆" panose="02010509060101010101" pitchFamily="49" charset="-122"/>
              </a:rPr>
              <a:t>个记录构造根结点</a:t>
            </a:r>
            <a:r>
              <a:rPr kumimoji="1" lang="en-US" altLang="zh-CN" sz="2400" dirty="0" err="1">
                <a:latin typeface="Times New Roman" panose="02020603050405020304" pitchFamily="18" charset="0"/>
                <a:ea typeface="幼圆" panose="02010509060101010101" pitchFamily="49" charset="-122"/>
              </a:rPr>
              <a:t>r</a:t>
            </a:r>
            <a:r>
              <a:rPr kumimoji="1" lang="en-US" altLang="zh-CN" sz="2400" baseline="-25000" dirty="0" err="1">
                <a:latin typeface="Times New Roman" panose="02020603050405020304" pitchFamily="18" charset="0"/>
                <a:ea typeface="幼圆" panose="02010509060101010101" pitchFamily="49" charset="-122"/>
              </a:rPr>
              <a:t>i</a:t>
            </a:r>
            <a:r>
              <a:rPr kumimoji="1" lang="zh-CN" altLang="en-US" sz="2400" dirty="0">
                <a:latin typeface="Times New Roman" panose="02020603050405020304" pitchFamily="18" charset="0"/>
                <a:ea typeface="幼圆" panose="02010509060101010101" pitchFamily="49" charset="-122"/>
              </a:rPr>
              <a:t>使得</a:t>
            </a:r>
          </a:p>
        </p:txBody>
      </p:sp>
      <p:sp>
        <p:nvSpPr>
          <p:cNvPr id="174083" name="Rectangle 3"/>
          <p:cNvSpPr>
            <a:spLocks noGrp="1" noChangeArrowheads="1"/>
          </p:cNvSpPr>
          <p:nvPr>
            <p:ph type="title" idx="4294967295"/>
          </p:nvPr>
        </p:nvSpPr>
        <p:spPr>
          <a:xfrm>
            <a:off x="685800" y="384175"/>
            <a:ext cx="7772400" cy="608013"/>
          </a:xfrm>
        </p:spPr>
        <p:txBody>
          <a:bodyPr/>
          <a:lstStyle/>
          <a:p>
            <a:pPr algn="l"/>
            <a:r>
              <a:rPr lang="zh-CN" altLang="en-US" sz="2800" b="1" dirty="0">
                <a:solidFill>
                  <a:schemeClr val="tx1"/>
                </a:solidFill>
                <a:latin typeface="Times New Roman" panose="02020603050405020304" pitchFamily="18" charset="0"/>
              </a:rPr>
              <a:t>近似最优查找树</a:t>
            </a:r>
            <a:endParaRPr lang="zh-CN" altLang="en-US" sz="2800" b="1" dirty="0">
              <a:latin typeface="Times New Roman" panose="02020603050405020304" pitchFamily="18" charset="0"/>
            </a:endParaRPr>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5106" name="Object 2"/>
          <p:cNvGraphicFramePr>
            <a:graphicFrameLocks noChangeAspect="1"/>
          </p:cNvGraphicFramePr>
          <p:nvPr/>
        </p:nvGraphicFramePr>
        <p:xfrm>
          <a:off x="2743200" y="609600"/>
          <a:ext cx="3352800" cy="1125538"/>
        </p:xfrm>
        <a:graphic>
          <a:graphicData uri="http://schemas.openxmlformats.org/presentationml/2006/ole">
            <mc:AlternateContent xmlns:mc="http://schemas.openxmlformats.org/markup-compatibility/2006">
              <mc:Choice xmlns:v="urn:schemas-microsoft-com:vml" Requires="v">
                <p:oleObj name="公式" r:id="rId2" imgW="1320165" imgH="444500" progId="Equation.3">
                  <p:embed/>
                </p:oleObj>
              </mc:Choice>
              <mc:Fallback>
                <p:oleObj name="公式" r:id="rId2" imgW="1320165" imgH="4445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609600"/>
                        <a:ext cx="3352800" cy="1125538"/>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07" name="Object 3"/>
          <p:cNvGraphicFramePr>
            <a:graphicFrameLocks noChangeAspect="1"/>
          </p:cNvGraphicFramePr>
          <p:nvPr/>
        </p:nvGraphicFramePr>
        <p:xfrm>
          <a:off x="2743200" y="1914525"/>
          <a:ext cx="2628900" cy="771525"/>
        </p:xfrm>
        <a:graphic>
          <a:graphicData uri="http://schemas.openxmlformats.org/presentationml/2006/ole">
            <mc:AlternateContent xmlns:mc="http://schemas.openxmlformats.org/markup-compatibility/2006">
              <mc:Choice xmlns:v="urn:schemas-microsoft-com:vml" Requires="v">
                <p:oleObj name="公式" r:id="rId4" imgW="989965" imgH="292100" progId="Equation.3">
                  <p:embed/>
                </p:oleObj>
              </mc:Choice>
              <mc:Fallback>
                <p:oleObj name="公式" r:id="rId4" imgW="989965" imgH="2921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14525"/>
                        <a:ext cx="2628900" cy="7715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08" name="Text Box 4"/>
          <p:cNvSpPr txBox="1">
            <a:spLocks noChangeArrowheads="1"/>
          </p:cNvSpPr>
          <p:nvPr/>
        </p:nvSpPr>
        <p:spPr bwMode="auto">
          <a:xfrm>
            <a:off x="1066800" y="1990725"/>
            <a:ext cx="76581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取最小值（                                     ），然后分别对子序列</a:t>
            </a: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和构造两棵次优查找树，并分别设为根结点</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r</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i</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的左子树和</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右子树。</a:t>
            </a: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        为便于计算</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 </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引入累计权值和</a:t>
            </a: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并设</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w</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l-1</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和</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sw</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l-1</a:t>
            </a:r>
            <a:r>
              <a:rPr kumimoji="1" lang="en-US" altLang="zh-CN"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，则</a:t>
            </a:r>
            <a:endParaRPr kumimoji="1" lang="zh-CN" altLang="en-US" sz="2400">
              <a:latin typeface="Times New Roman" panose="02020603050405020304" pitchFamily="18" charset="0"/>
              <a:ea typeface="幼圆" panose="02010509060101010101" pitchFamily="49" charset="-122"/>
              <a:cs typeface="Times New Roman" panose="02020603050405020304" pitchFamily="18" charset="0"/>
            </a:endParaRPr>
          </a:p>
        </p:txBody>
      </p:sp>
      <p:graphicFrame>
        <p:nvGraphicFramePr>
          <p:cNvPr id="175109" name="Object 5"/>
          <p:cNvGraphicFramePr>
            <a:graphicFrameLocks noChangeAspect="1"/>
          </p:cNvGraphicFramePr>
          <p:nvPr/>
        </p:nvGraphicFramePr>
        <p:xfrm>
          <a:off x="3429000" y="4059238"/>
          <a:ext cx="1981200" cy="1169987"/>
        </p:xfrm>
        <a:graphic>
          <a:graphicData uri="http://schemas.openxmlformats.org/presentationml/2006/ole">
            <mc:AlternateContent xmlns:mc="http://schemas.openxmlformats.org/markup-compatibility/2006">
              <mc:Choice xmlns:v="urn:schemas-microsoft-com:vml" Requires="v">
                <p:oleObj name="公式" r:id="rId6" imgW="748665" imgH="444500" progId="Equation.3">
                  <p:embed/>
                </p:oleObj>
              </mc:Choice>
              <mc:Fallback>
                <p:oleObj name="公式" r:id="rId6" imgW="748665" imgH="4445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4059238"/>
                        <a:ext cx="1981200" cy="1169987"/>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6130" name="Object 2"/>
          <p:cNvGraphicFramePr>
            <a:graphicFrameLocks noChangeAspect="1"/>
          </p:cNvGraphicFramePr>
          <p:nvPr/>
        </p:nvGraphicFramePr>
        <p:xfrm>
          <a:off x="2362200" y="1066800"/>
          <a:ext cx="3505200" cy="2336800"/>
        </p:xfrm>
        <a:graphic>
          <a:graphicData uri="http://schemas.openxmlformats.org/presentationml/2006/ole">
            <mc:AlternateContent xmlns:mc="http://schemas.openxmlformats.org/markup-compatibility/2006">
              <mc:Choice xmlns:v="urn:schemas-microsoft-com:vml" Requires="v">
                <p:oleObj name="公式" r:id="rId2" imgW="1333500" imgH="889000" progId="Equation.3">
                  <p:embed/>
                </p:oleObj>
              </mc:Choice>
              <mc:Fallback>
                <p:oleObj name="公式" r:id="rId2" imgW="1333500" imgH="8890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066800"/>
                        <a:ext cx="3505200" cy="23368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6131" name="Object 3"/>
          <p:cNvGraphicFramePr>
            <a:graphicFrameLocks noChangeAspect="1"/>
          </p:cNvGraphicFramePr>
          <p:nvPr/>
        </p:nvGraphicFramePr>
        <p:xfrm>
          <a:off x="2362200" y="3581400"/>
          <a:ext cx="5080000" cy="1114425"/>
        </p:xfrm>
        <a:graphic>
          <a:graphicData uri="http://schemas.openxmlformats.org/presentationml/2006/ole">
            <mc:AlternateContent xmlns:mc="http://schemas.openxmlformats.org/markup-compatibility/2006">
              <mc:Choice xmlns:v="urn:schemas-microsoft-com:vml" Requires="v">
                <p:oleObj name="公式" r:id="rId4" imgW="2082800" imgH="457200" progId="Equation.3">
                  <p:embed/>
                </p:oleObj>
              </mc:Choice>
              <mc:Fallback>
                <p:oleObj name="公式" r:id="rId4" imgW="2082800" imgH="4572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581400"/>
                        <a:ext cx="5080000" cy="11144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2" name="Text Box 4"/>
          <p:cNvSpPr txBox="1">
            <a:spLocks noChangeArrowheads="1"/>
          </p:cNvSpPr>
          <p:nvPr/>
        </p:nvSpPr>
        <p:spPr bwMode="auto">
          <a:xfrm>
            <a:off x="990600" y="4953000"/>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latin typeface="Times New Roman" panose="02020603050405020304" pitchFamily="18" charset="0"/>
                <a:ea typeface="幼圆" panose="02010509060101010101" pitchFamily="49" charset="-122"/>
              </a:rPr>
              <a:t>由此，可以得到次优查找树的递归算法。</a:t>
            </a:r>
          </a:p>
        </p:txBody>
      </p:sp>
    </p:spTree>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265113" y="332656"/>
            <a:ext cx="8483600"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Status </a:t>
            </a:r>
            <a:r>
              <a:rPr kumimoji="1" lang="en-US" altLang="zh-CN" sz="2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SencondOptimal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ElemType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 float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high)</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有序表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low..high</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及其累计权值表</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（其中</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[0] =0)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int  i, j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float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 low;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min = abs(</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[high]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[low]);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[high]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[low-1];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for (j=low+1; j&lt;=high; ++j)</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(abs(</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dw-sw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[j-1]) &lt; min){</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 = j;</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min = abs(</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dw-sw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[j]-</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[j-1]);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malloc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sizeof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BiTNode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assert(*T);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(*T)-&gt;data = R[i];</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Text Box 5"/>
          <p:cNvSpPr txBox="1">
            <a:spLocks noChangeArrowheads="1"/>
          </p:cNvSpPr>
          <p:nvPr/>
        </p:nvSpPr>
        <p:spPr bwMode="auto">
          <a:xfrm>
            <a:off x="401638" y="1125538"/>
            <a:ext cx="8131175" cy="522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400" dirty="0">
                <a:solidFill>
                  <a:srgbClr val="FFFF00"/>
                </a:solidFill>
                <a:ea typeface="幼圆" panose="02010509060101010101" pitchFamily="49" charset="-122"/>
                <a:cs typeface="Times New Roman" panose="02020603050405020304" pitchFamily="18" charset="0"/>
              </a:rPr>
              <a:t>(1) 斐波那契查找和插值查找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对于有序表，除了折半查找法外，还有</a:t>
            </a:r>
            <a:r>
              <a:rPr kumimoji="1" lang="zh-CN" altLang="en-US" sz="2400" b="1"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斐波那契查找</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a:t>
            </a:r>
            <a:r>
              <a:rPr kumimoji="1" lang="zh-CN" altLang="en-US" sz="2400" b="1"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插值查找</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斐波那契查找的平均查找长度小于折半查找，但最坏情况下的性能</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仍是</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O(</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2</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n</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比折半查找差。</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插值查找只适用于关键字分布均匀的情况，在这种情况下其平均性能比折半查找法好。其确定比较关键字的方法为：</a:t>
            </a:r>
          </a:p>
          <a:p>
            <a:pPr>
              <a:lnSpc>
                <a:spcPct val="12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7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其中</a:t>
            </a:r>
            <a:r>
              <a:rPr kumimoji="1" lang="en-US" altLang="zh-CN" sz="2400" i="1" dirty="0" err="1">
                <a:latin typeface="Times New Roman" panose="02020603050405020304" pitchFamily="18" charset="0"/>
                <a:ea typeface="幼圆" panose="02010509060101010101" pitchFamily="49" charset="-122"/>
                <a:cs typeface="Times New Roman" panose="02020603050405020304" pitchFamily="18" charset="0"/>
              </a:rPr>
              <a:t>h,l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为有序表中具有最小关键字和最大关键字的记录的</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位置。</a:t>
            </a:r>
          </a:p>
        </p:txBody>
      </p:sp>
      <p:graphicFrame>
        <p:nvGraphicFramePr>
          <p:cNvPr id="37894" name="Object 6"/>
          <p:cNvGraphicFramePr>
            <a:graphicFrameLocks noChangeAspect="1"/>
          </p:cNvGraphicFramePr>
          <p:nvPr/>
        </p:nvGraphicFramePr>
        <p:xfrm>
          <a:off x="1764130" y="4365494"/>
          <a:ext cx="5511600" cy="838080"/>
        </p:xfrm>
        <a:graphic>
          <a:graphicData uri="http://schemas.openxmlformats.org/presentationml/2006/ole">
            <mc:AlternateContent xmlns:mc="http://schemas.openxmlformats.org/markup-compatibility/2006">
              <mc:Choice xmlns:v="urn:schemas-microsoft-com:vml" Requires="v">
                <p:oleObj name="Equation" r:id="rId2" imgW="2755900" imgH="419100" progId="Equation.DSMT4">
                  <p:embed/>
                </p:oleObj>
              </mc:Choice>
              <mc:Fallback>
                <p:oleObj name="Equation" r:id="rId2" imgW="2755900" imgH="41910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130" y="4365494"/>
                        <a:ext cx="5511600" cy="83808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Rectangle 7"/>
          <p:cNvSpPr>
            <a:spLocks noGrp="1" noChangeArrowheads="1"/>
          </p:cNvSpPr>
          <p:nvPr>
            <p:ph type="title" idx="4294967295"/>
          </p:nvPr>
        </p:nvSpPr>
        <p:spPr>
          <a:xfrm>
            <a:off x="433388" y="384175"/>
            <a:ext cx="2011680" cy="460375"/>
          </a:xfrm>
          <a:solidFill>
            <a:schemeClr val="bg2"/>
          </a:solidFill>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wrap="none" anchor="t" anchorCtr="0">
            <a:spAutoFit/>
          </a:bodyPr>
          <a:lstStyle/>
          <a:p>
            <a:pPr algn="l"/>
            <a:r>
              <a:rPr kumimoji="1" lang="zh-CN" altLang="en-US" sz="2400" dirty="0">
                <a:cs typeface="Times New Roman" panose="02020603050405020304" pitchFamily="18" charset="0"/>
              </a:rPr>
              <a:t>其他查找方法</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395288" y="708025"/>
            <a:ext cx="627857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(i = = low)</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NULL;</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SecondOptimal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low, i-1);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(i = = high)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NULL;</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SecondOptimal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sw</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i+1, high);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OK;</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395288" y="228600"/>
            <a:ext cx="8145462" cy="629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例：已知含</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9</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个关键字的有序表及其相应权值为：</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关键字：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  B  C  D  E  F  G  H  I</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权值：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1   1   2  5   3   4  4   3  5</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则按上述算法构造次优查找树的过程中累计权值</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SW</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的值下图：</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	    0      1       2       3       4       5       6      7      8       9</a:t>
            </a: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key</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      B       C      D      E      F      G     H       I</a:t>
            </a:r>
            <a:endPar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w</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0      1       1       2       5      3       4      4      3       5  </a:t>
            </a: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SW</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0      1       2       4       9     12      16    20    23     28 </a:t>
            </a:r>
            <a:endPar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27     25     22     15     7       0      8     15      23</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i  </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11      9      6       1      9                8      1        7 </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i 			 i</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3</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1      2               0               0                0 </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i</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j</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0               0</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I	      i</a:t>
            </a: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539750" y="990600"/>
            <a:ext cx="7950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a:latin typeface="Times New Roman" panose="02020603050405020304" pitchFamily="18" charset="0"/>
                <a:ea typeface="幼圆" panose="02010509060101010101" pitchFamily="49" charset="-122"/>
                <a:cs typeface="Times New Roman" panose="02020603050405020304" pitchFamily="18" charset="0"/>
              </a:rPr>
              <a:t>由于在构造次优查找树的过程中没有考虑单个关键字的相应权值，因此有可能出现被选为根的结点的关键字的权值比与它相邻的关键字的权值小，此时，应作适当的调整：选取邻近的权值较大的关键字作次优查找树的根结点。</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5"/>
          <p:cNvSpPr txBox="1">
            <a:spLocks noChangeArrowheads="1"/>
          </p:cNvSpPr>
          <p:nvPr/>
        </p:nvSpPr>
        <p:spPr bwMode="auto">
          <a:xfrm>
            <a:off x="395288" y="1139260"/>
            <a:ext cx="830738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solidFill>
                  <a:srgbClr val="FFFF00"/>
                </a:solidFill>
                <a:ea typeface="幼圆" panose="02010509060101010101" pitchFamily="49" charset="-122"/>
                <a:cs typeface="Times New Roman" panose="02020603050405020304" pitchFamily="18" charset="0"/>
              </a:rPr>
              <a:t>(2) Indexed sequential searching (</a:t>
            </a:r>
            <a:r>
              <a:rPr kumimoji="1" lang="zh-CN" altLang="en-US" sz="2400" dirty="0">
                <a:solidFill>
                  <a:srgbClr val="FFFF00"/>
                </a:solidFill>
                <a:ea typeface="幼圆" panose="02010509060101010101" pitchFamily="49" charset="-122"/>
                <a:cs typeface="Times New Roman" panose="02020603050405020304" pitchFamily="18" charset="0"/>
              </a:rPr>
              <a:t>索引顺序法</a:t>
            </a:r>
            <a:r>
              <a:rPr kumimoji="1" lang="en-US" altLang="zh-CN" sz="2400" dirty="0">
                <a:solidFill>
                  <a:srgbClr val="FFFF00"/>
                </a:solidFill>
                <a:ea typeface="幼圆" panose="02010509060101010101" pitchFamily="49" charset="-122"/>
                <a:cs typeface="Times New Roman" panose="02020603050405020304" pitchFamily="18" charset="0"/>
              </a:rPr>
              <a:t>)</a:t>
            </a:r>
          </a:p>
          <a:p>
            <a:pPr algn="just"/>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分块查找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索引顺序查找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，是顺序查找的一个改进方法。在这种查找法中，除顺序表外还有一个</a:t>
            </a:r>
            <a:r>
              <a:rPr kumimoji="1" lang="en-US" altLang="zh-CN" sz="2400" b="1" dirty="0">
                <a:solidFill>
                  <a:srgbClr val="FFFF00"/>
                </a:solidFill>
                <a:ea typeface="幼圆" panose="02010509060101010101" pitchFamily="49" charset="-122"/>
                <a:cs typeface="Times New Roman" panose="02020603050405020304" pitchFamily="18" charset="0"/>
              </a:rPr>
              <a:t>Index Table (</a:t>
            </a:r>
            <a:r>
              <a:rPr kumimoji="1" lang="zh-CN" altLang="en-US" sz="2400" b="1" dirty="0">
                <a:solidFill>
                  <a:srgbClr val="FFFF00"/>
                </a:solidFill>
                <a:ea typeface="幼圆" panose="02010509060101010101" pitchFamily="49" charset="-122"/>
                <a:cs typeface="Times New Roman" panose="02020603050405020304" pitchFamily="18" charset="0"/>
              </a:rPr>
              <a:t>索引表</a:t>
            </a:r>
            <a:r>
              <a:rPr kumimoji="1" lang="en-US" altLang="zh-CN" sz="2400" b="1" dirty="0">
                <a:solidFill>
                  <a:srgbClr val="FFFF00"/>
                </a:solidFill>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。如下图：</a:t>
            </a:r>
          </a:p>
        </p:txBody>
      </p:sp>
      <p:grpSp>
        <p:nvGrpSpPr>
          <p:cNvPr id="38979" name="Group 67"/>
          <p:cNvGrpSpPr/>
          <p:nvPr/>
        </p:nvGrpSpPr>
        <p:grpSpPr bwMode="auto">
          <a:xfrm>
            <a:off x="533400" y="2759045"/>
            <a:ext cx="8261350" cy="2247900"/>
            <a:chOff x="336" y="1357"/>
            <a:chExt cx="5204" cy="1416"/>
          </a:xfrm>
        </p:grpSpPr>
        <p:sp>
          <p:nvSpPr>
            <p:cNvPr id="38978" name="Rectangle 66"/>
            <p:cNvSpPr>
              <a:spLocks noChangeArrowheads="1"/>
            </p:cNvSpPr>
            <p:nvPr/>
          </p:nvSpPr>
          <p:spPr bwMode="auto">
            <a:xfrm>
              <a:off x="3787" y="2478"/>
              <a:ext cx="1724" cy="295"/>
            </a:xfrm>
            <a:prstGeom prst="rect">
              <a:avLst/>
            </a:prstGeom>
            <a:solidFill>
              <a:schemeClr val="tx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7" name="Rectangle 65"/>
            <p:cNvSpPr>
              <a:spLocks noChangeArrowheads="1"/>
            </p:cNvSpPr>
            <p:nvPr/>
          </p:nvSpPr>
          <p:spPr bwMode="auto">
            <a:xfrm>
              <a:off x="2064" y="2478"/>
              <a:ext cx="1724" cy="29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76" name="Rectangle 64"/>
            <p:cNvSpPr>
              <a:spLocks noChangeArrowheads="1"/>
            </p:cNvSpPr>
            <p:nvPr/>
          </p:nvSpPr>
          <p:spPr bwMode="auto">
            <a:xfrm>
              <a:off x="340" y="2478"/>
              <a:ext cx="1724" cy="295"/>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919" name="Group 7"/>
            <p:cNvGrpSpPr/>
            <p:nvPr/>
          </p:nvGrpSpPr>
          <p:grpSpPr bwMode="auto">
            <a:xfrm>
              <a:off x="2448" y="1619"/>
              <a:ext cx="884" cy="528"/>
              <a:chOff x="2256" y="1488"/>
              <a:chExt cx="884" cy="528"/>
            </a:xfrm>
          </p:grpSpPr>
          <p:grpSp>
            <p:nvGrpSpPr>
              <p:cNvPr id="38920" name="Group 8"/>
              <p:cNvGrpSpPr/>
              <p:nvPr/>
            </p:nvGrpSpPr>
            <p:grpSpPr bwMode="auto">
              <a:xfrm>
                <a:off x="2256" y="1536"/>
                <a:ext cx="864" cy="480"/>
                <a:chOff x="2256" y="1536"/>
                <a:chExt cx="864" cy="480"/>
              </a:xfrm>
            </p:grpSpPr>
            <p:sp>
              <p:nvSpPr>
                <p:cNvPr id="38921" name="Rectangle 9"/>
                <p:cNvSpPr>
                  <a:spLocks noChangeArrowheads="1"/>
                </p:cNvSpPr>
                <p:nvPr/>
              </p:nvSpPr>
              <p:spPr bwMode="auto">
                <a:xfrm>
                  <a:off x="2256" y="1536"/>
                  <a:ext cx="864" cy="4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8922" name="AutoShape 10"/>
                <p:cNvCxnSpPr>
                  <a:cxnSpLocks noChangeShapeType="1"/>
                  <a:stCxn id="38921" idx="1"/>
                  <a:endCxn id="38921" idx="3"/>
                </p:cNvCxnSpPr>
                <p:nvPr/>
              </p:nvCxnSpPr>
              <p:spPr bwMode="auto">
                <a:xfrm>
                  <a:off x="2256" y="1776"/>
                  <a:ext cx="864"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3" name="Line 11"/>
                <p:cNvSpPr>
                  <a:spLocks noChangeShapeType="1"/>
                </p:cNvSpPr>
                <p:nvPr/>
              </p:nvSpPr>
              <p:spPr bwMode="auto">
                <a:xfrm>
                  <a:off x="2832" y="1536"/>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Line 12"/>
                <p:cNvSpPr>
                  <a:spLocks noChangeShapeType="1"/>
                </p:cNvSpPr>
                <p:nvPr/>
              </p:nvSpPr>
              <p:spPr bwMode="auto">
                <a:xfrm>
                  <a:off x="2544" y="1536"/>
                  <a:ext cx="0" cy="48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925" name="Text Box 13"/>
              <p:cNvSpPr txBox="1">
                <a:spLocks noChangeArrowheads="1"/>
              </p:cNvSpPr>
              <p:nvPr/>
            </p:nvSpPr>
            <p:spPr bwMode="auto">
              <a:xfrm>
                <a:off x="2256"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22</a:t>
                </a:r>
              </a:p>
            </p:txBody>
          </p:sp>
          <p:sp>
            <p:nvSpPr>
              <p:cNvPr id="38926" name="Text Box 14"/>
              <p:cNvSpPr txBox="1">
                <a:spLocks noChangeArrowheads="1"/>
              </p:cNvSpPr>
              <p:nvPr/>
            </p:nvSpPr>
            <p:spPr bwMode="auto">
              <a:xfrm>
                <a:off x="2304"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p>
            </p:txBody>
          </p:sp>
          <p:sp>
            <p:nvSpPr>
              <p:cNvPr id="38927" name="Text Box 15"/>
              <p:cNvSpPr txBox="1">
                <a:spLocks noChangeArrowheads="1"/>
              </p:cNvSpPr>
              <p:nvPr/>
            </p:nvSpPr>
            <p:spPr bwMode="auto">
              <a:xfrm>
                <a:off x="2592"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7</a:t>
                </a:r>
              </a:p>
            </p:txBody>
          </p:sp>
          <p:sp>
            <p:nvSpPr>
              <p:cNvPr id="38928" name="Text Box 16"/>
              <p:cNvSpPr txBox="1">
                <a:spLocks noChangeArrowheads="1"/>
              </p:cNvSpPr>
              <p:nvPr/>
            </p:nvSpPr>
            <p:spPr bwMode="auto">
              <a:xfrm>
                <a:off x="2832"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13</a:t>
                </a:r>
              </a:p>
            </p:txBody>
          </p:sp>
          <p:sp>
            <p:nvSpPr>
              <p:cNvPr id="38929" name="Text Box 17"/>
              <p:cNvSpPr txBox="1">
                <a:spLocks noChangeArrowheads="1"/>
              </p:cNvSpPr>
              <p:nvPr/>
            </p:nvSpPr>
            <p:spPr bwMode="auto">
              <a:xfrm>
                <a:off x="2544"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48</a:t>
                </a:r>
              </a:p>
            </p:txBody>
          </p:sp>
          <p:sp>
            <p:nvSpPr>
              <p:cNvPr id="38930" name="Text Box 18"/>
              <p:cNvSpPr txBox="1">
                <a:spLocks noChangeArrowheads="1"/>
              </p:cNvSpPr>
              <p:nvPr/>
            </p:nvSpPr>
            <p:spPr bwMode="auto">
              <a:xfrm>
                <a:off x="2832" y="148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86</a:t>
                </a:r>
              </a:p>
            </p:txBody>
          </p:sp>
        </p:grpSp>
        <p:grpSp>
          <p:nvGrpSpPr>
            <p:cNvPr id="38931" name="Group 19"/>
            <p:cNvGrpSpPr/>
            <p:nvPr/>
          </p:nvGrpSpPr>
          <p:grpSpPr bwMode="auto">
            <a:xfrm>
              <a:off x="336" y="2483"/>
              <a:ext cx="5204" cy="288"/>
              <a:chOff x="432" y="2352"/>
              <a:chExt cx="5204" cy="288"/>
            </a:xfrm>
          </p:grpSpPr>
          <p:grpSp>
            <p:nvGrpSpPr>
              <p:cNvPr id="38932" name="Group 20"/>
              <p:cNvGrpSpPr/>
              <p:nvPr/>
            </p:nvGrpSpPr>
            <p:grpSpPr bwMode="auto">
              <a:xfrm>
                <a:off x="432" y="2352"/>
                <a:ext cx="5184" cy="288"/>
                <a:chOff x="432" y="2352"/>
                <a:chExt cx="5184" cy="288"/>
              </a:xfrm>
            </p:grpSpPr>
            <p:sp>
              <p:nvSpPr>
                <p:cNvPr id="38933" name="Rectangle 21"/>
                <p:cNvSpPr>
                  <a:spLocks noChangeArrowheads="1"/>
                </p:cNvSpPr>
                <p:nvPr/>
              </p:nvSpPr>
              <p:spPr bwMode="auto">
                <a:xfrm>
                  <a:off x="432" y="2352"/>
                  <a:ext cx="5184" cy="2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8934" name="AutoShape 22"/>
                <p:cNvCxnSpPr>
                  <a:cxnSpLocks noChangeShapeType="1"/>
                </p:cNvCxnSpPr>
                <p:nvPr/>
              </p:nvCxnSpPr>
              <p:spPr bwMode="auto">
                <a:xfrm>
                  <a:off x="244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5" name="AutoShape 23"/>
                <p:cNvCxnSpPr>
                  <a:cxnSpLocks noChangeShapeType="1"/>
                </p:cNvCxnSpPr>
                <p:nvPr/>
              </p:nvCxnSpPr>
              <p:spPr bwMode="auto">
                <a:xfrm>
                  <a:off x="158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6" name="AutoShape 24"/>
                <p:cNvCxnSpPr>
                  <a:cxnSpLocks noChangeShapeType="1"/>
                </p:cNvCxnSpPr>
                <p:nvPr/>
              </p:nvCxnSpPr>
              <p:spPr bwMode="auto">
                <a:xfrm>
                  <a:off x="100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7" name="AutoShape 25"/>
                <p:cNvCxnSpPr>
                  <a:cxnSpLocks noChangeShapeType="1"/>
                </p:cNvCxnSpPr>
                <p:nvPr/>
              </p:nvCxnSpPr>
              <p:spPr bwMode="auto">
                <a:xfrm>
                  <a:off x="129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8" name="AutoShape 26"/>
                <p:cNvCxnSpPr>
                  <a:cxnSpLocks noChangeShapeType="1"/>
                </p:cNvCxnSpPr>
                <p:nvPr/>
              </p:nvCxnSpPr>
              <p:spPr bwMode="auto">
                <a:xfrm>
                  <a:off x="187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9" name="AutoShape 27"/>
                <p:cNvCxnSpPr>
                  <a:cxnSpLocks noChangeShapeType="1"/>
                </p:cNvCxnSpPr>
                <p:nvPr/>
              </p:nvCxnSpPr>
              <p:spPr bwMode="auto">
                <a:xfrm>
                  <a:off x="216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0" name="AutoShape 28"/>
                <p:cNvCxnSpPr>
                  <a:cxnSpLocks noChangeShapeType="1"/>
                </p:cNvCxnSpPr>
                <p:nvPr/>
              </p:nvCxnSpPr>
              <p:spPr bwMode="auto">
                <a:xfrm>
                  <a:off x="273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1" name="AutoShape 29"/>
                <p:cNvCxnSpPr>
                  <a:cxnSpLocks noChangeShapeType="1"/>
                </p:cNvCxnSpPr>
                <p:nvPr/>
              </p:nvCxnSpPr>
              <p:spPr bwMode="auto">
                <a:xfrm>
                  <a:off x="302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2" name="AutoShape 30"/>
                <p:cNvCxnSpPr>
                  <a:cxnSpLocks noChangeShapeType="1"/>
                </p:cNvCxnSpPr>
                <p:nvPr/>
              </p:nvCxnSpPr>
              <p:spPr bwMode="auto">
                <a:xfrm>
                  <a:off x="331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3" name="AutoShape 31"/>
                <p:cNvCxnSpPr>
                  <a:cxnSpLocks noChangeShapeType="1"/>
                </p:cNvCxnSpPr>
                <p:nvPr/>
              </p:nvCxnSpPr>
              <p:spPr bwMode="auto">
                <a:xfrm>
                  <a:off x="360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4" name="AutoShape 32"/>
                <p:cNvCxnSpPr>
                  <a:cxnSpLocks noChangeShapeType="1"/>
                </p:cNvCxnSpPr>
                <p:nvPr/>
              </p:nvCxnSpPr>
              <p:spPr bwMode="auto">
                <a:xfrm>
                  <a:off x="388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5" name="AutoShape 33"/>
                <p:cNvCxnSpPr>
                  <a:cxnSpLocks noChangeShapeType="1"/>
                </p:cNvCxnSpPr>
                <p:nvPr/>
              </p:nvCxnSpPr>
              <p:spPr bwMode="auto">
                <a:xfrm>
                  <a:off x="4176"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6" name="AutoShape 34"/>
                <p:cNvCxnSpPr>
                  <a:cxnSpLocks noChangeShapeType="1"/>
                </p:cNvCxnSpPr>
                <p:nvPr/>
              </p:nvCxnSpPr>
              <p:spPr bwMode="auto">
                <a:xfrm>
                  <a:off x="72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7" name="AutoShape 35"/>
                <p:cNvCxnSpPr>
                  <a:cxnSpLocks noChangeShapeType="1"/>
                </p:cNvCxnSpPr>
                <p:nvPr/>
              </p:nvCxnSpPr>
              <p:spPr bwMode="auto">
                <a:xfrm>
                  <a:off x="4464"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8" name="AutoShape 36"/>
                <p:cNvCxnSpPr>
                  <a:cxnSpLocks noChangeShapeType="1"/>
                </p:cNvCxnSpPr>
                <p:nvPr/>
              </p:nvCxnSpPr>
              <p:spPr bwMode="auto">
                <a:xfrm>
                  <a:off x="4752"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49" name="AutoShape 37"/>
                <p:cNvCxnSpPr>
                  <a:cxnSpLocks noChangeShapeType="1"/>
                </p:cNvCxnSpPr>
                <p:nvPr/>
              </p:nvCxnSpPr>
              <p:spPr bwMode="auto">
                <a:xfrm>
                  <a:off x="5040"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50" name="AutoShape 38"/>
                <p:cNvCxnSpPr>
                  <a:cxnSpLocks noChangeShapeType="1"/>
                </p:cNvCxnSpPr>
                <p:nvPr/>
              </p:nvCxnSpPr>
              <p:spPr bwMode="auto">
                <a:xfrm>
                  <a:off x="5328" y="2352"/>
                  <a:ext cx="0" cy="288"/>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8951" name="Text Box 39"/>
              <p:cNvSpPr txBox="1">
                <a:spLocks noChangeArrowheads="1"/>
              </p:cNvSpPr>
              <p:nvPr/>
            </p:nvSpPr>
            <p:spPr bwMode="auto">
              <a:xfrm>
                <a:off x="432"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22</a:t>
                </a:r>
              </a:p>
            </p:txBody>
          </p:sp>
          <p:sp>
            <p:nvSpPr>
              <p:cNvPr id="38952" name="Text Box 40"/>
              <p:cNvSpPr txBox="1">
                <a:spLocks noChangeArrowheads="1"/>
              </p:cNvSpPr>
              <p:nvPr/>
            </p:nvSpPr>
            <p:spPr bwMode="auto">
              <a:xfrm>
                <a:off x="720"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12</a:t>
                </a:r>
              </a:p>
            </p:txBody>
          </p:sp>
          <p:sp>
            <p:nvSpPr>
              <p:cNvPr id="38953" name="Text Box 41"/>
              <p:cNvSpPr txBox="1">
                <a:spLocks noChangeArrowheads="1"/>
              </p:cNvSpPr>
              <p:nvPr/>
            </p:nvSpPr>
            <p:spPr bwMode="auto">
              <a:xfrm>
                <a:off x="1008"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13</a:t>
                </a:r>
              </a:p>
            </p:txBody>
          </p:sp>
          <p:sp>
            <p:nvSpPr>
              <p:cNvPr id="38954" name="Text Box 42"/>
              <p:cNvSpPr txBox="1">
                <a:spLocks noChangeArrowheads="1"/>
              </p:cNvSpPr>
              <p:nvPr/>
            </p:nvSpPr>
            <p:spPr bwMode="auto">
              <a:xfrm>
                <a:off x="1296" y="23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8</a:t>
                </a:r>
              </a:p>
            </p:txBody>
          </p:sp>
          <p:sp>
            <p:nvSpPr>
              <p:cNvPr id="38955" name="Text Box 43"/>
              <p:cNvSpPr txBox="1">
                <a:spLocks noChangeArrowheads="1"/>
              </p:cNvSpPr>
              <p:nvPr/>
            </p:nvSpPr>
            <p:spPr bwMode="auto">
              <a:xfrm>
                <a:off x="1584" y="23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9</a:t>
                </a:r>
              </a:p>
            </p:txBody>
          </p:sp>
          <p:sp>
            <p:nvSpPr>
              <p:cNvPr id="38956" name="Text Box 44"/>
              <p:cNvSpPr txBox="1">
                <a:spLocks noChangeArrowheads="1"/>
              </p:cNvSpPr>
              <p:nvPr/>
            </p:nvSpPr>
            <p:spPr bwMode="auto">
              <a:xfrm>
                <a:off x="1872"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20</a:t>
                </a:r>
              </a:p>
            </p:txBody>
          </p:sp>
          <p:sp>
            <p:nvSpPr>
              <p:cNvPr id="38957" name="Text Box 45"/>
              <p:cNvSpPr txBox="1">
                <a:spLocks noChangeArrowheads="1"/>
              </p:cNvSpPr>
              <p:nvPr/>
            </p:nvSpPr>
            <p:spPr bwMode="auto">
              <a:xfrm>
                <a:off x="2160"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33</a:t>
                </a:r>
              </a:p>
            </p:txBody>
          </p:sp>
          <p:sp>
            <p:nvSpPr>
              <p:cNvPr id="38958" name="Text Box 46"/>
              <p:cNvSpPr txBox="1">
                <a:spLocks noChangeArrowheads="1"/>
              </p:cNvSpPr>
              <p:nvPr/>
            </p:nvSpPr>
            <p:spPr bwMode="auto">
              <a:xfrm>
                <a:off x="2448"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42</a:t>
                </a:r>
              </a:p>
            </p:txBody>
          </p:sp>
          <p:sp>
            <p:nvSpPr>
              <p:cNvPr id="38959" name="Text Box 47"/>
              <p:cNvSpPr txBox="1">
                <a:spLocks noChangeArrowheads="1"/>
              </p:cNvSpPr>
              <p:nvPr/>
            </p:nvSpPr>
            <p:spPr bwMode="auto">
              <a:xfrm>
                <a:off x="2736"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44</a:t>
                </a:r>
              </a:p>
            </p:txBody>
          </p:sp>
          <p:sp>
            <p:nvSpPr>
              <p:cNvPr id="38960" name="Text Box 48"/>
              <p:cNvSpPr txBox="1">
                <a:spLocks noChangeArrowheads="1"/>
              </p:cNvSpPr>
              <p:nvPr/>
            </p:nvSpPr>
            <p:spPr bwMode="auto">
              <a:xfrm>
                <a:off x="3024"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38</a:t>
                </a:r>
              </a:p>
            </p:txBody>
          </p:sp>
          <p:sp>
            <p:nvSpPr>
              <p:cNvPr id="38961" name="Text Box 49"/>
              <p:cNvSpPr txBox="1">
                <a:spLocks noChangeArrowheads="1"/>
              </p:cNvSpPr>
              <p:nvPr/>
            </p:nvSpPr>
            <p:spPr bwMode="auto">
              <a:xfrm>
                <a:off x="3312"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24</a:t>
                </a:r>
              </a:p>
            </p:txBody>
          </p:sp>
          <p:sp>
            <p:nvSpPr>
              <p:cNvPr id="38962" name="Text Box 50"/>
              <p:cNvSpPr txBox="1">
                <a:spLocks noChangeArrowheads="1"/>
              </p:cNvSpPr>
              <p:nvPr/>
            </p:nvSpPr>
            <p:spPr bwMode="auto">
              <a:xfrm>
                <a:off x="3600"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48</a:t>
                </a:r>
              </a:p>
            </p:txBody>
          </p:sp>
          <p:sp>
            <p:nvSpPr>
              <p:cNvPr id="38963" name="Text Box 51"/>
              <p:cNvSpPr txBox="1">
                <a:spLocks noChangeArrowheads="1"/>
              </p:cNvSpPr>
              <p:nvPr/>
            </p:nvSpPr>
            <p:spPr bwMode="auto">
              <a:xfrm>
                <a:off x="3888"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60</a:t>
                </a:r>
              </a:p>
            </p:txBody>
          </p:sp>
          <p:sp>
            <p:nvSpPr>
              <p:cNvPr id="38964" name="Text Box 52"/>
              <p:cNvSpPr txBox="1">
                <a:spLocks noChangeArrowheads="1"/>
              </p:cNvSpPr>
              <p:nvPr/>
            </p:nvSpPr>
            <p:spPr bwMode="auto">
              <a:xfrm>
                <a:off x="4176"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58</a:t>
                </a:r>
              </a:p>
            </p:txBody>
          </p:sp>
          <p:sp>
            <p:nvSpPr>
              <p:cNvPr id="38965" name="Text Box 53"/>
              <p:cNvSpPr txBox="1">
                <a:spLocks noChangeArrowheads="1"/>
              </p:cNvSpPr>
              <p:nvPr/>
            </p:nvSpPr>
            <p:spPr bwMode="auto">
              <a:xfrm>
                <a:off x="4464"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74</a:t>
                </a:r>
              </a:p>
            </p:txBody>
          </p:sp>
          <p:sp>
            <p:nvSpPr>
              <p:cNvPr id="38966" name="Text Box 54"/>
              <p:cNvSpPr txBox="1">
                <a:spLocks noChangeArrowheads="1"/>
              </p:cNvSpPr>
              <p:nvPr/>
            </p:nvSpPr>
            <p:spPr bwMode="auto">
              <a:xfrm>
                <a:off x="4752"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49</a:t>
                </a:r>
              </a:p>
            </p:txBody>
          </p:sp>
          <p:sp>
            <p:nvSpPr>
              <p:cNvPr id="38967" name="Text Box 55"/>
              <p:cNvSpPr txBox="1">
                <a:spLocks noChangeArrowheads="1"/>
              </p:cNvSpPr>
              <p:nvPr/>
            </p:nvSpPr>
            <p:spPr bwMode="auto">
              <a:xfrm>
                <a:off x="5040"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86</a:t>
                </a:r>
              </a:p>
            </p:txBody>
          </p:sp>
          <p:sp>
            <p:nvSpPr>
              <p:cNvPr id="38968" name="Text Box 56"/>
              <p:cNvSpPr txBox="1">
                <a:spLocks noChangeArrowheads="1"/>
              </p:cNvSpPr>
              <p:nvPr/>
            </p:nvSpPr>
            <p:spPr bwMode="auto">
              <a:xfrm>
                <a:off x="5328" y="23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p>
            </p:txBody>
          </p:sp>
        </p:grpSp>
        <p:cxnSp>
          <p:nvCxnSpPr>
            <p:cNvPr id="38969" name="AutoShape 57"/>
            <p:cNvCxnSpPr>
              <a:cxnSpLocks noChangeShapeType="1"/>
              <a:stCxn id="38926" idx="2"/>
              <a:endCxn id="38951" idx="0"/>
            </p:cNvCxnSpPr>
            <p:nvPr/>
          </p:nvCxnSpPr>
          <p:spPr bwMode="auto">
            <a:xfrm rot="5400000">
              <a:off x="1378" y="1259"/>
              <a:ext cx="336" cy="2112"/>
            </a:xfrm>
            <a:prstGeom prst="curvedConnector3">
              <a:avLst>
                <a:gd name="adj1" fmla="val 5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0" name="AutoShape 58"/>
            <p:cNvCxnSpPr>
              <a:cxnSpLocks noChangeShapeType="1"/>
              <a:stCxn id="38927" idx="2"/>
              <a:endCxn id="38957" idx="0"/>
            </p:cNvCxnSpPr>
            <p:nvPr/>
          </p:nvCxnSpPr>
          <p:spPr bwMode="auto">
            <a:xfrm rot="5400000">
              <a:off x="2386" y="1979"/>
              <a:ext cx="336" cy="672"/>
            </a:xfrm>
            <a:prstGeom prst="curvedConnector3">
              <a:avLst>
                <a:gd name="adj1" fmla="val 5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1" name="AutoShape 59"/>
            <p:cNvCxnSpPr>
              <a:cxnSpLocks noChangeShapeType="1"/>
              <a:stCxn id="38928" idx="2"/>
              <a:endCxn id="38963" idx="0"/>
            </p:cNvCxnSpPr>
            <p:nvPr/>
          </p:nvCxnSpPr>
          <p:spPr bwMode="auto">
            <a:xfrm rot="16200000" flipH="1">
              <a:off x="3394" y="1931"/>
              <a:ext cx="336" cy="768"/>
            </a:xfrm>
            <a:prstGeom prst="curvedConnector3">
              <a:avLst>
                <a:gd name="adj1" fmla="val 50000"/>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2" name="Text Box 60"/>
            <p:cNvSpPr txBox="1">
              <a:spLocks noChangeArrowheads="1"/>
            </p:cNvSpPr>
            <p:nvPr/>
          </p:nvSpPr>
          <p:spPr bwMode="auto">
            <a:xfrm>
              <a:off x="2342" y="1357"/>
              <a:ext cx="10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Index Table</a:t>
              </a:r>
            </a:p>
          </p:txBody>
        </p:sp>
        <p:sp>
          <p:nvSpPr>
            <p:cNvPr id="38973" name="Text Box 61"/>
            <p:cNvSpPr txBox="1">
              <a:spLocks noChangeArrowheads="1"/>
            </p:cNvSpPr>
            <p:nvPr/>
          </p:nvSpPr>
          <p:spPr bwMode="auto">
            <a:xfrm>
              <a:off x="1488" y="1678"/>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Max key</a:t>
              </a:r>
              <a:endPar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974" name="Text Box 62"/>
            <p:cNvSpPr txBox="1">
              <a:spLocks noChangeArrowheads="1"/>
            </p:cNvSpPr>
            <p:nvPr/>
          </p:nvSpPr>
          <p:spPr bwMode="auto">
            <a:xfrm>
              <a:off x="1478" y="1916"/>
              <a:ext cx="9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Start address</a:t>
              </a:r>
              <a:endPar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8975" name="Text Box 63"/>
          <p:cNvSpPr txBox="1">
            <a:spLocks noChangeArrowheads="1"/>
          </p:cNvSpPr>
          <p:nvPr/>
        </p:nvSpPr>
        <p:spPr bwMode="auto">
          <a:xfrm>
            <a:off x="350838" y="5253007"/>
            <a:ext cx="84693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整个表分成三个子表，对每个子表建立一个索引项，其中包括两项内容：关键字项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其值为该子表内的最大关键字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和指针项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指示该子表的第一个记录在表中的位置</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65" name="Rectangle 7"/>
          <p:cNvSpPr txBox="1">
            <a:spLocks noChangeArrowheads="1"/>
          </p:cNvSpPr>
          <p:nvPr/>
        </p:nvSpPr>
        <p:spPr bwMode="auto">
          <a:xfrm>
            <a:off x="433388" y="384175"/>
            <a:ext cx="4370387"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vert="horz" wrap="none" lIns="91440" tIns="45720" rIns="91440" bIns="45720" numCol="1" anchor="t" anchorCtr="0" compatLnSpc="1">
            <a:spAutoFit/>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kumimoji="1" lang="en-US" altLang="zh-CN" sz="2400" kern="0">
                <a:cs typeface="Times New Roman" panose="02020603050405020304" pitchFamily="18" charset="0"/>
              </a:rPr>
              <a:t>8.2.4 Other searching methods</a:t>
            </a:r>
            <a:endParaRPr kumimoji="1" lang="en-US" altLang="zh-CN" sz="2400" kern="0" dirty="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m-searching Tree</a:t>
            </a:r>
            <a:endParaRPr lang="zh-CN" altLang="en-US"/>
          </a:p>
        </p:txBody>
      </p:sp>
      <p:graphicFrame>
        <p:nvGraphicFramePr>
          <p:cNvPr id="184323" name="Object 3"/>
          <p:cNvGraphicFramePr>
            <a:graphicFrameLocks noChangeAspect="1"/>
          </p:cNvGraphicFramePr>
          <p:nvPr/>
        </p:nvGraphicFramePr>
        <p:xfrm>
          <a:off x="114300" y="1988820"/>
          <a:ext cx="8915400" cy="3378200"/>
        </p:xfrm>
        <a:graphic>
          <a:graphicData uri="http://schemas.openxmlformats.org/presentationml/2006/ole">
            <mc:AlternateContent xmlns:mc="http://schemas.openxmlformats.org/markup-compatibility/2006">
              <mc:Choice xmlns:v="urn:schemas-microsoft-com:vml" Requires="v">
                <p:oleObj r:id="rId2" imgW="5152390" imgH="1951990" progId="Word.Picture.8">
                  <p:embed/>
                </p:oleObj>
              </mc:Choice>
              <mc:Fallback>
                <p:oleObj r:id="rId2" imgW="5152390" imgH="1951990"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988820"/>
                        <a:ext cx="8915400" cy="3378200"/>
                      </a:xfrm>
                      <a:prstGeom prst="rect">
                        <a:avLst/>
                      </a:prstGeom>
                      <a:solidFill>
                        <a:schemeClr val="tx1"/>
                      </a:solidFill>
                      <a:effectLst>
                        <a:outerShdw dist="107763" dir="2700000" algn="ctr" rotWithShape="0">
                          <a:srgbClr val="808080">
                            <a:alpha val="50000"/>
                          </a:srgbClr>
                        </a:outerShdw>
                      </a:effec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4"/>
          <p:cNvSpPr>
            <a:spLocks noGrp="1" noChangeArrowheads="1"/>
          </p:cNvSpPr>
          <p:nvPr>
            <p:ph type="title"/>
          </p:nvPr>
        </p:nvSpPr>
        <p:spPr>
          <a:xfrm>
            <a:off x="457200" y="274638"/>
            <a:ext cx="8229600" cy="1143000"/>
          </a:xfrm>
          <a:noFill/>
        </p:spPr>
        <p:txBody>
          <a:bodyPr anchorCtr="0"/>
          <a:lstStyle/>
          <a:p>
            <a:r>
              <a:rPr lang="en-US" altLang="zh-CN"/>
              <a:t>Static m-searching Tree</a:t>
            </a:r>
          </a:p>
        </p:txBody>
      </p:sp>
      <p:pic>
        <p:nvPicPr>
          <p:cNvPr id="258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1700213"/>
            <a:ext cx="8896350" cy="41767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85" name="Rectangle 13"/>
          <p:cNvSpPr>
            <a:spLocks noChangeArrowheads="1"/>
          </p:cNvSpPr>
          <p:nvPr/>
        </p:nvSpPr>
        <p:spPr bwMode="auto">
          <a:xfrm>
            <a:off x="71438" y="476250"/>
            <a:ext cx="8964612" cy="5473700"/>
          </a:xfrm>
          <a:prstGeom prst="rect">
            <a:avLst/>
          </a:prstGeom>
          <a:solidFill>
            <a:srgbClr val="FFFFFF"/>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pic>
        <p:nvPicPr>
          <p:cNvPr id="2590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512763"/>
            <a:ext cx="889317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08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1857375"/>
            <a:ext cx="860425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88" name="Text Box 16"/>
          <p:cNvSpPr txBox="1">
            <a:spLocks noChangeArrowheads="1"/>
          </p:cNvSpPr>
          <p:nvPr/>
        </p:nvSpPr>
        <p:spPr bwMode="auto">
          <a:xfrm>
            <a:off x="425450" y="5973763"/>
            <a:ext cx="8467725" cy="4572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a:solidFill>
                  <a:srgbClr val="FFFF00"/>
                </a:solidFill>
                <a:ea typeface="仿宋_GB2312" pitchFamily="49" charset="-122"/>
              </a:rPr>
              <a:t>Multiple-level index structure based on </a:t>
            </a:r>
            <a:r>
              <a:rPr kumimoji="1" lang="en-US" altLang="zh-CN" sz="2400" b="1" i="1">
                <a:solidFill>
                  <a:srgbClr val="FFFF00"/>
                </a:solidFill>
                <a:latin typeface="Times New Roman" panose="02020603050405020304" pitchFamily="18" charset="0"/>
                <a:ea typeface="仿宋_GB2312" pitchFamily="49" charset="-122"/>
              </a:rPr>
              <a:t>m-searching tree</a:t>
            </a:r>
            <a:endParaRPr kumimoji="1" lang="en-US" altLang="zh-CN" sz="2400">
              <a:solidFill>
                <a:srgbClr val="FFFF00"/>
              </a:solidFill>
              <a:latin typeface="Times New Roman" panose="02020603050405020304" pitchFamily="18" charset="0"/>
            </a:endParaRPr>
          </a:p>
        </p:txBody>
      </p:sp>
      <p:sp>
        <p:nvSpPr>
          <p:cNvPr id="259089" name="Rectangle 17"/>
          <p:cNvSpPr>
            <a:spLocks noChangeArrowheads="1"/>
          </p:cNvSpPr>
          <p:nvPr/>
        </p:nvSpPr>
        <p:spPr bwMode="auto">
          <a:xfrm>
            <a:off x="7629525" y="5300663"/>
            <a:ext cx="1284288" cy="504825"/>
          </a:xfrm>
          <a:prstGeom prst="rect">
            <a:avLst/>
          </a:prstGeom>
          <a:solidFill>
            <a:srgbClr val="FFFF66"/>
          </a:solidFill>
          <a:ln w="9525">
            <a:solidFill>
              <a:srgbClr val="000000"/>
            </a:solidFill>
            <a:miter lim="800000"/>
          </a:ln>
          <a:effectLst>
            <a:outerShdw dist="107763" dir="2700000" algn="ctr" rotWithShape="0">
              <a:schemeClr val="bg2">
                <a:alpha val="50000"/>
              </a:schemeClr>
            </a:outerShdw>
          </a:effectLst>
        </p:spPr>
        <p:txBody>
          <a:bodyPr wrap="none" anchor="ctr"/>
          <a:lstStyle/>
          <a:p>
            <a:pPr algn="ctr"/>
            <a:r>
              <a:rPr lang="en-US" altLang="zh-CN" b="1">
                <a:solidFill>
                  <a:srgbClr val="000000"/>
                </a:solidFill>
              </a:rPr>
              <a:t>Data</a:t>
            </a:r>
          </a:p>
        </p:txBody>
      </p:sp>
      <p:sp>
        <p:nvSpPr>
          <p:cNvPr id="259090" name="Rectangle 18"/>
          <p:cNvSpPr>
            <a:spLocks noChangeArrowheads="1"/>
          </p:cNvSpPr>
          <p:nvPr/>
        </p:nvSpPr>
        <p:spPr bwMode="auto">
          <a:xfrm>
            <a:off x="7629525" y="4581525"/>
            <a:ext cx="1303338" cy="576263"/>
          </a:xfrm>
          <a:prstGeom prst="rect">
            <a:avLst/>
          </a:prstGeom>
          <a:solidFill>
            <a:srgbClr val="FFFF66"/>
          </a:solidFill>
          <a:ln w="9525">
            <a:solidFill>
              <a:srgbClr val="000000"/>
            </a:solidFill>
            <a:miter lim="800000"/>
          </a:ln>
          <a:effectLst>
            <a:outerShdw dist="107763" dir="2700000" algn="ctr" rotWithShape="0">
              <a:schemeClr val="bg2">
                <a:alpha val="50000"/>
              </a:schemeClr>
            </a:outerShdw>
          </a:effectLst>
        </p:spPr>
        <p:txBody>
          <a:bodyPr wrap="none" anchor="ctr"/>
          <a:lstStyle/>
          <a:p>
            <a:pPr algn="ctr"/>
            <a:r>
              <a:rPr lang="en-US" altLang="zh-CN" b="1">
                <a:solidFill>
                  <a:srgbClr val="000000"/>
                </a:solidFill>
              </a:rPr>
              <a:t>1</a:t>
            </a:r>
            <a:r>
              <a:rPr lang="en-US" altLang="zh-CN" b="1" baseline="30000">
                <a:solidFill>
                  <a:srgbClr val="000000"/>
                </a:solidFill>
              </a:rPr>
              <a:t>st</a:t>
            </a:r>
            <a:r>
              <a:rPr lang="en-US" altLang="zh-CN" b="1">
                <a:solidFill>
                  <a:srgbClr val="000000"/>
                </a:solidFill>
              </a:rPr>
              <a:t> level </a:t>
            </a:r>
          </a:p>
          <a:p>
            <a:pPr algn="ctr"/>
            <a:r>
              <a:rPr lang="en-US" altLang="zh-CN" b="1">
                <a:solidFill>
                  <a:srgbClr val="000000"/>
                </a:solidFill>
              </a:rPr>
              <a:t>index</a:t>
            </a:r>
          </a:p>
        </p:txBody>
      </p:sp>
      <p:sp>
        <p:nvSpPr>
          <p:cNvPr id="259091" name="Rectangle 19"/>
          <p:cNvSpPr>
            <a:spLocks noChangeArrowheads="1"/>
          </p:cNvSpPr>
          <p:nvPr/>
        </p:nvSpPr>
        <p:spPr bwMode="auto">
          <a:xfrm>
            <a:off x="7629525" y="3717925"/>
            <a:ext cx="1303338" cy="576263"/>
          </a:xfrm>
          <a:prstGeom prst="rect">
            <a:avLst/>
          </a:prstGeom>
          <a:solidFill>
            <a:srgbClr val="FFFF66"/>
          </a:solidFill>
          <a:ln w="9525">
            <a:solidFill>
              <a:srgbClr val="000000"/>
            </a:solidFill>
            <a:miter lim="800000"/>
          </a:ln>
          <a:effectLst>
            <a:outerShdw dist="107763" dir="2700000" algn="ctr" rotWithShape="0">
              <a:schemeClr val="bg2">
                <a:alpha val="50000"/>
              </a:schemeClr>
            </a:outerShdw>
          </a:effectLst>
        </p:spPr>
        <p:txBody>
          <a:bodyPr wrap="none" anchor="ctr"/>
          <a:lstStyle/>
          <a:p>
            <a:pPr algn="ctr"/>
            <a:r>
              <a:rPr lang="en-US" altLang="zh-CN" b="1">
                <a:solidFill>
                  <a:srgbClr val="000000"/>
                </a:solidFill>
              </a:rPr>
              <a:t>2</a:t>
            </a:r>
            <a:r>
              <a:rPr lang="en-US" altLang="zh-CN" b="1" baseline="30000">
                <a:solidFill>
                  <a:srgbClr val="000000"/>
                </a:solidFill>
              </a:rPr>
              <a:t>nd</a:t>
            </a:r>
            <a:r>
              <a:rPr lang="en-US" altLang="zh-CN" b="1">
                <a:solidFill>
                  <a:srgbClr val="000000"/>
                </a:solidFill>
              </a:rPr>
              <a:t> level </a:t>
            </a:r>
          </a:p>
          <a:p>
            <a:pPr algn="ctr"/>
            <a:r>
              <a:rPr lang="en-US" altLang="zh-CN" b="1">
                <a:solidFill>
                  <a:srgbClr val="000000"/>
                </a:solidFill>
              </a:rPr>
              <a:t>index</a:t>
            </a:r>
          </a:p>
        </p:txBody>
      </p:sp>
      <p:sp>
        <p:nvSpPr>
          <p:cNvPr id="259092" name="Rectangle 20"/>
          <p:cNvSpPr>
            <a:spLocks noChangeArrowheads="1"/>
          </p:cNvSpPr>
          <p:nvPr/>
        </p:nvSpPr>
        <p:spPr bwMode="auto">
          <a:xfrm>
            <a:off x="7629525" y="2781300"/>
            <a:ext cx="1303338" cy="576263"/>
          </a:xfrm>
          <a:prstGeom prst="rect">
            <a:avLst/>
          </a:prstGeom>
          <a:solidFill>
            <a:srgbClr val="FFFF66"/>
          </a:solidFill>
          <a:ln w="9525">
            <a:solidFill>
              <a:srgbClr val="000000"/>
            </a:solidFill>
            <a:miter lim="800000"/>
          </a:ln>
          <a:effectLst>
            <a:outerShdw dist="107763" dir="2700000" algn="ctr" rotWithShape="0">
              <a:schemeClr val="bg2">
                <a:alpha val="50000"/>
              </a:schemeClr>
            </a:outerShdw>
          </a:effectLst>
        </p:spPr>
        <p:txBody>
          <a:bodyPr wrap="none" anchor="ctr"/>
          <a:lstStyle/>
          <a:p>
            <a:pPr algn="ctr"/>
            <a:r>
              <a:rPr lang="en-US" altLang="zh-CN" b="1">
                <a:solidFill>
                  <a:srgbClr val="000000"/>
                </a:solidFill>
              </a:rPr>
              <a:t>3</a:t>
            </a:r>
            <a:r>
              <a:rPr lang="en-US" altLang="zh-CN" b="1" baseline="30000">
                <a:solidFill>
                  <a:srgbClr val="000000"/>
                </a:solidFill>
              </a:rPr>
              <a:t>rd</a:t>
            </a:r>
            <a:r>
              <a:rPr lang="en-US" altLang="zh-CN" b="1">
                <a:solidFill>
                  <a:srgbClr val="000000"/>
                </a:solidFill>
              </a:rPr>
              <a:t> level</a:t>
            </a:r>
          </a:p>
          <a:p>
            <a:pPr algn="ctr"/>
            <a:r>
              <a:rPr lang="en-US" altLang="zh-CN" b="1">
                <a:solidFill>
                  <a:srgbClr val="000000"/>
                </a:solidFill>
              </a:rPr>
              <a:t>index</a:t>
            </a:r>
          </a:p>
        </p:txBody>
      </p:sp>
      <p:sp>
        <p:nvSpPr>
          <p:cNvPr id="259093" name="Rectangle 21"/>
          <p:cNvSpPr>
            <a:spLocks noChangeArrowheads="1"/>
          </p:cNvSpPr>
          <p:nvPr/>
        </p:nvSpPr>
        <p:spPr bwMode="auto">
          <a:xfrm>
            <a:off x="7623175" y="1917700"/>
            <a:ext cx="1303338" cy="576263"/>
          </a:xfrm>
          <a:prstGeom prst="rect">
            <a:avLst/>
          </a:prstGeom>
          <a:solidFill>
            <a:srgbClr val="FFFF66"/>
          </a:solidFill>
          <a:ln w="9525">
            <a:solidFill>
              <a:srgbClr val="000000"/>
            </a:solidFill>
            <a:miter lim="800000"/>
          </a:ln>
          <a:effectLst>
            <a:outerShdw dist="107763" dir="2700000" algn="ctr" rotWithShape="0">
              <a:schemeClr val="bg2">
                <a:alpha val="50000"/>
              </a:schemeClr>
            </a:outerShdw>
          </a:effectLst>
        </p:spPr>
        <p:txBody>
          <a:bodyPr wrap="none" anchor="ctr"/>
          <a:lstStyle/>
          <a:p>
            <a:pPr algn="ctr"/>
            <a:r>
              <a:rPr lang="en-US" altLang="zh-CN" b="1">
                <a:solidFill>
                  <a:srgbClr val="000000"/>
                </a:solidFill>
              </a:rPr>
              <a:t>4</a:t>
            </a:r>
            <a:r>
              <a:rPr lang="en-US" altLang="zh-CN" b="1" baseline="30000">
                <a:solidFill>
                  <a:srgbClr val="000000"/>
                </a:solidFill>
              </a:rPr>
              <a:t>th</a:t>
            </a:r>
            <a:r>
              <a:rPr lang="en-US" altLang="zh-CN" b="1">
                <a:solidFill>
                  <a:srgbClr val="000000"/>
                </a:solidFill>
              </a:rPr>
              <a:t> level </a:t>
            </a:r>
          </a:p>
          <a:p>
            <a:pPr algn="ctr"/>
            <a:r>
              <a:rPr lang="en-US" altLang="zh-CN" b="1">
                <a:solidFill>
                  <a:srgbClr val="000000"/>
                </a:solidFill>
              </a:rPr>
              <a:t>index</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ext Box 5"/>
          <p:cNvSpPr txBox="1">
            <a:spLocks noChangeArrowheads="1"/>
          </p:cNvSpPr>
          <p:nvPr/>
        </p:nvSpPr>
        <p:spPr bwMode="auto">
          <a:xfrm>
            <a:off x="395288" y="630238"/>
            <a:ext cx="831532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索引表按关键字有序，表或者有序或者分块有序。分块有序指的是后一个子表中所有记录的关键字均大于前一个子表中的最大关键字。</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由此，分块查找需分</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两步</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先确定待查记录所在的块</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子表</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然后在块中顺序查找。</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因此，分块查找的</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平均查找长度</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ASL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w</a:t>
            </a:r>
            <a:endPar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一般情况下，为进行分块查找，可将长度为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的表均匀地分成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块，每块含有</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个记录，即</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n/s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；再假定表中每个记录的查找概率相等，则每块查找的概率为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，块中每个记录的查找概率为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1/s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若用顺序查找确定所在块，则</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ASL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b</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L</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w</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(b+1)/2 + (s+1)/2</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Symbol" panose="05050102010706020507" pitchFamily="18" charset="2"/>
              </a:rPr>
              <a:t>				 = n/2s + s/2 +1</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ACD573-A10A-5EAA-2087-30878FD3925B}"/>
              </a:ext>
            </a:extLst>
          </p:cNvPr>
          <p:cNvPicPr>
            <a:picLocks noChangeAspect="1"/>
          </p:cNvPicPr>
          <p:nvPr/>
        </p:nvPicPr>
        <p:blipFill>
          <a:blip r:embed="rId2"/>
          <a:stretch>
            <a:fillRect/>
          </a:stretch>
        </p:blipFill>
        <p:spPr>
          <a:xfrm>
            <a:off x="388036" y="692696"/>
            <a:ext cx="8367928" cy="4819926"/>
          </a:xfrm>
          <a:prstGeom prst="rect">
            <a:avLst/>
          </a:prstGeom>
        </p:spPr>
      </p:pic>
    </p:spTree>
    <p:extLst>
      <p:ext uri="{BB962C8B-B14F-4D97-AF65-F5344CB8AC3E}">
        <p14:creationId xmlns:p14="http://schemas.microsoft.com/office/powerpoint/2010/main" val="1001426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8C2A64A-3B8C-85BB-6936-01A0B71C8666}"/>
              </a:ext>
            </a:extLst>
          </p:cNvPr>
          <p:cNvPicPr>
            <a:picLocks noChangeAspect="1"/>
          </p:cNvPicPr>
          <p:nvPr/>
        </p:nvPicPr>
        <p:blipFill>
          <a:blip r:embed="rId2"/>
          <a:stretch>
            <a:fillRect/>
          </a:stretch>
        </p:blipFill>
        <p:spPr>
          <a:xfrm>
            <a:off x="611560" y="1340768"/>
            <a:ext cx="7842358" cy="3600400"/>
          </a:xfrm>
          <a:prstGeom prst="rect">
            <a:avLst/>
          </a:prstGeom>
        </p:spPr>
      </p:pic>
    </p:spTree>
    <p:extLst>
      <p:ext uri="{BB962C8B-B14F-4D97-AF65-F5344CB8AC3E}">
        <p14:creationId xmlns:p14="http://schemas.microsoft.com/office/powerpoint/2010/main" val="213322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Contents</a:t>
            </a:r>
          </a:p>
        </p:txBody>
      </p:sp>
      <p:sp>
        <p:nvSpPr>
          <p:cNvPr id="122883" name="Rectangle 3"/>
          <p:cNvSpPr>
            <a:spLocks noGrp="1" noChangeArrowheads="1"/>
          </p:cNvSpPr>
          <p:nvPr>
            <p:ph type="body" idx="1"/>
          </p:nvPr>
        </p:nvSpPr>
        <p:spPr/>
        <p:txBody>
          <a:bodyPr/>
          <a:lstStyle/>
          <a:p>
            <a:r>
              <a:rPr lang="en-US" altLang="zh-CN" dirty="0">
                <a:solidFill>
                  <a:srgbClr val="FFFF00"/>
                </a:solidFill>
              </a:rPr>
              <a:t>Definition of searching (Retrieval)</a:t>
            </a:r>
            <a:endParaRPr lang="en-US" altLang="zh-CN" dirty="0"/>
          </a:p>
          <a:p>
            <a:r>
              <a:rPr lang="en-US" altLang="zh-CN" dirty="0"/>
              <a:t>Static searching table</a:t>
            </a:r>
          </a:p>
          <a:p>
            <a:r>
              <a:rPr lang="en-US" altLang="zh-CN" dirty="0"/>
              <a:t>Dynamic searching table</a:t>
            </a:r>
          </a:p>
          <a:p>
            <a:r>
              <a:rPr lang="en-US" altLang="zh-CN" dirty="0"/>
              <a:t>Hash table</a:t>
            </a:r>
          </a:p>
          <a:p>
            <a:r>
              <a:rPr lang="en-US" altLang="zh-CN" dirty="0">
                <a:solidFill>
                  <a:schemeClr val="tx1"/>
                </a:solidFill>
              </a:rPr>
              <a:t>Searching efficiency analysis</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Contents</a:t>
            </a:r>
          </a:p>
        </p:txBody>
      </p:sp>
      <p:sp>
        <p:nvSpPr>
          <p:cNvPr id="122883" name="Rectangle 3"/>
          <p:cNvSpPr>
            <a:spLocks noGrp="1" noChangeArrowheads="1"/>
          </p:cNvSpPr>
          <p:nvPr>
            <p:ph type="body" idx="1"/>
          </p:nvPr>
        </p:nvSpPr>
        <p:spPr/>
        <p:txBody>
          <a:bodyPr/>
          <a:lstStyle/>
          <a:p>
            <a:r>
              <a:rPr lang="en-US" altLang="zh-CN" dirty="0">
                <a:solidFill>
                  <a:schemeClr val="tx1"/>
                </a:solidFill>
              </a:rPr>
              <a:t>Definition of searching (Retrieval)</a:t>
            </a:r>
          </a:p>
          <a:p>
            <a:r>
              <a:rPr lang="en-US" altLang="zh-CN" dirty="0"/>
              <a:t>Static searching table</a:t>
            </a:r>
          </a:p>
          <a:p>
            <a:r>
              <a:rPr lang="en-US" altLang="zh-CN" dirty="0">
                <a:solidFill>
                  <a:srgbClr val="FFFF00"/>
                </a:solidFill>
              </a:rPr>
              <a:t>Dynamic searching table</a:t>
            </a:r>
            <a:endParaRPr lang="en-US" altLang="zh-CN" dirty="0"/>
          </a:p>
          <a:p>
            <a:r>
              <a:rPr lang="en-US" altLang="zh-CN" dirty="0"/>
              <a:t>Hash table</a:t>
            </a:r>
          </a:p>
          <a:p>
            <a:r>
              <a:rPr lang="en-US" altLang="zh-CN" dirty="0">
                <a:solidFill>
                  <a:schemeClr val="tx1"/>
                </a:solidFill>
              </a:rPr>
              <a:t>Searching efficiency analysis</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68" y="46037"/>
            <a:ext cx="8208000" cy="331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4917" name="Picture 5"/>
          <p:cNvPicPr>
            <a:picLocks noChangeAspect="1" noChangeArrowheads="1"/>
          </p:cNvPicPr>
          <p:nvPr/>
        </p:nvPicPr>
        <p:blipFill>
          <a:blip r:embed="rId3">
            <a:extLst>
              <a:ext uri="{28A0092B-C50C-407E-A947-70E740481C1C}">
                <a14:useLocalDpi xmlns:a14="http://schemas.microsoft.com/office/drawing/2010/main" val="0"/>
              </a:ext>
            </a:extLst>
          </a:blip>
          <a:srcRect l="414"/>
          <a:stretch>
            <a:fillRect/>
          </a:stretch>
        </p:blipFill>
        <p:spPr bwMode="auto">
          <a:xfrm>
            <a:off x="461168" y="3319464"/>
            <a:ext cx="8208000" cy="344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55650" y="3919855"/>
            <a:ext cx="7848600" cy="15538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395605" y="2132965"/>
            <a:ext cx="8487410" cy="2584450"/>
          </a:xfrm>
          <a:prstGeom prst="rect">
            <a:avLst/>
          </a:prstGeom>
          <a:noFill/>
          <a:ln>
            <a:noFill/>
          </a:ln>
          <a:effectLst/>
          <a:extLst>
            <a:ext uri="{909E8E84-426E-40DD-AFC4-6F175D3DCCD1}">
              <a14:hiddenFill xmlns:a14="http://schemas.microsoft.com/office/drawing/2010/main">
                <a:gradFill rotWithShape="0">
                  <a:gsLst>
                    <a:gs pos="0">
                      <a:srgbClr val="6E6E6E"/>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latinLnBrk="0" hangingPunct="1">
              <a:spcBef>
                <a:spcPts val="1200"/>
              </a:spcBef>
              <a:spcAft>
                <a:spcPts val="1200"/>
              </a:spcAft>
              <a:buFont typeface="Wingdings" panose="05000000000000000000" charset="0"/>
              <a:buChar char="l"/>
            </a:pPr>
            <a:r>
              <a:rPr kumimoji="1" lang="en-US" altLang="zh-CN" sz="2800">
                <a:solidFill>
                  <a:srgbClr val="FFFF00"/>
                </a:solidFill>
                <a:ea typeface="幼圆" panose="02010509060101010101" pitchFamily="49" charset="-122"/>
              </a:rPr>
              <a:t>Binary searching tree (</a:t>
            </a:r>
            <a:r>
              <a:rPr kumimoji="1" lang="zh-CN" altLang="en-US" sz="2800">
                <a:solidFill>
                  <a:srgbClr val="FFFF00"/>
                </a:solidFill>
                <a:ea typeface="幼圆" panose="02010509060101010101" pitchFamily="49" charset="-122"/>
              </a:rPr>
              <a:t>二叉排序树</a:t>
            </a:r>
            <a:r>
              <a:rPr kumimoji="1" lang="en-US" altLang="zh-CN" sz="2800">
                <a:solidFill>
                  <a:srgbClr val="FFFF00"/>
                </a:solidFill>
                <a:ea typeface="幼圆" panose="02010509060101010101" pitchFamily="49" charset="-122"/>
              </a:rPr>
              <a:t>)</a:t>
            </a:r>
            <a:endParaRPr kumimoji="1" lang="en-US" altLang="zh-CN" sz="2800">
              <a:solidFill>
                <a:schemeClr val="tx1"/>
              </a:solidFill>
              <a:ea typeface="幼圆" panose="02010509060101010101" pitchFamily="49" charset="-122"/>
              <a:hlinkClick r:id="rId2" action="ppaction://hlinksldjump"/>
            </a:endParaRPr>
          </a:p>
          <a:p>
            <a:pPr marL="457200" indent="-457200" eaLnBrk="1" latinLnBrk="0" hangingPunct="1">
              <a:spcBef>
                <a:spcPts val="1200"/>
              </a:spcBef>
              <a:spcAft>
                <a:spcPts val="1200"/>
              </a:spcAft>
              <a:buFont typeface="Wingdings" panose="05000000000000000000" charset="0"/>
              <a:buChar char="l"/>
            </a:pPr>
            <a:r>
              <a:rPr kumimoji="1" lang="en-US" altLang="zh-CN" sz="2800">
                <a:solidFill>
                  <a:schemeClr val="tx1"/>
                </a:solidFill>
                <a:ea typeface="幼圆" panose="02010509060101010101" pitchFamily="49" charset="-122"/>
              </a:rPr>
              <a:t>Balanced binary searching tree  (</a:t>
            </a:r>
            <a:r>
              <a:rPr kumimoji="1" lang="zh-CN" altLang="en-US" sz="2800">
                <a:solidFill>
                  <a:schemeClr val="tx1"/>
                </a:solidFill>
                <a:ea typeface="幼圆" panose="02010509060101010101" pitchFamily="49" charset="-122"/>
              </a:rPr>
              <a:t>平衡二叉树</a:t>
            </a:r>
            <a:r>
              <a:rPr kumimoji="1" lang="en-US" altLang="zh-CN" sz="2800">
                <a:solidFill>
                  <a:schemeClr val="tx1"/>
                </a:solidFill>
                <a:ea typeface="幼圆" panose="02010509060101010101" pitchFamily="49" charset="-122"/>
              </a:rPr>
              <a:t>) AVL</a:t>
            </a:r>
          </a:p>
          <a:p>
            <a:pPr marL="457200" indent="-457200" eaLnBrk="1" latinLnBrk="0" hangingPunct="1">
              <a:spcBef>
                <a:spcPts val="1200"/>
              </a:spcBef>
              <a:spcAft>
                <a:spcPts val="1200"/>
              </a:spcAft>
              <a:buFont typeface="Wingdings" panose="05000000000000000000" charset="0"/>
              <a:buChar char="l"/>
            </a:pPr>
            <a:r>
              <a:rPr kumimoji="1" lang="en-US" altLang="zh-CN" sz="2800">
                <a:solidFill>
                  <a:schemeClr val="tx1"/>
                </a:solidFill>
                <a:ea typeface="幼圆" panose="02010509060101010101" pitchFamily="49" charset="-122"/>
              </a:rPr>
              <a:t>B tree and B</a:t>
            </a:r>
            <a:r>
              <a:rPr kumimoji="1" lang="zh-CN" altLang="en-US" sz="2800" baseline="30000">
                <a:solidFill>
                  <a:schemeClr val="tx1"/>
                </a:solidFill>
                <a:ea typeface="幼圆" panose="02010509060101010101" pitchFamily="49" charset="-122"/>
              </a:rPr>
              <a:t>＋</a:t>
            </a:r>
            <a:r>
              <a:rPr kumimoji="1" lang="zh-CN" altLang="en-US" sz="2800">
                <a:solidFill>
                  <a:schemeClr val="tx1"/>
                </a:solidFill>
                <a:ea typeface="幼圆" panose="02010509060101010101" pitchFamily="49" charset="-122"/>
              </a:rPr>
              <a:t> </a:t>
            </a:r>
            <a:r>
              <a:rPr kumimoji="1" lang="en-US" altLang="zh-CN" sz="2800">
                <a:solidFill>
                  <a:schemeClr val="tx1"/>
                </a:solidFill>
                <a:ea typeface="幼圆" panose="02010509060101010101" pitchFamily="49" charset="-122"/>
              </a:rPr>
              <a:t>tree</a:t>
            </a:r>
            <a:endParaRPr kumimoji="1" lang="en-US" altLang="zh-CN" sz="2800">
              <a:solidFill>
                <a:srgbClr val="FFFF00"/>
              </a:solidFill>
              <a:ea typeface="幼圆" panose="02010509060101010101" pitchFamily="49" charset="-122"/>
            </a:endParaRPr>
          </a:p>
          <a:p>
            <a:endParaRPr kumimoji="1" lang="en-US" altLang="zh-CN" sz="2800">
              <a:solidFill>
                <a:srgbClr val="FFFF00"/>
              </a:solidFill>
              <a:ea typeface="幼圆" panose="02010509060101010101" pitchFamily="49" charset="-122"/>
            </a:endParaRPr>
          </a:p>
        </p:txBody>
      </p:sp>
      <p:sp>
        <p:nvSpPr>
          <p:cNvPr id="53254" name="Rectangle 6"/>
          <p:cNvSpPr>
            <a:spLocks noGrp="1" noChangeArrowheads="1"/>
          </p:cNvSpPr>
          <p:nvPr>
            <p:ph type="title" idx="4294967295"/>
          </p:nvPr>
        </p:nvSpPr>
        <p:spPr/>
        <p:txBody>
          <a:bodyPr/>
          <a:lstStyle/>
          <a:p>
            <a:pPr algn="l"/>
            <a:r>
              <a:rPr lang="en-US" altLang="zh-CN" dirty="0"/>
              <a:t>Dynamic searching table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189699-0B04-498F-D615-132D9543D303}"/>
              </a:ext>
            </a:extLst>
          </p:cNvPr>
          <p:cNvPicPr>
            <a:picLocks noChangeAspect="1"/>
          </p:cNvPicPr>
          <p:nvPr/>
        </p:nvPicPr>
        <p:blipFill>
          <a:blip r:embed="rId2"/>
          <a:stretch>
            <a:fillRect/>
          </a:stretch>
        </p:blipFill>
        <p:spPr>
          <a:xfrm>
            <a:off x="827584" y="548680"/>
            <a:ext cx="7067389" cy="2990901"/>
          </a:xfrm>
          <a:prstGeom prst="rect">
            <a:avLst/>
          </a:prstGeom>
        </p:spPr>
      </p:pic>
      <p:pic>
        <p:nvPicPr>
          <p:cNvPr id="7" name="图片 6">
            <a:extLst>
              <a:ext uri="{FF2B5EF4-FFF2-40B4-BE49-F238E27FC236}">
                <a16:creationId xmlns:a16="http://schemas.microsoft.com/office/drawing/2014/main" id="{C56817DD-ED35-E094-7FBF-7D187BCD62BB}"/>
              </a:ext>
            </a:extLst>
          </p:cNvPr>
          <p:cNvPicPr>
            <a:picLocks noChangeAspect="1"/>
          </p:cNvPicPr>
          <p:nvPr/>
        </p:nvPicPr>
        <p:blipFill>
          <a:blip r:embed="rId3"/>
          <a:stretch>
            <a:fillRect/>
          </a:stretch>
        </p:blipFill>
        <p:spPr>
          <a:xfrm>
            <a:off x="2123729" y="3446920"/>
            <a:ext cx="5400600" cy="1041547"/>
          </a:xfrm>
          <a:prstGeom prst="rect">
            <a:avLst/>
          </a:prstGeom>
        </p:spPr>
      </p:pic>
      <p:sp>
        <p:nvSpPr>
          <p:cNvPr id="8" name="任意多边形: 形状 7">
            <a:extLst>
              <a:ext uri="{FF2B5EF4-FFF2-40B4-BE49-F238E27FC236}">
                <a16:creationId xmlns:a16="http://schemas.microsoft.com/office/drawing/2014/main" id="{DFC30165-0DBC-2F65-497D-8AE329960AFB}"/>
              </a:ext>
            </a:extLst>
          </p:cNvPr>
          <p:cNvSpPr/>
          <p:nvPr/>
        </p:nvSpPr>
        <p:spPr>
          <a:xfrm>
            <a:off x="2122298" y="2204864"/>
            <a:ext cx="5618053" cy="2250269"/>
          </a:xfrm>
          <a:custGeom>
            <a:avLst/>
            <a:gdLst>
              <a:gd name="connsiteX0" fmla="*/ 1160585 w 6752492"/>
              <a:gd name="connsiteY0" fmla="*/ 0 h 3068516"/>
              <a:gd name="connsiteX1" fmla="*/ 1160585 w 6752492"/>
              <a:gd name="connsiteY1" fmla="*/ 0 h 3068516"/>
              <a:gd name="connsiteX2" fmla="*/ 1063869 w 6752492"/>
              <a:gd name="connsiteY2" fmla="*/ 131885 h 3068516"/>
              <a:gd name="connsiteX3" fmla="*/ 844061 w 6752492"/>
              <a:gd name="connsiteY3" fmla="*/ 369277 h 3068516"/>
              <a:gd name="connsiteX4" fmla="*/ 694592 w 6752492"/>
              <a:gd name="connsiteY4" fmla="*/ 501162 h 3068516"/>
              <a:gd name="connsiteX5" fmla="*/ 395654 w 6752492"/>
              <a:gd name="connsiteY5" fmla="*/ 685800 h 3068516"/>
              <a:gd name="connsiteX6" fmla="*/ 175846 w 6752492"/>
              <a:gd name="connsiteY6" fmla="*/ 817685 h 3068516"/>
              <a:gd name="connsiteX7" fmla="*/ 131885 w 6752492"/>
              <a:gd name="connsiteY7" fmla="*/ 870439 h 3068516"/>
              <a:gd name="connsiteX8" fmla="*/ 61546 w 6752492"/>
              <a:gd name="connsiteY8" fmla="*/ 984739 h 3068516"/>
              <a:gd name="connsiteX9" fmla="*/ 43961 w 6752492"/>
              <a:gd name="connsiteY9" fmla="*/ 1011116 h 3068516"/>
              <a:gd name="connsiteX10" fmla="*/ 0 w 6752492"/>
              <a:gd name="connsiteY10" fmla="*/ 3068516 h 3068516"/>
              <a:gd name="connsiteX11" fmla="*/ 6752492 w 6752492"/>
              <a:gd name="connsiteY11" fmla="*/ 2980593 h 3068516"/>
              <a:gd name="connsiteX12" fmla="*/ 6752492 w 6752492"/>
              <a:gd name="connsiteY12" fmla="*/ 158262 h 3068516"/>
              <a:gd name="connsiteX13" fmla="*/ 1037492 w 6752492"/>
              <a:gd name="connsiteY13" fmla="*/ 140677 h 3068516"/>
              <a:gd name="connsiteX0" fmla="*/ 1160585 w 6752492"/>
              <a:gd name="connsiteY0" fmla="*/ 0 h 3068516"/>
              <a:gd name="connsiteX1" fmla="*/ 1063870 w 6752492"/>
              <a:gd name="connsiteY1" fmla="*/ 140677 h 3068516"/>
              <a:gd name="connsiteX2" fmla="*/ 1063869 w 6752492"/>
              <a:gd name="connsiteY2" fmla="*/ 131885 h 3068516"/>
              <a:gd name="connsiteX3" fmla="*/ 844061 w 6752492"/>
              <a:gd name="connsiteY3" fmla="*/ 369277 h 3068516"/>
              <a:gd name="connsiteX4" fmla="*/ 694592 w 6752492"/>
              <a:gd name="connsiteY4" fmla="*/ 501162 h 3068516"/>
              <a:gd name="connsiteX5" fmla="*/ 395654 w 6752492"/>
              <a:gd name="connsiteY5" fmla="*/ 685800 h 3068516"/>
              <a:gd name="connsiteX6" fmla="*/ 175846 w 6752492"/>
              <a:gd name="connsiteY6" fmla="*/ 817685 h 3068516"/>
              <a:gd name="connsiteX7" fmla="*/ 131885 w 6752492"/>
              <a:gd name="connsiteY7" fmla="*/ 870439 h 3068516"/>
              <a:gd name="connsiteX8" fmla="*/ 61546 w 6752492"/>
              <a:gd name="connsiteY8" fmla="*/ 984739 h 3068516"/>
              <a:gd name="connsiteX9" fmla="*/ 43961 w 6752492"/>
              <a:gd name="connsiteY9" fmla="*/ 1011116 h 3068516"/>
              <a:gd name="connsiteX10" fmla="*/ 0 w 6752492"/>
              <a:gd name="connsiteY10" fmla="*/ 3068516 h 3068516"/>
              <a:gd name="connsiteX11" fmla="*/ 6752492 w 6752492"/>
              <a:gd name="connsiteY11" fmla="*/ 2980593 h 3068516"/>
              <a:gd name="connsiteX12" fmla="*/ 6752492 w 6752492"/>
              <a:gd name="connsiteY12" fmla="*/ 158262 h 3068516"/>
              <a:gd name="connsiteX13" fmla="*/ 1037492 w 6752492"/>
              <a:gd name="connsiteY13" fmla="*/ 140677 h 3068516"/>
              <a:gd name="connsiteX0" fmla="*/ 1072662 w 6752492"/>
              <a:gd name="connsiteY0" fmla="*/ 27164 h 2946210"/>
              <a:gd name="connsiteX1" fmla="*/ 1063870 w 6752492"/>
              <a:gd name="connsiteY1" fmla="*/ 18371 h 2946210"/>
              <a:gd name="connsiteX2" fmla="*/ 1063869 w 6752492"/>
              <a:gd name="connsiteY2" fmla="*/ 9579 h 2946210"/>
              <a:gd name="connsiteX3" fmla="*/ 844061 w 6752492"/>
              <a:gd name="connsiteY3" fmla="*/ 246971 h 2946210"/>
              <a:gd name="connsiteX4" fmla="*/ 694592 w 6752492"/>
              <a:gd name="connsiteY4" fmla="*/ 378856 h 2946210"/>
              <a:gd name="connsiteX5" fmla="*/ 395654 w 6752492"/>
              <a:gd name="connsiteY5" fmla="*/ 563494 h 2946210"/>
              <a:gd name="connsiteX6" fmla="*/ 175846 w 6752492"/>
              <a:gd name="connsiteY6" fmla="*/ 695379 h 2946210"/>
              <a:gd name="connsiteX7" fmla="*/ 131885 w 6752492"/>
              <a:gd name="connsiteY7" fmla="*/ 748133 h 2946210"/>
              <a:gd name="connsiteX8" fmla="*/ 61546 w 6752492"/>
              <a:gd name="connsiteY8" fmla="*/ 862433 h 2946210"/>
              <a:gd name="connsiteX9" fmla="*/ 43961 w 6752492"/>
              <a:gd name="connsiteY9" fmla="*/ 888810 h 2946210"/>
              <a:gd name="connsiteX10" fmla="*/ 0 w 6752492"/>
              <a:gd name="connsiteY10" fmla="*/ 2946210 h 2946210"/>
              <a:gd name="connsiteX11" fmla="*/ 6752492 w 6752492"/>
              <a:gd name="connsiteY11" fmla="*/ 2858287 h 2946210"/>
              <a:gd name="connsiteX12" fmla="*/ 6752492 w 6752492"/>
              <a:gd name="connsiteY12" fmla="*/ 35956 h 2946210"/>
              <a:gd name="connsiteX13" fmla="*/ 1037492 w 6752492"/>
              <a:gd name="connsiteY13" fmla="*/ 18371 h 2946210"/>
              <a:gd name="connsiteX0" fmla="*/ 1028701 w 6708531"/>
              <a:gd name="connsiteY0" fmla="*/ 27164 h 2955002"/>
              <a:gd name="connsiteX1" fmla="*/ 1019909 w 6708531"/>
              <a:gd name="connsiteY1" fmla="*/ 18371 h 2955002"/>
              <a:gd name="connsiteX2" fmla="*/ 1019908 w 6708531"/>
              <a:gd name="connsiteY2" fmla="*/ 9579 h 2955002"/>
              <a:gd name="connsiteX3" fmla="*/ 800100 w 6708531"/>
              <a:gd name="connsiteY3" fmla="*/ 246971 h 2955002"/>
              <a:gd name="connsiteX4" fmla="*/ 650631 w 6708531"/>
              <a:gd name="connsiteY4" fmla="*/ 378856 h 2955002"/>
              <a:gd name="connsiteX5" fmla="*/ 351693 w 6708531"/>
              <a:gd name="connsiteY5" fmla="*/ 563494 h 2955002"/>
              <a:gd name="connsiteX6" fmla="*/ 131885 w 6708531"/>
              <a:gd name="connsiteY6" fmla="*/ 695379 h 2955002"/>
              <a:gd name="connsiteX7" fmla="*/ 87924 w 6708531"/>
              <a:gd name="connsiteY7" fmla="*/ 748133 h 2955002"/>
              <a:gd name="connsiteX8" fmla="*/ 17585 w 6708531"/>
              <a:gd name="connsiteY8" fmla="*/ 862433 h 2955002"/>
              <a:gd name="connsiteX9" fmla="*/ 0 w 6708531"/>
              <a:gd name="connsiteY9" fmla="*/ 888810 h 2955002"/>
              <a:gd name="connsiteX10" fmla="*/ 8793 w 6708531"/>
              <a:gd name="connsiteY10" fmla="*/ 2955002 h 2955002"/>
              <a:gd name="connsiteX11" fmla="*/ 6708531 w 6708531"/>
              <a:gd name="connsiteY11" fmla="*/ 2858287 h 2955002"/>
              <a:gd name="connsiteX12" fmla="*/ 6708531 w 6708531"/>
              <a:gd name="connsiteY12" fmla="*/ 35956 h 2955002"/>
              <a:gd name="connsiteX13" fmla="*/ 993531 w 6708531"/>
              <a:gd name="connsiteY13" fmla="*/ 18371 h 2955002"/>
              <a:gd name="connsiteX0" fmla="*/ 1028701 w 6708531"/>
              <a:gd name="connsiteY0" fmla="*/ 27164 h 2900628"/>
              <a:gd name="connsiteX1" fmla="*/ 1019909 w 6708531"/>
              <a:gd name="connsiteY1" fmla="*/ 18371 h 2900628"/>
              <a:gd name="connsiteX2" fmla="*/ 1019908 w 6708531"/>
              <a:gd name="connsiteY2" fmla="*/ 9579 h 2900628"/>
              <a:gd name="connsiteX3" fmla="*/ 800100 w 6708531"/>
              <a:gd name="connsiteY3" fmla="*/ 246971 h 2900628"/>
              <a:gd name="connsiteX4" fmla="*/ 650631 w 6708531"/>
              <a:gd name="connsiteY4" fmla="*/ 378856 h 2900628"/>
              <a:gd name="connsiteX5" fmla="*/ 351693 w 6708531"/>
              <a:gd name="connsiteY5" fmla="*/ 563494 h 2900628"/>
              <a:gd name="connsiteX6" fmla="*/ 131885 w 6708531"/>
              <a:gd name="connsiteY6" fmla="*/ 695379 h 2900628"/>
              <a:gd name="connsiteX7" fmla="*/ 87924 w 6708531"/>
              <a:gd name="connsiteY7" fmla="*/ 748133 h 2900628"/>
              <a:gd name="connsiteX8" fmla="*/ 17585 w 6708531"/>
              <a:gd name="connsiteY8" fmla="*/ 862433 h 2900628"/>
              <a:gd name="connsiteX9" fmla="*/ 0 w 6708531"/>
              <a:gd name="connsiteY9" fmla="*/ 888810 h 2900628"/>
              <a:gd name="connsiteX10" fmla="*/ 8793 w 6708531"/>
              <a:gd name="connsiteY10" fmla="*/ 2900628 h 2900628"/>
              <a:gd name="connsiteX11" fmla="*/ 6708531 w 6708531"/>
              <a:gd name="connsiteY11" fmla="*/ 2858287 h 2900628"/>
              <a:gd name="connsiteX12" fmla="*/ 6708531 w 6708531"/>
              <a:gd name="connsiteY12" fmla="*/ 35956 h 2900628"/>
              <a:gd name="connsiteX13" fmla="*/ 993531 w 6708531"/>
              <a:gd name="connsiteY13" fmla="*/ 18371 h 2900628"/>
              <a:gd name="connsiteX0" fmla="*/ 1028701 w 6708531"/>
              <a:gd name="connsiteY0" fmla="*/ 27164 h 2900628"/>
              <a:gd name="connsiteX1" fmla="*/ 1019909 w 6708531"/>
              <a:gd name="connsiteY1" fmla="*/ 18371 h 2900628"/>
              <a:gd name="connsiteX2" fmla="*/ 1019908 w 6708531"/>
              <a:gd name="connsiteY2" fmla="*/ 9579 h 2900628"/>
              <a:gd name="connsiteX3" fmla="*/ 800100 w 6708531"/>
              <a:gd name="connsiteY3" fmla="*/ 246971 h 2900628"/>
              <a:gd name="connsiteX4" fmla="*/ 650631 w 6708531"/>
              <a:gd name="connsiteY4" fmla="*/ 378856 h 2900628"/>
              <a:gd name="connsiteX5" fmla="*/ 351693 w 6708531"/>
              <a:gd name="connsiteY5" fmla="*/ 563494 h 2900628"/>
              <a:gd name="connsiteX6" fmla="*/ 131885 w 6708531"/>
              <a:gd name="connsiteY6" fmla="*/ 695379 h 2900628"/>
              <a:gd name="connsiteX7" fmla="*/ 87924 w 6708531"/>
              <a:gd name="connsiteY7" fmla="*/ 748133 h 2900628"/>
              <a:gd name="connsiteX8" fmla="*/ 17585 w 6708531"/>
              <a:gd name="connsiteY8" fmla="*/ 862433 h 2900628"/>
              <a:gd name="connsiteX9" fmla="*/ 0 w 6708531"/>
              <a:gd name="connsiteY9" fmla="*/ 888810 h 2900628"/>
              <a:gd name="connsiteX10" fmla="*/ 8793 w 6708531"/>
              <a:gd name="connsiteY10" fmla="*/ 2900628 h 2900628"/>
              <a:gd name="connsiteX11" fmla="*/ 6708531 w 6708531"/>
              <a:gd name="connsiteY11" fmla="*/ 2858287 h 2900628"/>
              <a:gd name="connsiteX12" fmla="*/ 6708531 w 6708531"/>
              <a:gd name="connsiteY12" fmla="*/ 35956 h 2900628"/>
              <a:gd name="connsiteX13" fmla="*/ 988784 w 6708531"/>
              <a:gd name="connsiteY13" fmla="*/ 18371 h 2900628"/>
              <a:gd name="connsiteX0" fmla="*/ 1028701 w 6708531"/>
              <a:gd name="connsiteY0" fmla="*/ 27164 h 2900628"/>
              <a:gd name="connsiteX1" fmla="*/ 1019909 w 6708531"/>
              <a:gd name="connsiteY1" fmla="*/ 18371 h 2900628"/>
              <a:gd name="connsiteX2" fmla="*/ 1019908 w 6708531"/>
              <a:gd name="connsiteY2" fmla="*/ 9579 h 2900628"/>
              <a:gd name="connsiteX3" fmla="*/ 800100 w 6708531"/>
              <a:gd name="connsiteY3" fmla="*/ 246971 h 2900628"/>
              <a:gd name="connsiteX4" fmla="*/ 650631 w 6708531"/>
              <a:gd name="connsiteY4" fmla="*/ 378856 h 2900628"/>
              <a:gd name="connsiteX5" fmla="*/ 351693 w 6708531"/>
              <a:gd name="connsiteY5" fmla="*/ 563494 h 2900628"/>
              <a:gd name="connsiteX6" fmla="*/ 131885 w 6708531"/>
              <a:gd name="connsiteY6" fmla="*/ 695379 h 2900628"/>
              <a:gd name="connsiteX7" fmla="*/ 87924 w 6708531"/>
              <a:gd name="connsiteY7" fmla="*/ 748133 h 2900628"/>
              <a:gd name="connsiteX8" fmla="*/ 17585 w 6708531"/>
              <a:gd name="connsiteY8" fmla="*/ 862433 h 2900628"/>
              <a:gd name="connsiteX9" fmla="*/ 0 w 6708531"/>
              <a:gd name="connsiteY9" fmla="*/ 888810 h 2900628"/>
              <a:gd name="connsiteX10" fmla="*/ 8793 w 6708531"/>
              <a:gd name="connsiteY10" fmla="*/ 2900628 h 2900628"/>
              <a:gd name="connsiteX11" fmla="*/ 6708531 w 6708531"/>
              <a:gd name="connsiteY11" fmla="*/ 2858287 h 2900628"/>
              <a:gd name="connsiteX12" fmla="*/ 6708531 w 6708531"/>
              <a:gd name="connsiteY12" fmla="*/ 35956 h 2900628"/>
              <a:gd name="connsiteX13" fmla="*/ 1017269 w 6708531"/>
              <a:gd name="connsiteY13" fmla="*/ 18371 h 2900628"/>
              <a:gd name="connsiteX0" fmla="*/ 1030409 w 6710239"/>
              <a:gd name="connsiteY0" fmla="*/ 27164 h 2858287"/>
              <a:gd name="connsiteX1" fmla="*/ 1021617 w 6710239"/>
              <a:gd name="connsiteY1" fmla="*/ 18371 h 2858287"/>
              <a:gd name="connsiteX2" fmla="*/ 1021616 w 6710239"/>
              <a:gd name="connsiteY2" fmla="*/ 9579 h 2858287"/>
              <a:gd name="connsiteX3" fmla="*/ 801808 w 6710239"/>
              <a:gd name="connsiteY3" fmla="*/ 246971 h 2858287"/>
              <a:gd name="connsiteX4" fmla="*/ 652339 w 6710239"/>
              <a:gd name="connsiteY4" fmla="*/ 378856 h 2858287"/>
              <a:gd name="connsiteX5" fmla="*/ 353401 w 6710239"/>
              <a:gd name="connsiteY5" fmla="*/ 563494 h 2858287"/>
              <a:gd name="connsiteX6" fmla="*/ 133593 w 6710239"/>
              <a:gd name="connsiteY6" fmla="*/ 695379 h 2858287"/>
              <a:gd name="connsiteX7" fmla="*/ 89632 w 6710239"/>
              <a:gd name="connsiteY7" fmla="*/ 748133 h 2858287"/>
              <a:gd name="connsiteX8" fmla="*/ 19293 w 6710239"/>
              <a:gd name="connsiteY8" fmla="*/ 862433 h 2858287"/>
              <a:gd name="connsiteX9" fmla="*/ 1708 w 6710239"/>
              <a:gd name="connsiteY9" fmla="*/ 888810 h 2858287"/>
              <a:gd name="connsiteX10" fmla="*/ 0 w 6710239"/>
              <a:gd name="connsiteY10" fmla="*/ 2844788 h 2858287"/>
              <a:gd name="connsiteX11" fmla="*/ 6710239 w 6710239"/>
              <a:gd name="connsiteY11" fmla="*/ 2858287 h 2858287"/>
              <a:gd name="connsiteX12" fmla="*/ 6710239 w 6710239"/>
              <a:gd name="connsiteY12" fmla="*/ 35956 h 2858287"/>
              <a:gd name="connsiteX13" fmla="*/ 1018977 w 6710239"/>
              <a:gd name="connsiteY13" fmla="*/ 18371 h 285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10239" h="2858287">
                <a:moveTo>
                  <a:pt x="1030409" y="27164"/>
                </a:moveTo>
                <a:lnTo>
                  <a:pt x="1021617" y="18371"/>
                </a:lnTo>
                <a:cubicBezTo>
                  <a:pt x="989378" y="62333"/>
                  <a:pt x="1058251" y="-28521"/>
                  <a:pt x="1021616" y="9579"/>
                </a:cubicBezTo>
                <a:cubicBezTo>
                  <a:pt x="984981" y="47679"/>
                  <a:pt x="887840" y="166490"/>
                  <a:pt x="801808" y="246971"/>
                </a:cubicBezTo>
                <a:cubicBezTo>
                  <a:pt x="753285" y="292363"/>
                  <a:pt x="706623" y="340538"/>
                  <a:pt x="652339" y="378856"/>
                </a:cubicBezTo>
                <a:cubicBezTo>
                  <a:pt x="556655" y="446398"/>
                  <a:pt x="453380" y="502490"/>
                  <a:pt x="353401" y="563494"/>
                </a:cubicBezTo>
                <a:cubicBezTo>
                  <a:pt x="280461" y="608000"/>
                  <a:pt x="133593" y="695379"/>
                  <a:pt x="133593" y="695379"/>
                </a:cubicBezTo>
                <a:cubicBezTo>
                  <a:pt x="118939" y="712964"/>
                  <a:pt x="102558" y="729242"/>
                  <a:pt x="89632" y="748133"/>
                </a:cubicBezTo>
                <a:cubicBezTo>
                  <a:pt x="64370" y="785054"/>
                  <a:pt x="44109" y="825210"/>
                  <a:pt x="19293" y="862433"/>
                </a:cubicBezTo>
                <a:lnTo>
                  <a:pt x="1708" y="888810"/>
                </a:lnTo>
                <a:cubicBezTo>
                  <a:pt x="1139" y="1540803"/>
                  <a:pt x="569" y="2192795"/>
                  <a:pt x="0" y="2844788"/>
                </a:cubicBezTo>
                <a:lnTo>
                  <a:pt x="6710239" y="2858287"/>
                </a:lnTo>
                <a:lnTo>
                  <a:pt x="6710239" y="35956"/>
                </a:lnTo>
                <a:lnTo>
                  <a:pt x="1018977" y="18371"/>
                </a:lnTo>
              </a:path>
            </a:pathLst>
          </a:cu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 Box 61">
            <a:extLst>
              <a:ext uri="{FF2B5EF4-FFF2-40B4-BE49-F238E27FC236}">
                <a16:creationId xmlns:a16="http://schemas.microsoft.com/office/drawing/2014/main" id="{95561837-1891-889D-E4F7-D747AD64D993}"/>
              </a:ext>
            </a:extLst>
          </p:cNvPr>
          <p:cNvSpPr txBox="1">
            <a:spLocks noChangeArrowheads="1"/>
          </p:cNvSpPr>
          <p:nvPr/>
        </p:nvSpPr>
        <p:spPr bwMode="auto">
          <a:xfrm>
            <a:off x="4589694" y="914564"/>
            <a:ext cx="36247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二分查找的时间复杂为 </a:t>
            </a:r>
            <a:r>
              <a:rPr kumimoji="1" lang="en-US" altLang="zh-CN" sz="2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O(logn)</a:t>
            </a:r>
            <a:endPar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DDC4C552-0750-E6AD-82B7-80923935B93D}"/>
              </a:ext>
            </a:extLst>
          </p:cNvPr>
          <p:cNvPicPr>
            <a:picLocks noChangeAspect="1"/>
          </p:cNvPicPr>
          <p:nvPr/>
        </p:nvPicPr>
        <p:blipFill>
          <a:blip r:embed="rId4"/>
          <a:stretch>
            <a:fillRect/>
          </a:stretch>
        </p:blipFill>
        <p:spPr>
          <a:xfrm>
            <a:off x="2132520" y="4551741"/>
            <a:ext cx="5580000" cy="1325531"/>
          </a:xfrm>
          <a:prstGeom prst="rect">
            <a:avLst/>
          </a:prstGeom>
          <a:ln w="31750">
            <a:solidFill>
              <a:srgbClr val="FFFF00"/>
            </a:solidFill>
          </a:ln>
        </p:spPr>
      </p:pic>
      <p:sp>
        <p:nvSpPr>
          <p:cNvPr id="12" name="矩形 11">
            <a:extLst>
              <a:ext uri="{FF2B5EF4-FFF2-40B4-BE49-F238E27FC236}">
                <a16:creationId xmlns:a16="http://schemas.microsoft.com/office/drawing/2014/main" id="{62D3BBF6-F901-38DA-486C-EBC0F17242CD}"/>
              </a:ext>
            </a:extLst>
          </p:cNvPr>
          <p:cNvSpPr/>
          <p:nvPr/>
        </p:nvSpPr>
        <p:spPr>
          <a:xfrm>
            <a:off x="3302232" y="4761984"/>
            <a:ext cx="4176465" cy="3056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弧形 12">
            <a:extLst>
              <a:ext uri="{FF2B5EF4-FFF2-40B4-BE49-F238E27FC236}">
                <a16:creationId xmlns:a16="http://schemas.microsoft.com/office/drawing/2014/main" id="{4EFAA905-4CE5-6FF9-E2B8-E329375DCFF6}"/>
              </a:ext>
            </a:extLst>
          </p:cNvPr>
          <p:cNvSpPr/>
          <p:nvPr/>
        </p:nvSpPr>
        <p:spPr>
          <a:xfrm flipH="1">
            <a:off x="6660229" y="5085184"/>
            <a:ext cx="695131" cy="30561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弧形 13">
            <a:extLst>
              <a:ext uri="{FF2B5EF4-FFF2-40B4-BE49-F238E27FC236}">
                <a16:creationId xmlns:a16="http://schemas.microsoft.com/office/drawing/2014/main" id="{0CC31BD0-C6AD-F130-8B4A-91F32AA98A07}"/>
              </a:ext>
            </a:extLst>
          </p:cNvPr>
          <p:cNvSpPr/>
          <p:nvPr/>
        </p:nvSpPr>
        <p:spPr>
          <a:xfrm rot="10800000" flipH="1">
            <a:off x="3779912" y="3702185"/>
            <a:ext cx="695131" cy="30561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159E3927-780E-B244-8A69-D7F3A4414136}"/>
              </a:ext>
            </a:extLst>
          </p:cNvPr>
          <p:cNvSpPr txBox="1"/>
          <p:nvPr/>
        </p:nvSpPr>
        <p:spPr>
          <a:xfrm>
            <a:off x="539552" y="5953361"/>
            <a:ext cx="8280920" cy="830997"/>
          </a:xfrm>
          <a:prstGeom prst="rect">
            <a:avLst/>
          </a:prstGeom>
          <a:noFill/>
        </p:spPr>
        <p:txBody>
          <a:bodyPr wrap="square" rtlCol="0">
            <a:spAutoFit/>
          </a:bodyPr>
          <a:lstStyle/>
          <a:p>
            <a:pPr algn="just"/>
            <a:r>
              <a:rPr lang="zh-CN" altLang="en-US" sz="1600" dirty="0"/>
              <a:t>虽然二分查找的时间复杂度为 </a:t>
            </a:r>
            <a:r>
              <a:rPr lang="en-US" altLang="zh-CN" sz="1600" dirty="0"/>
              <a:t>O(logn)</a:t>
            </a:r>
            <a:r>
              <a:rPr lang="zh-CN" altLang="en-US" sz="1600" dirty="0"/>
              <a:t>，但是插入和删除操作的时间复杂度均为 </a:t>
            </a:r>
            <a:r>
              <a:rPr lang="en-US" altLang="zh-CN" sz="1600" dirty="0"/>
              <a:t>O(n)</a:t>
            </a:r>
            <a:r>
              <a:rPr lang="zh-CN" altLang="en-US" sz="1600" dirty="0"/>
              <a:t>（顺序存储）。那对于这种既要</a:t>
            </a:r>
            <a:r>
              <a:rPr lang="zh-CN" altLang="en-US" sz="1600" dirty="0">
                <a:solidFill>
                  <a:srgbClr val="FFFF00"/>
                </a:solidFill>
              </a:rPr>
              <a:t>查询</a:t>
            </a:r>
            <a:r>
              <a:rPr lang="zh-CN" altLang="en-US" sz="1600" dirty="0"/>
              <a:t>，又要</a:t>
            </a:r>
            <a:r>
              <a:rPr lang="zh-CN" altLang="en-US" sz="1600" dirty="0">
                <a:solidFill>
                  <a:srgbClr val="FFFF00"/>
                </a:solidFill>
              </a:rPr>
              <a:t>插入、删除</a:t>
            </a:r>
            <a:r>
              <a:rPr lang="zh-CN" altLang="en-US" sz="1600" dirty="0"/>
              <a:t>的任务，有一种更加高效的存储方式</a:t>
            </a:r>
            <a:r>
              <a:rPr lang="en-US" altLang="zh-CN" sz="1600" dirty="0"/>
              <a:t>---</a:t>
            </a:r>
            <a:r>
              <a:rPr lang="zh-CN" altLang="en-US" sz="1600" dirty="0">
                <a:solidFill>
                  <a:srgbClr val="FFFF00"/>
                </a:solidFill>
              </a:rPr>
              <a:t>二叉排序树（查询、插入、删除三种操作的时间复杂度均为 </a:t>
            </a:r>
            <a:r>
              <a:rPr lang="en-US" altLang="zh-CN" sz="1600" dirty="0">
                <a:solidFill>
                  <a:srgbClr val="FFFF00"/>
                </a:solidFill>
              </a:rPr>
              <a:t>O(logn))</a:t>
            </a:r>
            <a:r>
              <a:rPr lang="zh-CN" altLang="en-US" sz="1600" dirty="0">
                <a:solidFill>
                  <a:srgbClr val="FFFF00"/>
                </a:solidFill>
              </a:rPr>
              <a:t>。</a:t>
            </a:r>
          </a:p>
        </p:txBody>
      </p:sp>
    </p:spTree>
    <p:extLst>
      <p:ext uri="{BB962C8B-B14F-4D97-AF65-F5344CB8AC3E}">
        <p14:creationId xmlns:p14="http://schemas.microsoft.com/office/powerpoint/2010/main" val="12356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ext Box 5"/>
          <p:cNvSpPr txBox="1">
            <a:spLocks noChangeArrowheads="1"/>
          </p:cNvSpPr>
          <p:nvPr/>
        </p:nvSpPr>
        <p:spPr bwMode="auto">
          <a:xfrm>
            <a:off x="539750" y="1408113"/>
            <a:ext cx="8280400" cy="3709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800" dirty="0">
                <a:solidFill>
                  <a:srgbClr val="FFFF00"/>
                </a:solidFill>
                <a:ea typeface="幼圆" panose="02010509060101010101" pitchFamily="49" charset="-122"/>
                <a:cs typeface="Times New Roman" panose="02020603050405020304" pitchFamily="18" charset="0"/>
              </a:rPr>
              <a:t>1) Definition</a:t>
            </a: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二叉排序</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搜索</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(Binary </a:t>
            </a:r>
            <a:r>
              <a:rPr kumimoji="1" lang="en-US" altLang="en-US" sz="2400" dirty="0">
                <a:latin typeface="Times New Roman" panose="02020603050405020304" pitchFamily="18" charset="0"/>
                <a:ea typeface="幼圆" panose="02010509060101010101" pitchFamily="49" charset="-122"/>
                <a:cs typeface="Times New Roman" panose="02020603050405020304" pitchFamily="18" charset="0"/>
              </a:rPr>
              <a:t>searching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Tree)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或者是一棵空二叉树，或者是具有下列性质的二叉树：</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若它的左子树不空，则左子树上所有结点的值均小于它的根结点的值；</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若它的右子树不空，则右子树上所有结点的值均大于它的根结点的值；</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它的左右子树也分别为</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二叉排序</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搜索</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54279" name="Rectangle 7"/>
          <p:cNvSpPr>
            <a:spLocks noGrp="1" noChangeArrowheads="1"/>
          </p:cNvSpPr>
          <p:nvPr>
            <p:ph type="title"/>
          </p:nvPr>
        </p:nvSpPr>
        <p:spPr/>
        <p:txBody>
          <a:bodyPr/>
          <a:lstStyle/>
          <a:p>
            <a:r>
              <a:rPr lang="en-US" altLang="zh-CN" dirty="0"/>
              <a:t>Binary searching tree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22" name="Text Box 26"/>
          <p:cNvSpPr txBox="1">
            <a:spLocks noChangeArrowheads="1"/>
          </p:cNvSpPr>
          <p:nvPr/>
        </p:nvSpPr>
        <p:spPr bwMode="auto">
          <a:xfrm>
            <a:off x="252000" y="3213100"/>
            <a:ext cx="84740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二叉排序树的存储结构：</a:t>
            </a:r>
          </a:p>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BinNode</a:t>
            </a:r>
            <a:endPar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结点的关键码字段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other;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结点的属性字段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二叉树的左、右指针 *</a:t>
            </a:r>
            <a:r>
              <a:rPr kumimoji="1" lang="en-US" altLang="zh-CN" sz="2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BinTree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p:txBody>
      </p:sp>
      <p:pic>
        <p:nvPicPr>
          <p:cNvPr id="5532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338" y="714375"/>
            <a:ext cx="8532812" cy="177800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5"/>
          <p:cNvSpPr>
            <a:spLocks noGrp="1" noChangeArrowheads="1"/>
          </p:cNvSpPr>
          <p:nvPr>
            <p:ph type="body" idx="1"/>
          </p:nvPr>
        </p:nvSpPr>
        <p:spPr>
          <a:xfrm>
            <a:off x="395605" y="981075"/>
            <a:ext cx="8507413" cy="5792788"/>
          </a:xfrm>
          <a:noFill/>
        </p:spPr>
        <p:txBody>
          <a:bodyPr/>
          <a:lstStyle/>
          <a:p>
            <a:pPr>
              <a:buFont typeface="Wingdings" panose="05000000000000000000" pitchFamily="2" charset="2"/>
              <a:buNone/>
            </a:pPr>
            <a:r>
              <a:rPr kumimoji="1" lang="en-US" altLang="zh-CN" sz="2800" dirty="0">
                <a:solidFill>
                  <a:srgbClr val="FFFF00"/>
                </a:solidFill>
                <a:latin typeface="Times New Roman" panose="02020603050405020304" pitchFamily="18" charset="0"/>
              </a:rPr>
              <a:t>2) Search algorithm in BST</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二叉排序树的查找</a:t>
            </a:r>
            <a:r>
              <a:rPr kumimoji="1" lang="en-US" altLang="zh-CN" sz="2800" b="1" dirty="0">
                <a:latin typeface="Times New Roman" panose="02020603050405020304" pitchFamily="18" charset="0"/>
              </a:rPr>
              <a:t>)</a:t>
            </a:r>
          </a:p>
          <a:p>
            <a:r>
              <a:rPr lang="en-US" altLang="zh-CN" dirty="0">
                <a:latin typeface="Times New Roman" panose="02020603050405020304" pitchFamily="18" charset="0"/>
              </a:rPr>
              <a:t>Method</a:t>
            </a:r>
          </a:p>
          <a:p>
            <a:pPr lvl="1"/>
            <a:r>
              <a:rPr lang="en-US" altLang="zh-CN" dirty="0">
                <a:latin typeface="Times New Roman" panose="02020603050405020304" pitchFamily="18" charset="0"/>
              </a:rPr>
              <a:t>From the root of BST, if </a:t>
            </a:r>
          </a:p>
          <a:p>
            <a:pPr lvl="2"/>
            <a:r>
              <a:rPr lang="en-US" altLang="zh-CN" dirty="0">
                <a:latin typeface="Times New Roman" panose="02020603050405020304" pitchFamily="18" charset="0"/>
              </a:rPr>
              <a:t>BST == NULL, return Failure; else compare the given key x with the key in root node, if</a:t>
            </a:r>
          </a:p>
          <a:p>
            <a:pPr lvl="3"/>
            <a:r>
              <a:rPr lang="en-US" altLang="zh-CN" dirty="0">
                <a:latin typeface="Times New Roman" panose="02020603050405020304" pitchFamily="18" charset="0"/>
              </a:rPr>
              <a:t>Equal, return the position of the root</a:t>
            </a:r>
          </a:p>
          <a:p>
            <a:pPr lvl="3"/>
            <a:r>
              <a:rPr lang="en-US" altLang="zh-CN" dirty="0">
                <a:latin typeface="Times New Roman" panose="02020603050405020304" pitchFamily="18" charset="0"/>
              </a:rPr>
              <a:t>X &lt; </a:t>
            </a:r>
            <a:r>
              <a:rPr lang="en-US" altLang="zh-CN" dirty="0" err="1">
                <a:latin typeface="Times New Roman" panose="02020603050405020304" pitchFamily="18" charset="0"/>
              </a:rPr>
              <a:t>root.getKey</a:t>
            </a:r>
            <a:r>
              <a:rPr lang="en-US" altLang="zh-CN" dirty="0">
                <a:latin typeface="Times New Roman" panose="02020603050405020304" pitchFamily="18" charset="0"/>
              </a:rPr>
              <a:t>(), search in the left sub BST</a:t>
            </a:r>
          </a:p>
          <a:p>
            <a:pPr lvl="3"/>
            <a:r>
              <a:rPr lang="en-US" altLang="zh-CN" dirty="0">
                <a:latin typeface="Times New Roman" panose="02020603050405020304" pitchFamily="18" charset="0"/>
              </a:rPr>
              <a:t>X &gt; </a:t>
            </a:r>
            <a:r>
              <a:rPr lang="en-US" altLang="zh-CN" dirty="0" err="1">
                <a:latin typeface="Times New Roman" panose="02020603050405020304" pitchFamily="18" charset="0"/>
              </a:rPr>
              <a:t>root.getKey</a:t>
            </a:r>
            <a:r>
              <a:rPr lang="en-US" altLang="zh-CN" dirty="0">
                <a:latin typeface="Times New Roman" panose="02020603050405020304" pitchFamily="18" charset="0"/>
              </a:rPr>
              <a:t>(), search in the right sub BST</a:t>
            </a:r>
          </a:p>
          <a:p>
            <a:pPr lvl="3"/>
            <a:r>
              <a:rPr lang="en-US" altLang="zh-CN" dirty="0">
                <a:latin typeface="Times New Roman" panose="02020603050405020304" pitchFamily="18" charset="0"/>
              </a:rPr>
              <a:t>Until found or BST== NULL</a:t>
            </a:r>
            <a:endParaRPr kumimoji="1" lang="en-US" altLang="zh-CN" sz="2800" dirty="0">
              <a:latin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72" name="Picture 20"/>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b="-5684"/>
          <a:stretch>
            <a:fillRect/>
          </a:stretch>
        </p:blipFill>
        <p:spPr>
          <a:xfrm>
            <a:off x="211138" y="1433513"/>
            <a:ext cx="4760912" cy="4162425"/>
          </a:xfrm>
          <a:noFill/>
        </p:spPr>
      </p:pic>
      <p:pic>
        <p:nvPicPr>
          <p:cNvPr id="151566" name="Picture 1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b="-14999"/>
          <a:stretch>
            <a:fillRect/>
          </a:stretch>
        </p:blipFill>
        <p:spPr>
          <a:xfrm>
            <a:off x="4591050" y="1433513"/>
            <a:ext cx="4440238" cy="4527550"/>
          </a:xfrm>
          <a:noFill/>
        </p:spPr>
      </p:pic>
      <p:sp>
        <p:nvSpPr>
          <p:cNvPr id="151563" name="Oval 11"/>
          <p:cNvSpPr>
            <a:spLocks noChangeArrowheads="1"/>
          </p:cNvSpPr>
          <p:nvPr/>
        </p:nvSpPr>
        <p:spPr bwMode="auto">
          <a:xfrm>
            <a:off x="944563" y="4240213"/>
            <a:ext cx="503237" cy="504825"/>
          </a:xfrm>
          <a:prstGeom prst="ellipse">
            <a:avLst/>
          </a:prstGeom>
          <a:noFill/>
          <a:ln w="38100">
            <a:solidFill>
              <a:srgbClr val="CC000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5" name="Oval 13"/>
          <p:cNvSpPr>
            <a:spLocks noChangeArrowheads="1"/>
          </p:cNvSpPr>
          <p:nvPr/>
        </p:nvSpPr>
        <p:spPr bwMode="auto">
          <a:xfrm>
            <a:off x="7720013" y="4722813"/>
            <a:ext cx="468312" cy="468312"/>
          </a:xfrm>
          <a:prstGeom prst="ellipse">
            <a:avLst/>
          </a:prstGeom>
          <a:solidFill>
            <a:srgbClr val="FFFF00">
              <a:alpha val="50000"/>
            </a:srgbClr>
          </a:solidFill>
          <a:ln w="38100">
            <a:solidFill>
              <a:srgbClr val="CC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任意多边形 2"/>
          <p:cNvSpPr/>
          <p:nvPr/>
        </p:nvSpPr>
        <p:spPr>
          <a:xfrm>
            <a:off x="2657475" y="1571625"/>
            <a:ext cx="1552575" cy="352425"/>
          </a:xfrm>
          <a:custGeom>
            <a:avLst/>
            <a:gdLst>
              <a:gd name="connsiteX0" fmla="*/ 0 w 1552575"/>
              <a:gd name="connsiteY0" fmla="*/ 0 h 352425"/>
              <a:gd name="connsiteX1" fmla="*/ 28575 w 1552575"/>
              <a:gd name="connsiteY1" fmla="*/ 295275 h 352425"/>
              <a:gd name="connsiteX2" fmla="*/ 1533525 w 1552575"/>
              <a:gd name="connsiteY2" fmla="*/ 352425 h 352425"/>
              <a:gd name="connsiteX3" fmla="*/ 1552575 w 1552575"/>
              <a:gd name="connsiteY3" fmla="*/ 9525 h 352425"/>
              <a:gd name="connsiteX4" fmla="*/ 0 w 1552575"/>
              <a:gd name="connsiteY4" fmla="*/ 0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5" h="352425">
                <a:moveTo>
                  <a:pt x="0" y="0"/>
                </a:moveTo>
                <a:lnTo>
                  <a:pt x="28575" y="295275"/>
                </a:lnTo>
                <a:lnTo>
                  <a:pt x="1533525" y="352425"/>
                </a:lnTo>
                <a:lnTo>
                  <a:pt x="1552575" y="9525"/>
                </a:ln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600325" y="1895475"/>
            <a:ext cx="638175" cy="457200"/>
          </a:xfrm>
          <a:custGeom>
            <a:avLst/>
            <a:gdLst>
              <a:gd name="connsiteX0" fmla="*/ 0 w 638175"/>
              <a:gd name="connsiteY0" fmla="*/ 0 h 457200"/>
              <a:gd name="connsiteX1" fmla="*/ 0 w 638175"/>
              <a:gd name="connsiteY1" fmla="*/ 0 h 457200"/>
              <a:gd name="connsiteX2" fmla="*/ 19050 w 638175"/>
              <a:gd name="connsiteY2" fmla="*/ 114300 h 457200"/>
              <a:gd name="connsiteX3" fmla="*/ 38100 w 638175"/>
              <a:gd name="connsiteY3" fmla="*/ 142875 h 457200"/>
              <a:gd name="connsiteX4" fmla="*/ 66675 w 638175"/>
              <a:gd name="connsiteY4" fmla="*/ 152400 h 457200"/>
              <a:gd name="connsiteX5" fmla="*/ 85725 w 638175"/>
              <a:gd name="connsiteY5" fmla="*/ 180975 h 457200"/>
              <a:gd name="connsiteX6" fmla="*/ 142875 w 638175"/>
              <a:gd name="connsiteY6" fmla="*/ 219075 h 457200"/>
              <a:gd name="connsiteX7" fmla="*/ 161925 w 638175"/>
              <a:gd name="connsiteY7" fmla="*/ 247650 h 457200"/>
              <a:gd name="connsiteX8" fmla="*/ 219075 w 638175"/>
              <a:gd name="connsiteY8" fmla="*/ 285750 h 457200"/>
              <a:gd name="connsiteX9" fmla="*/ 276225 w 638175"/>
              <a:gd name="connsiteY9" fmla="*/ 314325 h 457200"/>
              <a:gd name="connsiteX10" fmla="*/ 304800 w 638175"/>
              <a:gd name="connsiteY10" fmla="*/ 342900 h 457200"/>
              <a:gd name="connsiteX11" fmla="*/ 371475 w 638175"/>
              <a:gd name="connsiteY11" fmla="*/ 381000 h 457200"/>
              <a:gd name="connsiteX12" fmla="*/ 400050 w 638175"/>
              <a:gd name="connsiteY12" fmla="*/ 390525 h 457200"/>
              <a:gd name="connsiteX13" fmla="*/ 428625 w 638175"/>
              <a:gd name="connsiteY13" fmla="*/ 409575 h 457200"/>
              <a:gd name="connsiteX14" fmla="*/ 485775 w 638175"/>
              <a:gd name="connsiteY14" fmla="*/ 428625 h 457200"/>
              <a:gd name="connsiteX15" fmla="*/ 514350 w 638175"/>
              <a:gd name="connsiteY15" fmla="*/ 438150 h 457200"/>
              <a:gd name="connsiteX16" fmla="*/ 542925 w 638175"/>
              <a:gd name="connsiteY16" fmla="*/ 447675 h 457200"/>
              <a:gd name="connsiteX17" fmla="*/ 571500 w 638175"/>
              <a:gd name="connsiteY17" fmla="*/ 457200 h 457200"/>
              <a:gd name="connsiteX18" fmla="*/ 638175 w 638175"/>
              <a:gd name="connsiteY18" fmla="*/ 438150 h 457200"/>
              <a:gd name="connsiteX19" fmla="*/ 638175 w 638175"/>
              <a:gd name="connsiteY19" fmla="*/ 438150 h 457200"/>
              <a:gd name="connsiteX20" fmla="*/ 590550 w 638175"/>
              <a:gd name="connsiteY20" fmla="*/ 295275 h 457200"/>
              <a:gd name="connsiteX21" fmla="*/ 533400 w 638175"/>
              <a:gd name="connsiteY21" fmla="*/ 257175 h 457200"/>
              <a:gd name="connsiteX22" fmla="*/ 504825 w 638175"/>
              <a:gd name="connsiteY22" fmla="*/ 238125 h 457200"/>
              <a:gd name="connsiteX23" fmla="*/ 485775 w 638175"/>
              <a:gd name="connsiteY23" fmla="*/ 209550 h 457200"/>
              <a:gd name="connsiteX24" fmla="*/ 447675 w 638175"/>
              <a:gd name="connsiteY24" fmla="*/ 190500 h 457200"/>
              <a:gd name="connsiteX25" fmla="*/ 390525 w 638175"/>
              <a:gd name="connsiteY25" fmla="*/ 152400 h 457200"/>
              <a:gd name="connsiteX26" fmla="*/ 333375 w 638175"/>
              <a:gd name="connsiteY26" fmla="*/ 104775 h 457200"/>
              <a:gd name="connsiteX27" fmla="*/ 304800 w 638175"/>
              <a:gd name="connsiteY27" fmla="*/ 95250 h 457200"/>
              <a:gd name="connsiteX28" fmla="*/ 219075 w 638175"/>
              <a:gd name="connsiteY28" fmla="*/ 38100 h 457200"/>
              <a:gd name="connsiteX29" fmla="*/ 161925 w 638175"/>
              <a:gd name="connsiteY29" fmla="*/ 19050 h 457200"/>
              <a:gd name="connsiteX30" fmla="*/ 133350 w 638175"/>
              <a:gd name="connsiteY30" fmla="*/ 9525 h 457200"/>
              <a:gd name="connsiteX31" fmla="*/ 104775 w 638175"/>
              <a:gd name="connsiteY31" fmla="*/ 0 h 457200"/>
              <a:gd name="connsiteX32" fmla="*/ 0 w 638175"/>
              <a:gd name="connsiteY32"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175" h="457200">
                <a:moveTo>
                  <a:pt x="0" y="0"/>
                </a:moveTo>
                <a:lnTo>
                  <a:pt x="0" y="0"/>
                </a:lnTo>
                <a:cubicBezTo>
                  <a:pt x="3018" y="27162"/>
                  <a:pt x="3093" y="82385"/>
                  <a:pt x="19050" y="114300"/>
                </a:cubicBezTo>
                <a:cubicBezTo>
                  <a:pt x="24170" y="124539"/>
                  <a:pt x="29161" y="135724"/>
                  <a:pt x="38100" y="142875"/>
                </a:cubicBezTo>
                <a:cubicBezTo>
                  <a:pt x="45940" y="149147"/>
                  <a:pt x="57150" y="149225"/>
                  <a:pt x="66675" y="152400"/>
                </a:cubicBezTo>
                <a:cubicBezTo>
                  <a:pt x="73025" y="161925"/>
                  <a:pt x="77110" y="173437"/>
                  <a:pt x="85725" y="180975"/>
                </a:cubicBezTo>
                <a:cubicBezTo>
                  <a:pt x="102955" y="196052"/>
                  <a:pt x="142875" y="219075"/>
                  <a:pt x="142875" y="219075"/>
                </a:cubicBezTo>
                <a:cubicBezTo>
                  <a:pt x="149225" y="228600"/>
                  <a:pt x="153310" y="240112"/>
                  <a:pt x="161925" y="247650"/>
                </a:cubicBezTo>
                <a:cubicBezTo>
                  <a:pt x="179155" y="262727"/>
                  <a:pt x="200025" y="273050"/>
                  <a:pt x="219075" y="285750"/>
                </a:cubicBezTo>
                <a:cubicBezTo>
                  <a:pt x="256004" y="310369"/>
                  <a:pt x="236790" y="301180"/>
                  <a:pt x="276225" y="314325"/>
                </a:cubicBezTo>
                <a:cubicBezTo>
                  <a:pt x="285750" y="323850"/>
                  <a:pt x="294452" y="334276"/>
                  <a:pt x="304800" y="342900"/>
                </a:cubicBezTo>
                <a:cubicBezTo>
                  <a:pt x="321681" y="356967"/>
                  <a:pt x="352294" y="372780"/>
                  <a:pt x="371475" y="381000"/>
                </a:cubicBezTo>
                <a:cubicBezTo>
                  <a:pt x="380703" y="384955"/>
                  <a:pt x="390525" y="387350"/>
                  <a:pt x="400050" y="390525"/>
                </a:cubicBezTo>
                <a:cubicBezTo>
                  <a:pt x="409575" y="396875"/>
                  <a:pt x="418164" y="404926"/>
                  <a:pt x="428625" y="409575"/>
                </a:cubicBezTo>
                <a:cubicBezTo>
                  <a:pt x="446975" y="417730"/>
                  <a:pt x="466725" y="422275"/>
                  <a:pt x="485775" y="428625"/>
                </a:cubicBezTo>
                <a:lnTo>
                  <a:pt x="514350" y="438150"/>
                </a:lnTo>
                <a:lnTo>
                  <a:pt x="542925" y="447675"/>
                </a:lnTo>
                <a:lnTo>
                  <a:pt x="571500" y="457200"/>
                </a:lnTo>
                <a:cubicBezTo>
                  <a:pt x="626087" y="446283"/>
                  <a:pt x="604645" y="454915"/>
                  <a:pt x="638175" y="438150"/>
                </a:cubicBezTo>
                <a:lnTo>
                  <a:pt x="638175" y="438150"/>
                </a:lnTo>
                <a:cubicBezTo>
                  <a:pt x="626122" y="329670"/>
                  <a:pt x="644598" y="376347"/>
                  <a:pt x="590550" y="295275"/>
                </a:cubicBezTo>
                <a:cubicBezTo>
                  <a:pt x="577850" y="276225"/>
                  <a:pt x="552450" y="269875"/>
                  <a:pt x="533400" y="257175"/>
                </a:cubicBezTo>
                <a:lnTo>
                  <a:pt x="504825" y="238125"/>
                </a:lnTo>
                <a:cubicBezTo>
                  <a:pt x="498475" y="228600"/>
                  <a:pt x="494569" y="216879"/>
                  <a:pt x="485775" y="209550"/>
                </a:cubicBezTo>
                <a:cubicBezTo>
                  <a:pt x="474867" y="200460"/>
                  <a:pt x="459851" y="197805"/>
                  <a:pt x="447675" y="190500"/>
                </a:cubicBezTo>
                <a:cubicBezTo>
                  <a:pt x="428042" y="178720"/>
                  <a:pt x="406714" y="168589"/>
                  <a:pt x="390525" y="152400"/>
                </a:cubicBezTo>
                <a:cubicBezTo>
                  <a:pt x="369459" y="131334"/>
                  <a:pt x="359897" y="118036"/>
                  <a:pt x="333375" y="104775"/>
                </a:cubicBezTo>
                <a:cubicBezTo>
                  <a:pt x="324395" y="100285"/>
                  <a:pt x="314325" y="98425"/>
                  <a:pt x="304800" y="95250"/>
                </a:cubicBezTo>
                <a:lnTo>
                  <a:pt x="219075" y="38100"/>
                </a:lnTo>
                <a:cubicBezTo>
                  <a:pt x="202367" y="26961"/>
                  <a:pt x="180975" y="25400"/>
                  <a:pt x="161925" y="19050"/>
                </a:cubicBezTo>
                <a:lnTo>
                  <a:pt x="133350" y="9525"/>
                </a:lnTo>
                <a:cubicBezTo>
                  <a:pt x="123825" y="6350"/>
                  <a:pt x="114815" y="0"/>
                  <a:pt x="104775" y="0"/>
                </a:cubicBezTo>
                <a:lnTo>
                  <a:pt x="0"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3589796" y="2760557"/>
            <a:ext cx="305929" cy="439843"/>
          </a:xfrm>
          <a:custGeom>
            <a:avLst/>
            <a:gdLst>
              <a:gd name="connsiteX0" fmla="*/ 48754 w 305929"/>
              <a:gd name="connsiteY0" fmla="*/ 1693 h 439843"/>
              <a:gd name="connsiteX1" fmla="*/ 48754 w 305929"/>
              <a:gd name="connsiteY1" fmla="*/ 1693 h 439843"/>
              <a:gd name="connsiteX2" fmla="*/ 1129 w 305929"/>
              <a:gd name="connsiteY2" fmla="*/ 68368 h 439843"/>
              <a:gd name="connsiteX3" fmla="*/ 20179 w 305929"/>
              <a:gd name="connsiteY3" fmla="*/ 163618 h 439843"/>
              <a:gd name="connsiteX4" fmla="*/ 29704 w 305929"/>
              <a:gd name="connsiteY4" fmla="*/ 201718 h 439843"/>
              <a:gd name="connsiteX5" fmla="*/ 58279 w 305929"/>
              <a:gd name="connsiteY5" fmla="*/ 220768 h 439843"/>
              <a:gd name="connsiteX6" fmla="*/ 105904 w 305929"/>
              <a:gd name="connsiteY6" fmla="*/ 287443 h 439843"/>
              <a:gd name="connsiteX7" fmla="*/ 172579 w 305929"/>
              <a:gd name="connsiteY7" fmla="*/ 373168 h 439843"/>
              <a:gd name="connsiteX8" fmla="*/ 182104 w 305929"/>
              <a:gd name="connsiteY8" fmla="*/ 401743 h 439843"/>
              <a:gd name="connsiteX9" fmla="*/ 201154 w 305929"/>
              <a:gd name="connsiteY9" fmla="*/ 430318 h 439843"/>
              <a:gd name="connsiteX10" fmla="*/ 248779 w 305929"/>
              <a:gd name="connsiteY10" fmla="*/ 439843 h 439843"/>
              <a:gd name="connsiteX11" fmla="*/ 267829 w 305929"/>
              <a:gd name="connsiteY11" fmla="*/ 354118 h 439843"/>
              <a:gd name="connsiteX12" fmla="*/ 305929 w 305929"/>
              <a:gd name="connsiteY12" fmla="*/ 296968 h 439843"/>
              <a:gd name="connsiteX13" fmla="*/ 296404 w 305929"/>
              <a:gd name="connsiteY13" fmla="*/ 258868 h 439843"/>
              <a:gd name="connsiteX14" fmla="*/ 239254 w 305929"/>
              <a:gd name="connsiteY14" fmla="*/ 192193 h 439843"/>
              <a:gd name="connsiteX15" fmla="*/ 210679 w 305929"/>
              <a:gd name="connsiteY15" fmla="*/ 182668 h 439843"/>
              <a:gd name="connsiteX16" fmla="*/ 144004 w 305929"/>
              <a:gd name="connsiteY16" fmla="*/ 115993 h 439843"/>
              <a:gd name="connsiteX17" fmla="*/ 124954 w 305929"/>
              <a:gd name="connsiteY17" fmla="*/ 58843 h 439843"/>
              <a:gd name="connsiteX18" fmla="*/ 96379 w 305929"/>
              <a:gd name="connsiteY18" fmla="*/ 1693 h 439843"/>
              <a:gd name="connsiteX19" fmla="*/ 48754 w 305929"/>
              <a:gd name="connsiteY19" fmla="*/ 1693 h 43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5929" h="439843">
                <a:moveTo>
                  <a:pt x="48754" y="1693"/>
                </a:moveTo>
                <a:lnTo>
                  <a:pt x="48754" y="1693"/>
                </a:lnTo>
                <a:cubicBezTo>
                  <a:pt x="32879" y="23918"/>
                  <a:pt x="5875" y="41471"/>
                  <a:pt x="1129" y="68368"/>
                </a:cubicBezTo>
                <a:cubicBezTo>
                  <a:pt x="-4498" y="100254"/>
                  <a:pt x="12326" y="132206"/>
                  <a:pt x="20179" y="163618"/>
                </a:cubicBezTo>
                <a:cubicBezTo>
                  <a:pt x="23354" y="176318"/>
                  <a:pt x="22442" y="190826"/>
                  <a:pt x="29704" y="201718"/>
                </a:cubicBezTo>
                <a:cubicBezTo>
                  <a:pt x="36054" y="211243"/>
                  <a:pt x="48754" y="214418"/>
                  <a:pt x="58279" y="220768"/>
                </a:cubicBezTo>
                <a:cubicBezTo>
                  <a:pt x="99635" y="303480"/>
                  <a:pt x="51843" y="217936"/>
                  <a:pt x="105904" y="287443"/>
                </a:cubicBezTo>
                <a:cubicBezTo>
                  <a:pt x="185655" y="389980"/>
                  <a:pt x="107705" y="308294"/>
                  <a:pt x="172579" y="373168"/>
                </a:cubicBezTo>
                <a:cubicBezTo>
                  <a:pt x="175754" y="382693"/>
                  <a:pt x="177614" y="392763"/>
                  <a:pt x="182104" y="401743"/>
                </a:cubicBezTo>
                <a:cubicBezTo>
                  <a:pt x="187224" y="411982"/>
                  <a:pt x="201154" y="430318"/>
                  <a:pt x="201154" y="430318"/>
                </a:cubicBezTo>
                <a:lnTo>
                  <a:pt x="248779" y="439843"/>
                </a:lnTo>
                <a:cubicBezTo>
                  <a:pt x="255129" y="411268"/>
                  <a:pt x="256958" y="381296"/>
                  <a:pt x="267829" y="354118"/>
                </a:cubicBezTo>
                <a:cubicBezTo>
                  <a:pt x="276332" y="332860"/>
                  <a:pt x="305929" y="296968"/>
                  <a:pt x="305929" y="296968"/>
                </a:cubicBezTo>
                <a:cubicBezTo>
                  <a:pt x="302754" y="284268"/>
                  <a:pt x="301561" y="270900"/>
                  <a:pt x="296404" y="258868"/>
                </a:cubicBezTo>
                <a:cubicBezTo>
                  <a:pt x="287520" y="238139"/>
                  <a:pt x="253868" y="202631"/>
                  <a:pt x="239254" y="192193"/>
                </a:cubicBezTo>
                <a:cubicBezTo>
                  <a:pt x="231084" y="186357"/>
                  <a:pt x="220204" y="185843"/>
                  <a:pt x="210679" y="182668"/>
                </a:cubicBezTo>
                <a:cubicBezTo>
                  <a:pt x="167010" y="117164"/>
                  <a:pt x="194299" y="132758"/>
                  <a:pt x="144004" y="115993"/>
                </a:cubicBezTo>
                <a:lnTo>
                  <a:pt x="124954" y="58843"/>
                </a:lnTo>
                <a:cubicBezTo>
                  <a:pt x="119006" y="41000"/>
                  <a:pt x="112792" y="14003"/>
                  <a:pt x="96379" y="1693"/>
                </a:cubicBezTo>
                <a:cubicBezTo>
                  <a:pt x="91299" y="-2117"/>
                  <a:pt x="56691" y="1693"/>
                  <a:pt x="48754" y="1693"/>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4057650" y="3723218"/>
            <a:ext cx="295275" cy="429682"/>
          </a:xfrm>
          <a:custGeom>
            <a:avLst/>
            <a:gdLst>
              <a:gd name="connsiteX0" fmla="*/ 47625 w 295275"/>
              <a:gd name="connsiteY0" fmla="*/ 1057 h 429682"/>
              <a:gd name="connsiteX1" fmla="*/ 47625 w 295275"/>
              <a:gd name="connsiteY1" fmla="*/ 1057 h 429682"/>
              <a:gd name="connsiteX2" fmla="*/ 9525 w 295275"/>
              <a:gd name="connsiteY2" fmla="*/ 77257 h 429682"/>
              <a:gd name="connsiteX3" fmla="*/ 0 w 295275"/>
              <a:gd name="connsiteY3" fmla="*/ 105832 h 429682"/>
              <a:gd name="connsiteX4" fmla="*/ 9525 w 295275"/>
              <a:gd name="connsiteY4" fmla="*/ 134407 h 429682"/>
              <a:gd name="connsiteX5" fmla="*/ 28575 w 295275"/>
              <a:gd name="connsiteY5" fmla="*/ 201082 h 429682"/>
              <a:gd name="connsiteX6" fmla="*/ 57150 w 295275"/>
              <a:gd name="connsiteY6" fmla="*/ 220132 h 429682"/>
              <a:gd name="connsiteX7" fmla="*/ 76200 w 295275"/>
              <a:gd name="connsiteY7" fmla="*/ 248707 h 429682"/>
              <a:gd name="connsiteX8" fmla="*/ 104775 w 295275"/>
              <a:gd name="connsiteY8" fmla="*/ 267757 h 429682"/>
              <a:gd name="connsiteX9" fmla="*/ 142875 w 295275"/>
              <a:gd name="connsiteY9" fmla="*/ 315382 h 429682"/>
              <a:gd name="connsiteX10" fmla="*/ 161925 w 295275"/>
              <a:gd name="connsiteY10" fmla="*/ 343957 h 429682"/>
              <a:gd name="connsiteX11" fmla="*/ 171450 w 295275"/>
              <a:gd name="connsiteY11" fmla="*/ 382057 h 429682"/>
              <a:gd name="connsiteX12" fmla="*/ 257175 w 295275"/>
              <a:gd name="connsiteY12" fmla="*/ 429682 h 429682"/>
              <a:gd name="connsiteX13" fmla="*/ 285750 w 295275"/>
              <a:gd name="connsiteY13" fmla="*/ 420157 h 429682"/>
              <a:gd name="connsiteX14" fmla="*/ 295275 w 295275"/>
              <a:gd name="connsiteY14" fmla="*/ 391582 h 429682"/>
              <a:gd name="connsiteX15" fmla="*/ 285750 w 295275"/>
              <a:gd name="connsiteY15" fmla="*/ 286807 h 429682"/>
              <a:gd name="connsiteX16" fmla="*/ 247650 w 295275"/>
              <a:gd name="connsiteY16" fmla="*/ 201082 h 429682"/>
              <a:gd name="connsiteX17" fmla="*/ 238125 w 295275"/>
              <a:gd name="connsiteY17" fmla="*/ 172507 h 429682"/>
              <a:gd name="connsiteX18" fmla="*/ 200025 w 295275"/>
              <a:gd name="connsiteY18" fmla="*/ 115357 h 429682"/>
              <a:gd name="connsiteX19" fmla="*/ 190500 w 295275"/>
              <a:gd name="connsiteY19" fmla="*/ 86782 h 429682"/>
              <a:gd name="connsiteX20" fmla="*/ 152400 w 295275"/>
              <a:gd name="connsiteY20" fmla="*/ 58207 h 429682"/>
              <a:gd name="connsiteX21" fmla="*/ 104775 w 295275"/>
              <a:gd name="connsiteY21" fmla="*/ 20107 h 429682"/>
              <a:gd name="connsiteX22" fmla="*/ 47625 w 295275"/>
              <a:gd name="connsiteY22" fmla="*/ 1057 h 42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275" h="429682">
                <a:moveTo>
                  <a:pt x="47625" y="1057"/>
                </a:moveTo>
                <a:lnTo>
                  <a:pt x="47625" y="1057"/>
                </a:lnTo>
                <a:cubicBezTo>
                  <a:pt x="34925" y="26457"/>
                  <a:pt x="21276" y="51404"/>
                  <a:pt x="9525" y="77257"/>
                </a:cubicBezTo>
                <a:cubicBezTo>
                  <a:pt x="5370" y="86397"/>
                  <a:pt x="0" y="95792"/>
                  <a:pt x="0" y="105832"/>
                </a:cubicBezTo>
                <a:cubicBezTo>
                  <a:pt x="0" y="115872"/>
                  <a:pt x="6767" y="124753"/>
                  <a:pt x="9525" y="134407"/>
                </a:cubicBezTo>
                <a:cubicBezTo>
                  <a:pt x="10286" y="137069"/>
                  <a:pt x="23500" y="194738"/>
                  <a:pt x="28575" y="201082"/>
                </a:cubicBezTo>
                <a:cubicBezTo>
                  <a:pt x="35726" y="210021"/>
                  <a:pt x="47625" y="213782"/>
                  <a:pt x="57150" y="220132"/>
                </a:cubicBezTo>
                <a:cubicBezTo>
                  <a:pt x="63500" y="229657"/>
                  <a:pt x="68105" y="240612"/>
                  <a:pt x="76200" y="248707"/>
                </a:cubicBezTo>
                <a:cubicBezTo>
                  <a:pt x="84295" y="256802"/>
                  <a:pt x="97624" y="258818"/>
                  <a:pt x="104775" y="267757"/>
                </a:cubicBezTo>
                <a:cubicBezTo>
                  <a:pt x="157355" y="333482"/>
                  <a:pt x="60983" y="260787"/>
                  <a:pt x="142875" y="315382"/>
                </a:cubicBezTo>
                <a:cubicBezTo>
                  <a:pt x="149225" y="324907"/>
                  <a:pt x="157416" y="333435"/>
                  <a:pt x="161925" y="343957"/>
                </a:cubicBezTo>
                <a:cubicBezTo>
                  <a:pt x="167082" y="355989"/>
                  <a:pt x="162830" y="372205"/>
                  <a:pt x="171450" y="382057"/>
                </a:cubicBezTo>
                <a:cubicBezTo>
                  <a:pt x="198422" y="412882"/>
                  <a:pt x="223777" y="418549"/>
                  <a:pt x="257175" y="429682"/>
                </a:cubicBezTo>
                <a:cubicBezTo>
                  <a:pt x="266700" y="426507"/>
                  <a:pt x="278650" y="427257"/>
                  <a:pt x="285750" y="420157"/>
                </a:cubicBezTo>
                <a:cubicBezTo>
                  <a:pt x="292850" y="413057"/>
                  <a:pt x="295275" y="401622"/>
                  <a:pt x="295275" y="391582"/>
                </a:cubicBezTo>
                <a:cubicBezTo>
                  <a:pt x="295275" y="356513"/>
                  <a:pt x="291844" y="321342"/>
                  <a:pt x="285750" y="286807"/>
                </a:cubicBezTo>
                <a:cubicBezTo>
                  <a:pt x="272346" y="210852"/>
                  <a:pt x="272556" y="250894"/>
                  <a:pt x="247650" y="201082"/>
                </a:cubicBezTo>
                <a:cubicBezTo>
                  <a:pt x="243160" y="192102"/>
                  <a:pt x="243001" y="181284"/>
                  <a:pt x="238125" y="172507"/>
                </a:cubicBezTo>
                <a:cubicBezTo>
                  <a:pt x="227006" y="152493"/>
                  <a:pt x="207265" y="137077"/>
                  <a:pt x="200025" y="115357"/>
                </a:cubicBezTo>
                <a:cubicBezTo>
                  <a:pt x="196850" y="105832"/>
                  <a:pt x="196928" y="94495"/>
                  <a:pt x="190500" y="86782"/>
                </a:cubicBezTo>
                <a:cubicBezTo>
                  <a:pt x="180337" y="74586"/>
                  <a:pt x="163625" y="69432"/>
                  <a:pt x="152400" y="58207"/>
                </a:cubicBezTo>
                <a:cubicBezTo>
                  <a:pt x="109316" y="15123"/>
                  <a:pt x="160405" y="38650"/>
                  <a:pt x="104775" y="20107"/>
                </a:cubicBezTo>
                <a:cubicBezTo>
                  <a:pt x="63083" y="-11162"/>
                  <a:pt x="57150" y="4232"/>
                  <a:pt x="47625" y="1057"/>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3848100" y="4657725"/>
            <a:ext cx="304800" cy="495300"/>
          </a:xfrm>
          <a:custGeom>
            <a:avLst/>
            <a:gdLst>
              <a:gd name="connsiteX0" fmla="*/ 190500 w 304800"/>
              <a:gd name="connsiteY0" fmla="*/ 0 h 495300"/>
              <a:gd name="connsiteX1" fmla="*/ 190500 w 304800"/>
              <a:gd name="connsiteY1" fmla="*/ 0 h 495300"/>
              <a:gd name="connsiteX2" fmla="*/ 95250 w 304800"/>
              <a:gd name="connsiteY2" fmla="*/ 76200 h 495300"/>
              <a:gd name="connsiteX3" fmla="*/ 66675 w 304800"/>
              <a:gd name="connsiteY3" fmla="*/ 142875 h 495300"/>
              <a:gd name="connsiteX4" fmla="*/ 28575 w 304800"/>
              <a:gd name="connsiteY4" fmla="*/ 228600 h 495300"/>
              <a:gd name="connsiteX5" fmla="*/ 0 w 304800"/>
              <a:gd name="connsiteY5" fmla="*/ 342900 h 495300"/>
              <a:gd name="connsiteX6" fmla="*/ 19050 w 304800"/>
              <a:gd name="connsiteY6" fmla="*/ 409575 h 495300"/>
              <a:gd name="connsiteX7" fmla="*/ 47625 w 304800"/>
              <a:gd name="connsiteY7" fmla="*/ 428625 h 495300"/>
              <a:gd name="connsiteX8" fmla="*/ 114300 w 304800"/>
              <a:gd name="connsiteY8" fmla="*/ 485775 h 495300"/>
              <a:gd name="connsiteX9" fmla="*/ 142875 w 304800"/>
              <a:gd name="connsiteY9" fmla="*/ 495300 h 495300"/>
              <a:gd name="connsiteX10" fmla="*/ 200025 w 304800"/>
              <a:gd name="connsiteY10" fmla="*/ 447675 h 495300"/>
              <a:gd name="connsiteX11" fmla="*/ 209550 w 304800"/>
              <a:gd name="connsiteY11" fmla="*/ 409575 h 495300"/>
              <a:gd name="connsiteX12" fmla="*/ 238125 w 304800"/>
              <a:gd name="connsiteY12" fmla="*/ 352425 h 495300"/>
              <a:gd name="connsiteX13" fmla="*/ 247650 w 304800"/>
              <a:gd name="connsiteY13" fmla="*/ 314325 h 495300"/>
              <a:gd name="connsiteX14" fmla="*/ 266700 w 304800"/>
              <a:gd name="connsiteY14" fmla="*/ 190500 h 495300"/>
              <a:gd name="connsiteX15" fmla="*/ 295275 w 304800"/>
              <a:gd name="connsiteY15" fmla="*/ 133350 h 495300"/>
              <a:gd name="connsiteX16" fmla="*/ 304800 w 304800"/>
              <a:gd name="connsiteY16" fmla="*/ 104775 h 495300"/>
              <a:gd name="connsiteX17" fmla="*/ 295275 w 304800"/>
              <a:gd name="connsiteY17" fmla="*/ 57150 h 495300"/>
              <a:gd name="connsiteX18" fmla="*/ 190500 w 304800"/>
              <a:gd name="connsiteY18"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495300">
                <a:moveTo>
                  <a:pt x="190500" y="0"/>
                </a:moveTo>
                <a:lnTo>
                  <a:pt x="190500" y="0"/>
                </a:lnTo>
                <a:cubicBezTo>
                  <a:pt x="158750" y="25400"/>
                  <a:pt x="124001" y="47449"/>
                  <a:pt x="95250" y="76200"/>
                </a:cubicBezTo>
                <a:cubicBezTo>
                  <a:pt x="75430" y="96020"/>
                  <a:pt x="78060" y="120105"/>
                  <a:pt x="66675" y="142875"/>
                </a:cubicBezTo>
                <a:cubicBezTo>
                  <a:pt x="21392" y="233441"/>
                  <a:pt x="77722" y="81158"/>
                  <a:pt x="28575" y="228600"/>
                </a:cubicBezTo>
                <a:cubicBezTo>
                  <a:pt x="16156" y="265857"/>
                  <a:pt x="0" y="342900"/>
                  <a:pt x="0" y="342900"/>
                </a:cubicBezTo>
                <a:cubicBezTo>
                  <a:pt x="622" y="345389"/>
                  <a:pt x="14081" y="403364"/>
                  <a:pt x="19050" y="409575"/>
                </a:cubicBezTo>
                <a:cubicBezTo>
                  <a:pt x="26201" y="418514"/>
                  <a:pt x="38933" y="421175"/>
                  <a:pt x="47625" y="428625"/>
                </a:cubicBezTo>
                <a:cubicBezTo>
                  <a:pt x="80434" y="456747"/>
                  <a:pt x="79312" y="468281"/>
                  <a:pt x="114300" y="485775"/>
                </a:cubicBezTo>
                <a:cubicBezTo>
                  <a:pt x="123280" y="490265"/>
                  <a:pt x="133350" y="492125"/>
                  <a:pt x="142875" y="495300"/>
                </a:cubicBezTo>
                <a:cubicBezTo>
                  <a:pt x="161083" y="483161"/>
                  <a:pt x="188742" y="467420"/>
                  <a:pt x="200025" y="447675"/>
                </a:cubicBezTo>
                <a:cubicBezTo>
                  <a:pt x="206520" y="436309"/>
                  <a:pt x="205954" y="422162"/>
                  <a:pt x="209550" y="409575"/>
                </a:cubicBezTo>
                <a:cubicBezTo>
                  <a:pt x="219409" y="375069"/>
                  <a:pt x="217253" y="383734"/>
                  <a:pt x="238125" y="352425"/>
                </a:cubicBezTo>
                <a:cubicBezTo>
                  <a:pt x="241300" y="339725"/>
                  <a:pt x="245308" y="327205"/>
                  <a:pt x="247650" y="314325"/>
                </a:cubicBezTo>
                <a:cubicBezTo>
                  <a:pt x="255246" y="272548"/>
                  <a:pt x="257493" y="231931"/>
                  <a:pt x="266700" y="190500"/>
                </a:cubicBezTo>
                <a:cubicBezTo>
                  <a:pt x="276277" y="147406"/>
                  <a:pt x="274724" y="174451"/>
                  <a:pt x="295275" y="133350"/>
                </a:cubicBezTo>
                <a:cubicBezTo>
                  <a:pt x="299765" y="124370"/>
                  <a:pt x="301625" y="114300"/>
                  <a:pt x="304800" y="104775"/>
                </a:cubicBezTo>
                <a:cubicBezTo>
                  <a:pt x="301625" y="88900"/>
                  <a:pt x="306723" y="68598"/>
                  <a:pt x="295275" y="57150"/>
                </a:cubicBezTo>
                <a:cubicBezTo>
                  <a:pt x="274217" y="36092"/>
                  <a:pt x="207963" y="9525"/>
                  <a:pt x="19050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564" name="Rectangle 12"/>
          <p:cNvSpPr>
            <a:spLocks noChangeArrowheads="1"/>
          </p:cNvSpPr>
          <p:nvPr/>
        </p:nvSpPr>
        <p:spPr bwMode="auto">
          <a:xfrm>
            <a:off x="7080250" y="5379244"/>
            <a:ext cx="492125" cy="433387"/>
          </a:xfrm>
          <a:prstGeom prst="rect">
            <a:avLst/>
          </a:prstGeom>
          <a:solidFill>
            <a:schemeClr val="tx1"/>
          </a:solidFill>
          <a:ln w="38100">
            <a:solidFill>
              <a:srgbClr val="96969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CC0000"/>
                </a:solidFill>
              </a:rPr>
              <a:t>F</a:t>
            </a:r>
          </a:p>
        </p:txBody>
      </p:sp>
      <p:sp>
        <p:nvSpPr>
          <p:cNvPr id="8" name="任意多边形 7"/>
          <p:cNvSpPr/>
          <p:nvPr/>
        </p:nvSpPr>
        <p:spPr>
          <a:xfrm>
            <a:off x="1352032" y="1923354"/>
            <a:ext cx="638693" cy="457896"/>
          </a:xfrm>
          <a:custGeom>
            <a:avLst/>
            <a:gdLst>
              <a:gd name="connsiteX0" fmla="*/ 10043 w 638693"/>
              <a:gd name="connsiteY0" fmla="*/ 315021 h 457896"/>
              <a:gd name="connsiteX1" fmla="*/ 10043 w 638693"/>
              <a:gd name="connsiteY1" fmla="*/ 315021 h 457896"/>
              <a:gd name="connsiteX2" fmla="*/ 38618 w 638693"/>
              <a:gd name="connsiteY2" fmla="*/ 238821 h 457896"/>
              <a:gd name="connsiteX3" fmla="*/ 105293 w 638693"/>
              <a:gd name="connsiteY3" fmla="*/ 191196 h 457896"/>
              <a:gd name="connsiteX4" fmla="*/ 133868 w 638693"/>
              <a:gd name="connsiteY4" fmla="*/ 172146 h 457896"/>
              <a:gd name="connsiteX5" fmla="*/ 191018 w 638693"/>
              <a:gd name="connsiteY5" fmla="*/ 153096 h 457896"/>
              <a:gd name="connsiteX6" fmla="*/ 229118 w 638693"/>
              <a:gd name="connsiteY6" fmla="*/ 134046 h 457896"/>
              <a:gd name="connsiteX7" fmla="*/ 286268 w 638693"/>
              <a:gd name="connsiteY7" fmla="*/ 114996 h 457896"/>
              <a:gd name="connsiteX8" fmla="*/ 314843 w 638693"/>
              <a:gd name="connsiteY8" fmla="*/ 95946 h 457896"/>
              <a:gd name="connsiteX9" fmla="*/ 381518 w 638693"/>
              <a:gd name="connsiteY9" fmla="*/ 86421 h 457896"/>
              <a:gd name="connsiteX10" fmla="*/ 410093 w 638693"/>
              <a:gd name="connsiteY10" fmla="*/ 76896 h 457896"/>
              <a:gd name="connsiteX11" fmla="*/ 438668 w 638693"/>
              <a:gd name="connsiteY11" fmla="*/ 57846 h 457896"/>
              <a:gd name="connsiteX12" fmla="*/ 486293 w 638693"/>
              <a:gd name="connsiteY12" fmla="*/ 48321 h 457896"/>
              <a:gd name="connsiteX13" fmla="*/ 552968 w 638693"/>
              <a:gd name="connsiteY13" fmla="*/ 29271 h 457896"/>
              <a:gd name="connsiteX14" fmla="*/ 610118 w 638693"/>
              <a:gd name="connsiteY14" fmla="*/ 696 h 457896"/>
              <a:gd name="connsiteX15" fmla="*/ 638693 w 638693"/>
              <a:gd name="connsiteY15" fmla="*/ 696 h 457896"/>
              <a:gd name="connsiteX16" fmla="*/ 638693 w 638693"/>
              <a:gd name="connsiteY16" fmla="*/ 696 h 457896"/>
              <a:gd name="connsiteX17" fmla="*/ 600593 w 638693"/>
              <a:gd name="connsiteY17" fmla="*/ 105471 h 457896"/>
              <a:gd name="connsiteX18" fmla="*/ 562493 w 638693"/>
              <a:gd name="connsiteY18" fmla="*/ 162621 h 457896"/>
              <a:gd name="connsiteX19" fmla="*/ 505343 w 638693"/>
              <a:gd name="connsiteY19" fmla="*/ 181671 h 457896"/>
              <a:gd name="connsiteX20" fmla="*/ 476768 w 638693"/>
              <a:gd name="connsiteY20" fmla="*/ 200721 h 457896"/>
              <a:gd name="connsiteX21" fmla="*/ 419618 w 638693"/>
              <a:gd name="connsiteY21" fmla="*/ 219771 h 457896"/>
              <a:gd name="connsiteX22" fmla="*/ 400568 w 638693"/>
              <a:gd name="connsiteY22" fmla="*/ 248346 h 457896"/>
              <a:gd name="connsiteX23" fmla="*/ 343418 w 638693"/>
              <a:gd name="connsiteY23" fmla="*/ 267396 h 457896"/>
              <a:gd name="connsiteX24" fmla="*/ 305318 w 638693"/>
              <a:gd name="connsiteY24" fmla="*/ 315021 h 457896"/>
              <a:gd name="connsiteX25" fmla="*/ 248168 w 638693"/>
              <a:gd name="connsiteY25" fmla="*/ 343596 h 457896"/>
              <a:gd name="connsiteX26" fmla="*/ 238643 w 638693"/>
              <a:gd name="connsiteY26" fmla="*/ 372171 h 457896"/>
              <a:gd name="connsiteX27" fmla="*/ 162443 w 638693"/>
              <a:gd name="connsiteY27" fmla="*/ 438846 h 457896"/>
              <a:gd name="connsiteX28" fmla="*/ 133868 w 638693"/>
              <a:gd name="connsiteY28" fmla="*/ 457896 h 457896"/>
              <a:gd name="connsiteX29" fmla="*/ 19568 w 638693"/>
              <a:gd name="connsiteY29" fmla="*/ 448371 h 457896"/>
              <a:gd name="connsiteX30" fmla="*/ 518 w 638693"/>
              <a:gd name="connsiteY30" fmla="*/ 419796 h 457896"/>
              <a:gd name="connsiteX31" fmla="*/ 10043 w 638693"/>
              <a:gd name="connsiteY31" fmla="*/ 324546 h 457896"/>
              <a:gd name="connsiteX32" fmla="*/ 10043 w 638693"/>
              <a:gd name="connsiteY32" fmla="*/ 315021 h 45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8693" h="457896">
                <a:moveTo>
                  <a:pt x="10043" y="315021"/>
                </a:moveTo>
                <a:lnTo>
                  <a:pt x="10043" y="315021"/>
                </a:lnTo>
                <a:cubicBezTo>
                  <a:pt x="19568" y="289621"/>
                  <a:pt x="25628" y="262636"/>
                  <a:pt x="38618" y="238821"/>
                </a:cubicBezTo>
                <a:cubicBezTo>
                  <a:pt x="54426" y="209841"/>
                  <a:pt x="79186" y="206114"/>
                  <a:pt x="105293" y="191196"/>
                </a:cubicBezTo>
                <a:cubicBezTo>
                  <a:pt x="115232" y="185516"/>
                  <a:pt x="123407" y="176795"/>
                  <a:pt x="133868" y="172146"/>
                </a:cubicBezTo>
                <a:cubicBezTo>
                  <a:pt x="152218" y="163991"/>
                  <a:pt x="173057" y="162076"/>
                  <a:pt x="191018" y="153096"/>
                </a:cubicBezTo>
                <a:cubicBezTo>
                  <a:pt x="203718" y="146746"/>
                  <a:pt x="215935" y="139319"/>
                  <a:pt x="229118" y="134046"/>
                </a:cubicBezTo>
                <a:cubicBezTo>
                  <a:pt x="247762" y="126588"/>
                  <a:pt x="286268" y="114996"/>
                  <a:pt x="286268" y="114996"/>
                </a:cubicBezTo>
                <a:cubicBezTo>
                  <a:pt x="295793" y="108646"/>
                  <a:pt x="303878" y="99235"/>
                  <a:pt x="314843" y="95946"/>
                </a:cubicBezTo>
                <a:cubicBezTo>
                  <a:pt x="336347" y="89495"/>
                  <a:pt x="359503" y="90824"/>
                  <a:pt x="381518" y="86421"/>
                </a:cubicBezTo>
                <a:cubicBezTo>
                  <a:pt x="391363" y="84452"/>
                  <a:pt x="400568" y="80071"/>
                  <a:pt x="410093" y="76896"/>
                </a:cubicBezTo>
                <a:cubicBezTo>
                  <a:pt x="419618" y="70546"/>
                  <a:pt x="427949" y="61866"/>
                  <a:pt x="438668" y="57846"/>
                </a:cubicBezTo>
                <a:cubicBezTo>
                  <a:pt x="453827" y="52162"/>
                  <a:pt x="470489" y="51833"/>
                  <a:pt x="486293" y="48321"/>
                </a:cubicBezTo>
                <a:cubicBezTo>
                  <a:pt x="522173" y="40348"/>
                  <a:pt x="521147" y="39878"/>
                  <a:pt x="552968" y="29271"/>
                </a:cubicBezTo>
                <a:cubicBezTo>
                  <a:pt x="574909" y="14643"/>
                  <a:pt x="583828" y="5078"/>
                  <a:pt x="610118" y="696"/>
                </a:cubicBezTo>
                <a:cubicBezTo>
                  <a:pt x="619513" y="-870"/>
                  <a:pt x="629168" y="696"/>
                  <a:pt x="638693" y="696"/>
                </a:cubicBezTo>
                <a:lnTo>
                  <a:pt x="638693" y="696"/>
                </a:lnTo>
                <a:cubicBezTo>
                  <a:pt x="619913" y="169715"/>
                  <a:pt x="656272" y="41838"/>
                  <a:pt x="600593" y="105471"/>
                </a:cubicBezTo>
                <a:cubicBezTo>
                  <a:pt x="585516" y="122701"/>
                  <a:pt x="584213" y="155381"/>
                  <a:pt x="562493" y="162621"/>
                </a:cubicBezTo>
                <a:lnTo>
                  <a:pt x="505343" y="181671"/>
                </a:lnTo>
                <a:cubicBezTo>
                  <a:pt x="495818" y="188021"/>
                  <a:pt x="487229" y="196072"/>
                  <a:pt x="476768" y="200721"/>
                </a:cubicBezTo>
                <a:cubicBezTo>
                  <a:pt x="458418" y="208876"/>
                  <a:pt x="419618" y="219771"/>
                  <a:pt x="419618" y="219771"/>
                </a:cubicBezTo>
                <a:cubicBezTo>
                  <a:pt x="413268" y="229296"/>
                  <a:pt x="410276" y="242279"/>
                  <a:pt x="400568" y="248346"/>
                </a:cubicBezTo>
                <a:cubicBezTo>
                  <a:pt x="383540" y="258989"/>
                  <a:pt x="343418" y="267396"/>
                  <a:pt x="343418" y="267396"/>
                </a:cubicBezTo>
                <a:cubicBezTo>
                  <a:pt x="261526" y="321991"/>
                  <a:pt x="357898" y="249296"/>
                  <a:pt x="305318" y="315021"/>
                </a:cubicBezTo>
                <a:cubicBezTo>
                  <a:pt x="291889" y="331807"/>
                  <a:pt x="266992" y="337321"/>
                  <a:pt x="248168" y="343596"/>
                </a:cubicBezTo>
                <a:cubicBezTo>
                  <a:pt x="244993" y="353121"/>
                  <a:pt x="243133" y="363191"/>
                  <a:pt x="238643" y="372171"/>
                </a:cubicBezTo>
                <a:cubicBezTo>
                  <a:pt x="218799" y="411859"/>
                  <a:pt x="205306" y="410271"/>
                  <a:pt x="162443" y="438846"/>
                </a:cubicBezTo>
                <a:lnTo>
                  <a:pt x="133868" y="457896"/>
                </a:lnTo>
                <a:cubicBezTo>
                  <a:pt x="95768" y="454721"/>
                  <a:pt x="56329" y="458874"/>
                  <a:pt x="19568" y="448371"/>
                </a:cubicBezTo>
                <a:cubicBezTo>
                  <a:pt x="8561" y="445226"/>
                  <a:pt x="1396" y="431210"/>
                  <a:pt x="518" y="419796"/>
                </a:cubicBezTo>
                <a:cubicBezTo>
                  <a:pt x="-1929" y="387982"/>
                  <a:pt x="4797" y="356020"/>
                  <a:pt x="10043" y="324546"/>
                </a:cubicBezTo>
                <a:cubicBezTo>
                  <a:pt x="11210" y="317543"/>
                  <a:pt x="10043" y="316608"/>
                  <a:pt x="10043" y="315021"/>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428750" y="2789058"/>
            <a:ext cx="247650" cy="454893"/>
          </a:xfrm>
          <a:custGeom>
            <a:avLst/>
            <a:gdLst>
              <a:gd name="connsiteX0" fmla="*/ 0 w 247650"/>
              <a:gd name="connsiteY0" fmla="*/ 1767 h 454893"/>
              <a:gd name="connsiteX1" fmla="*/ 0 w 247650"/>
              <a:gd name="connsiteY1" fmla="*/ 1767 h 454893"/>
              <a:gd name="connsiteX2" fmla="*/ 9525 w 247650"/>
              <a:gd name="connsiteY2" fmla="*/ 135117 h 454893"/>
              <a:gd name="connsiteX3" fmla="*/ 19050 w 247650"/>
              <a:gd name="connsiteY3" fmla="*/ 163692 h 454893"/>
              <a:gd name="connsiteX4" fmla="*/ 28575 w 247650"/>
              <a:gd name="connsiteY4" fmla="*/ 211317 h 454893"/>
              <a:gd name="connsiteX5" fmla="*/ 38100 w 247650"/>
              <a:gd name="connsiteY5" fmla="*/ 287517 h 454893"/>
              <a:gd name="connsiteX6" fmla="*/ 66675 w 247650"/>
              <a:gd name="connsiteY6" fmla="*/ 306567 h 454893"/>
              <a:gd name="connsiteX7" fmla="*/ 104775 w 247650"/>
              <a:gd name="connsiteY7" fmla="*/ 363717 h 454893"/>
              <a:gd name="connsiteX8" fmla="*/ 152400 w 247650"/>
              <a:gd name="connsiteY8" fmla="*/ 430392 h 454893"/>
              <a:gd name="connsiteX9" fmla="*/ 238125 w 247650"/>
              <a:gd name="connsiteY9" fmla="*/ 439917 h 454893"/>
              <a:gd name="connsiteX10" fmla="*/ 247650 w 247650"/>
              <a:gd name="connsiteY10" fmla="*/ 401817 h 454893"/>
              <a:gd name="connsiteX11" fmla="*/ 238125 w 247650"/>
              <a:gd name="connsiteY11" fmla="*/ 287517 h 454893"/>
              <a:gd name="connsiteX12" fmla="*/ 238125 w 247650"/>
              <a:gd name="connsiteY12" fmla="*/ 201792 h 454893"/>
              <a:gd name="connsiteX13" fmla="*/ 209550 w 247650"/>
              <a:gd name="connsiteY13" fmla="*/ 116067 h 454893"/>
              <a:gd name="connsiteX14" fmla="*/ 190500 w 247650"/>
              <a:gd name="connsiteY14" fmla="*/ 77967 h 454893"/>
              <a:gd name="connsiteX15" fmla="*/ 161925 w 247650"/>
              <a:gd name="connsiteY15" fmla="*/ 68442 h 454893"/>
              <a:gd name="connsiteX16" fmla="*/ 104775 w 247650"/>
              <a:gd name="connsiteY16" fmla="*/ 20817 h 454893"/>
              <a:gd name="connsiteX17" fmla="*/ 66675 w 247650"/>
              <a:gd name="connsiteY17" fmla="*/ 1767 h 454893"/>
              <a:gd name="connsiteX18" fmla="*/ 0 w 247650"/>
              <a:gd name="connsiteY18" fmla="*/ 1767 h 45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650" h="454893">
                <a:moveTo>
                  <a:pt x="0" y="1767"/>
                </a:moveTo>
                <a:lnTo>
                  <a:pt x="0" y="1767"/>
                </a:lnTo>
                <a:cubicBezTo>
                  <a:pt x="3175" y="46217"/>
                  <a:pt x="4318" y="90859"/>
                  <a:pt x="9525" y="135117"/>
                </a:cubicBezTo>
                <a:cubicBezTo>
                  <a:pt x="10698" y="145088"/>
                  <a:pt x="16615" y="153952"/>
                  <a:pt x="19050" y="163692"/>
                </a:cubicBezTo>
                <a:cubicBezTo>
                  <a:pt x="22977" y="179398"/>
                  <a:pt x="26113" y="195316"/>
                  <a:pt x="28575" y="211317"/>
                </a:cubicBezTo>
                <a:cubicBezTo>
                  <a:pt x="32467" y="236617"/>
                  <a:pt x="28593" y="263750"/>
                  <a:pt x="38100" y="287517"/>
                </a:cubicBezTo>
                <a:cubicBezTo>
                  <a:pt x="42352" y="298146"/>
                  <a:pt x="57150" y="300217"/>
                  <a:pt x="66675" y="306567"/>
                </a:cubicBezTo>
                <a:lnTo>
                  <a:pt x="104775" y="363717"/>
                </a:lnTo>
                <a:cubicBezTo>
                  <a:pt x="155575" y="439917"/>
                  <a:pt x="90488" y="409755"/>
                  <a:pt x="152400" y="430392"/>
                </a:cubicBezTo>
                <a:cubicBezTo>
                  <a:pt x="180957" y="449430"/>
                  <a:pt x="196824" y="469418"/>
                  <a:pt x="238125" y="439917"/>
                </a:cubicBezTo>
                <a:cubicBezTo>
                  <a:pt x="248777" y="432308"/>
                  <a:pt x="244475" y="414517"/>
                  <a:pt x="247650" y="401817"/>
                </a:cubicBezTo>
                <a:cubicBezTo>
                  <a:pt x="244475" y="363717"/>
                  <a:pt x="242592" y="325487"/>
                  <a:pt x="238125" y="287517"/>
                </a:cubicBezTo>
                <a:cubicBezTo>
                  <a:pt x="229419" y="213512"/>
                  <a:pt x="221936" y="266549"/>
                  <a:pt x="238125" y="201792"/>
                </a:cubicBezTo>
                <a:cubicBezTo>
                  <a:pt x="223764" y="115628"/>
                  <a:pt x="241064" y="171216"/>
                  <a:pt x="209550" y="116067"/>
                </a:cubicBezTo>
                <a:cubicBezTo>
                  <a:pt x="202505" y="103739"/>
                  <a:pt x="200540" y="88007"/>
                  <a:pt x="190500" y="77967"/>
                </a:cubicBezTo>
                <a:cubicBezTo>
                  <a:pt x="183400" y="70867"/>
                  <a:pt x="171450" y="71617"/>
                  <a:pt x="161925" y="68442"/>
                </a:cubicBezTo>
                <a:cubicBezTo>
                  <a:pt x="135658" y="42175"/>
                  <a:pt x="135717" y="38498"/>
                  <a:pt x="104775" y="20817"/>
                </a:cubicBezTo>
                <a:cubicBezTo>
                  <a:pt x="92447" y="13772"/>
                  <a:pt x="80645" y="4307"/>
                  <a:pt x="66675" y="1767"/>
                </a:cubicBezTo>
                <a:cubicBezTo>
                  <a:pt x="44808" y="-2209"/>
                  <a:pt x="11112" y="1767"/>
                  <a:pt x="0" y="1767"/>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1197149" y="3752850"/>
            <a:ext cx="228600" cy="416604"/>
          </a:xfrm>
          <a:custGeom>
            <a:avLst/>
            <a:gdLst>
              <a:gd name="connsiteX0" fmla="*/ 133350 w 228600"/>
              <a:gd name="connsiteY0" fmla="*/ 0 h 416604"/>
              <a:gd name="connsiteX1" fmla="*/ 133350 w 228600"/>
              <a:gd name="connsiteY1" fmla="*/ 0 h 416604"/>
              <a:gd name="connsiteX2" fmla="*/ 66675 w 228600"/>
              <a:gd name="connsiteY2" fmla="*/ 47625 h 416604"/>
              <a:gd name="connsiteX3" fmla="*/ 47625 w 228600"/>
              <a:gd name="connsiteY3" fmla="*/ 76200 h 416604"/>
              <a:gd name="connsiteX4" fmla="*/ 19050 w 228600"/>
              <a:gd name="connsiteY4" fmla="*/ 190500 h 416604"/>
              <a:gd name="connsiteX5" fmla="*/ 9525 w 228600"/>
              <a:gd name="connsiteY5" fmla="*/ 276225 h 416604"/>
              <a:gd name="connsiteX6" fmla="*/ 0 w 228600"/>
              <a:gd name="connsiteY6" fmla="*/ 371475 h 416604"/>
              <a:gd name="connsiteX7" fmla="*/ 66675 w 228600"/>
              <a:gd name="connsiteY7" fmla="*/ 400050 h 416604"/>
              <a:gd name="connsiteX8" fmla="*/ 95250 w 228600"/>
              <a:gd name="connsiteY8" fmla="*/ 342900 h 416604"/>
              <a:gd name="connsiteX9" fmla="*/ 133350 w 228600"/>
              <a:gd name="connsiteY9" fmla="*/ 285750 h 416604"/>
              <a:gd name="connsiteX10" fmla="*/ 142875 w 228600"/>
              <a:gd name="connsiteY10" fmla="*/ 247650 h 416604"/>
              <a:gd name="connsiteX11" fmla="*/ 190500 w 228600"/>
              <a:gd name="connsiteY11" fmla="*/ 161925 h 416604"/>
              <a:gd name="connsiteX12" fmla="*/ 228600 w 228600"/>
              <a:gd name="connsiteY12" fmla="*/ 152400 h 416604"/>
              <a:gd name="connsiteX13" fmla="*/ 219075 w 228600"/>
              <a:gd name="connsiteY13" fmla="*/ 47625 h 416604"/>
              <a:gd name="connsiteX14" fmla="*/ 209550 w 228600"/>
              <a:gd name="connsiteY14" fmla="*/ 19050 h 416604"/>
              <a:gd name="connsiteX15" fmla="*/ 133350 w 228600"/>
              <a:gd name="connsiteY15" fmla="*/ 0 h 41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600" h="416604">
                <a:moveTo>
                  <a:pt x="133350" y="0"/>
                </a:moveTo>
                <a:lnTo>
                  <a:pt x="133350" y="0"/>
                </a:lnTo>
                <a:cubicBezTo>
                  <a:pt x="111125" y="15875"/>
                  <a:pt x="87089" y="29480"/>
                  <a:pt x="66675" y="47625"/>
                </a:cubicBezTo>
                <a:cubicBezTo>
                  <a:pt x="58119" y="55230"/>
                  <a:pt x="52274" y="65739"/>
                  <a:pt x="47625" y="76200"/>
                </a:cubicBezTo>
                <a:cubicBezTo>
                  <a:pt x="29872" y="116144"/>
                  <a:pt x="24755" y="147712"/>
                  <a:pt x="19050" y="190500"/>
                </a:cubicBezTo>
                <a:cubicBezTo>
                  <a:pt x="15250" y="218999"/>
                  <a:pt x="12535" y="247632"/>
                  <a:pt x="9525" y="276225"/>
                </a:cubicBezTo>
                <a:cubicBezTo>
                  <a:pt x="6185" y="307958"/>
                  <a:pt x="3175" y="339725"/>
                  <a:pt x="0" y="371475"/>
                </a:cubicBezTo>
                <a:cubicBezTo>
                  <a:pt x="10691" y="414240"/>
                  <a:pt x="1802" y="432486"/>
                  <a:pt x="66675" y="400050"/>
                </a:cubicBezTo>
                <a:cubicBezTo>
                  <a:pt x="86191" y="390292"/>
                  <a:pt x="86581" y="358505"/>
                  <a:pt x="95250" y="342900"/>
                </a:cubicBezTo>
                <a:cubicBezTo>
                  <a:pt x="106369" y="322886"/>
                  <a:pt x="133350" y="285750"/>
                  <a:pt x="133350" y="285750"/>
                </a:cubicBezTo>
                <a:cubicBezTo>
                  <a:pt x="136525" y="273050"/>
                  <a:pt x="139113" y="260189"/>
                  <a:pt x="142875" y="247650"/>
                </a:cubicBezTo>
                <a:cubicBezTo>
                  <a:pt x="153477" y="212310"/>
                  <a:pt x="156250" y="181496"/>
                  <a:pt x="190500" y="161925"/>
                </a:cubicBezTo>
                <a:cubicBezTo>
                  <a:pt x="201866" y="155430"/>
                  <a:pt x="215900" y="155575"/>
                  <a:pt x="228600" y="152400"/>
                </a:cubicBezTo>
                <a:cubicBezTo>
                  <a:pt x="225425" y="117475"/>
                  <a:pt x="224035" y="82342"/>
                  <a:pt x="219075" y="47625"/>
                </a:cubicBezTo>
                <a:cubicBezTo>
                  <a:pt x="217655" y="37686"/>
                  <a:pt x="216650" y="26150"/>
                  <a:pt x="209550" y="19050"/>
                </a:cubicBezTo>
                <a:cubicBezTo>
                  <a:pt x="197013" y="6513"/>
                  <a:pt x="146050" y="3175"/>
                  <a:pt x="133350"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668344" y="4581128"/>
            <a:ext cx="596403" cy="6428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533" name="Rectangle 5"/>
          <p:cNvSpPr>
            <a:spLocks noGrp="1" noChangeArrowheads="1"/>
          </p:cNvSpPr>
          <p:nvPr/>
        </p:nvSpPr>
        <p:spPr>
          <a:xfrm>
            <a:off x="211455" y="116840"/>
            <a:ext cx="8507730" cy="114236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Example</a:t>
            </a:r>
          </a:p>
          <a:p>
            <a:pPr marL="0" indent="0">
              <a:buNone/>
            </a:pPr>
            <a:endParaRPr kumimoji="1" lang="en-US" altLang="zh-CN" sz="2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5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1515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1566"/>
                                        </p:tgtEl>
                                        <p:attrNameLst>
                                          <p:attrName>style.visibility</p:attrName>
                                        </p:attrNameLst>
                                      </p:cBhvr>
                                      <p:to>
                                        <p:strVal val="visible"/>
                                      </p:to>
                                    </p:set>
                                  </p:childTnLst>
                                </p:cTn>
                              </p:par>
                              <p:par>
                                <p:cTn id="46" presetID="1" presetClass="entr"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hidden"/>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5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3" grpId="0" animBg="1"/>
      <p:bldP spid="151565" grpId="0" animBg="1"/>
      <p:bldP spid="3" grpId="0" animBg="1"/>
      <p:bldP spid="4" grpId="0" animBg="1"/>
      <p:bldP spid="5" grpId="0" animBg="1"/>
      <p:bldP spid="6" grpId="0" animBg="1"/>
      <p:bldP spid="7" grpId="0" animBg="1"/>
      <p:bldP spid="151564" grpId="0" animBg="1"/>
      <p:bldP spid="8" grpId="0" animBg="1"/>
      <p:bldP spid="11" grpId="0" animBg="1"/>
      <p:bldP spid="13" grpId="0" animBg="1"/>
      <p:bldP spid="14" grpId="0" animBg="1"/>
      <p:bldP spid="1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Text Box 4"/>
          <p:cNvSpPr txBox="1">
            <a:spLocks noChangeArrowheads="1"/>
          </p:cNvSpPr>
          <p:nvPr/>
        </p:nvSpPr>
        <p:spPr bwMode="auto">
          <a:xfrm>
            <a:off x="179610" y="981075"/>
            <a:ext cx="8640000"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just" eaLnBrk="1" latinLnBrk="0" hangingPunct="1">
              <a:spcAft>
                <a:spcPts val="1200"/>
              </a:spcAft>
              <a:buFont typeface="Wingdings" panose="05000000000000000000" charset="0"/>
              <a:buChar char="n"/>
            </a:pPr>
            <a:r>
              <a:rPr kumimoji="1" lang="zh-CN" altLang="en-US" sz="2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只检索              </a:t>
            </a:r>
            <a:endParaRPr kumimoji="1" lang="en-US" altLang="zh-CN" sz="2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marL="342900" indent="-342900"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BOOL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p>
          <a:p>
            <a:pPr algn="just"/>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//指针</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f指向ptree的双亲，初始调用时为NULL</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//如果树为空，位置定位到该树的双亲节点，等待插入</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*position=pf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-&gt;key == key)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检索成功，返回位置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*position=</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return(TRUE);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 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进入右子树继续检索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159749" name="Text Box 5"/>
          <p:cNvSpPr txBox="1">
            <a:spLocks noChangeArrowheads="1"/>
          </p:cNvSpPr>
          <p:nvPr/>
        </p:nvSpPr>
        <p:spPr bwMode="auto">
          <a:xfrm>
            <a:off x="6083935" y="332740"/>
            <a:ext cx="2881313"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ea typeface="幼圆" panose="02010509060101010101" pitchFamily="49" charset="-122"/>
                <a:cs typeface="Times New Roman" panose="02020603050405020304" pitchFamily="18" charset="0"/>
              </a:rPr>
              <a:t>Recursive algorithm</a:t>
            </a:r>
          </a:p>
        </p:txBody>
      </p:sp>
      <p:sp>
        <p:nvSpPr>
          <p:cNvPr id="150533" name="Rectangle 5"/>
          <p:cNvSpPr>
            <a:spLocks noGrp="1" noChangeArrowheads="1"/>
          </p:cNvSpPr>
          <p:nvPr>
            <p:ph type="body" idx="1"/>
          </p:nvPr>
        </p:nvSpPr>
        <p:spPr>
          <a:xfrm>
            <a:off x="0" y="-243205"/>
            <a:ext cx="8507730" cy="1520825"/>
          </a:xfrm>
          <a:noFill/>
        </p:spPr>
        <p:txBody>
          <a:body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179610" y="981075"/>
            <a:ext cx="8640000" cy="566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gn="just" eaLnBrk="1" latinLnBrk="0" hangingPunct="1">
              <a:spcAft>
                <a:spcPts val="1200"/>
              </a:spcAft>
              <a:buFont typeface="Wingdings" panose="05000000000000000000" charset="0"/>
              <a:buChar char="n"/>
            </a:pPr>
            <a:r>
              <a:rPr kumimoji="1" lang="zh-CN" altLang="en-US" sz="2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mn-ea"/>
              </a:rPr>
              <a:t>只检索</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BOOL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//q记录p的双亲结点，为插入做准备</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q;     p = q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while (p!=NULL)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q = p;</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(p-&gt;key==key)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检索成功，返回位置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*position=p;</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(TRUE); }</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p-&gt;key)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进入左子树继续检索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进入右子树继续检索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*position=q;</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未检索到，定位到待插入节点的双亲结点位置*</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56323" name="Text Box 3"/>
          <p:cNvSpPr txBox="1">
            <a:spLocks noChangeArrowheads="1"/>
          </p:cNvSpPr>
          <p:nvPr/>
        </p:nvSpPr>
        <p:spPr bwMode="auto">
          <a:xfrm>
            <a:off x="5508625" y="260668"/>
            <a:ext cx="3406775"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ea typeface="幼圆" panose="02010509060101010101" pitchFamily="49" charset="-122"/>
                <a:cs typeface="Times New Roman" panose="02020603050405020304" pitchFamily="18" charset="0"/>
              </a:rPr>
              <a:t>Non recursive algorithm</a:t>
            </a:r>
          </a:p>
        </p:txBody>
      </p:sp>
      <p:sp>
        <p:nvSpPr>
          <p:cNvPr id="150533" name="Rectangle 5"/>
          <p:cNvSpPr>
            <a:spLocks noGrp="1" noChangeArrowheads="1"/>
          </p:cNvSpPr>
          <p:nvPr/>
        </p:nvSpPr>
        <p:spPr>
          <a:xfrm>
            <a:off x="0" y="-243205"/>
            <a:ext cx="8507730" cy="15208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7"/>
          <p:cNvSpPr txBox="1">
            <a:spLocks noChangeArrowheads="1"/>
          </p:cNvSpPr>
          <p:nvPr/>
        </p:nvSpPr>
        <p:spPr bwMode="auto">
          <a:xfrm>
            <a:off x="504825" y="1503363"/>
            <a:ext cx="8134350" cy="474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查找表（字典）</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：元素的有穷集合，其中每个元素由两部分组成，分别称为元素的“关键码”和“属性”。字典中的两个元素能够根据其关键码进行比较。</a:t>
            </a:r>
          </a:p>
          <a:p>
            <a:pPr>
              <a:lnSpc>
                <a:spcPct val="80000"/>
              </a:lnSpc>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tagItem</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key</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Attribute  others;</a:t>
            </a:r>
          </a:p>
          <a:p>
            <a:pPr>
              <a:lnSpc>
                <a:spcPct val="8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}Item;</a:t>
            </a:r>
          </a:p>
          <a:p>
            <a:pPr>
              <a:lnSpc>
                <a:spcPct val="80000"/>
              </a:lnSpc>
            </a:pP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关键字的类型在实际操作时可以定义为需要的任何类型。</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如</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float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char*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3082" name="Rectangle 10"/>
          <p:cNvSpPr>
            <a:spLocks noGrp="1" noChangeArrowheads="1"/>
          </p:cNvSpPr>
          <p:nvPr>
            <p:ph type="title"/>
          </p:nvPr>
        </p:nvSpPr>
        <p:spPr/>
        <p:txBody>
          <a:bodyPr/>
          <a:lstStyle/>
          <a:p>
            <a:r>
              <a:rPr lang="en-US" altLang="zh-CN"/>
              <a:t>8.1 Definition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type="body" idx="1"/>
          </p:nvPr>
        </p:nvSpPr>
        <p:spPr>
          <a:xfrm>
            <a:off x="395605" y="405130"/>
            <a:ext cx="8507413" cy="5792788"/>
          </a:xfrm>
        </p:spPr>
        <p:txBody>
          <a:bodyPr/>
          <a:lstStyle/>
          <a:p>
            <a:pPr marL="0" indent="0">
              <a:buFont typeface="Wingdings" panose="05000000000000000000" pitchFamily="2" charset="2"/>
              <a:buNone/>
            </a:pPr>
            <a:r>
              <a:rPr kumimoji="1" lang="en-US" altLang="zh-CN" sz="2800" dirty="0">
                <a:solidFill>
                  <a:srgbClr val="FFFF00"/>
                </a:solidFill>
              </a:rPr>
              <a:t>3) Node Insertion of BST</a:t>
            </a:r>
            <a:r>
              <a:rPr kumimoji="1" lang="en-US" altLang="zh-CN" sz="2800" b="1" dirty="0"/>
              <a:t> (</a:t>
            </a:r>
            <a:r>
              <a:rPr kumimoji="1" lang="zh-CN" altLang="en-US" sz="2800" b="1" dirty="0"/>
              <a:t>二叉排序树结点的插入</a:t>
            </a:r>
            <a:r>
              <a:rPr kumimoji="1" lang="en-US" altLang="zh-CN" sz="2800" b="1" dirty="0"/>
              <a:t>)</a:t>
            </a:r>
          </a:p>
          <a:p>
            <a:pPr marL="0" indent="0" algn="just">
              <a:buFont typeface="Wingdings" panose="05000000000000000000" pitchFamily="2" charset="2"/>
              <a:buNone/>
            </a:pPr>
            <a:r>
              <a:rPr kumimoji="1" lang="en-US" altLang="zh-CN" sz="2400" dirty="0"/>
              <a:t>        </a:t>
            </a:r>
          </a:p>
          <a:p>
            <a:pPr marL="0" indent="0" algn="just">
              <a:buFont typeface="Wingdings" panose="05000000000000000000" pitchFamily="2" charset="2"/>
              <a:buNone/>
            </a:pPr>
            <a:r>
              <a:rPr kumimoji="1" lang="zh-CN" altLang="en-US" sz="2400" dirty="0"/>
              <a:t>       当树中不存在关键字等于给定值的结点时，需要生成新结点并插入到二叉树中。而</a:t>
            </a:r>
            <a:r>
              <a:rPr kumimoji="1" lang="zh-CN" altLang="en-US" sz="2400" b="1" dirty="0">
                <a:solidFill>
                  <a:srgbClr val="FFFF00"/>
                </a:solidFill>
              </a:rPr>
              <a:t>新插入的结点</a:t>
            </a:r>
            <a:r>
              <a:rPr kumimoji="1" lang="zh-CN" altLang="en-US" sz="2400" dirty="0"/>
              <a:t>必定是一个</a:t>
            </a:r>
            <a:r>
              <a:rPr kumimoji="1" lang="zh-CN" altLang="en-US" sz="2400" b="1" dirty="0">
                <a:solidFill>
                  <a:srgbClr val="FFFF00"/>
                </a:solidFill>
              </a:rPr>
              <a:t>叶子结点</a:t>
            </a:r>
            <a:r>
              <a:rPr kumimoji="1" lang="zh-CN" altLang="en-US" sz="2400" dirty="0"/>
              <a:t>，并且是查找不成功时查找路径上访问的最后一个结点左孩子或右孩子结点。</a:t>
            </a:r>
            <a:endParaRPr kumimoji="1" lang="zh-CN" altLang="en-US" sz="2800" b="1" dirty="0"/>
          </a:p>
          <a:p>
            <a:pPr marL="0" indent="0">
              <a:buFont typeface="Wingdings" panose="05000000000000000000" pitchFamily="2" charset="2"/>
              <a:buNone/>
            </a:pPr>
            <a:r>
              <a:rPr kumimoji="1" lang="zh-CN" altLang="en-US" sz="2400" b="1" dirty="0"/>
              <a:t>        </a:t>
            </a:r>
            <a:r>
              <a:rPr kumimoji="1" lang="zh-CN" altLang="en-US" sz="2800" b="1" dirty="0"/>
              <a:t>算法如下：</a:t>
            </a:r>
          </a:p>
          <a:p>
            <a:pPr marL="0" indent="0" algn="just">
              <a:buFont typeface="Wingdings" panose="05000000000000000000" pitchFamily="2" charset="2"/>
              <a:buNone/>
            </a:pPr>
            <a:r>
              <a:rPr kumimoji="1" lang="zh-CN" altLang="en-US" sz="2400" dirty="0"/>
              <a:t>        </a:t>
            </a:r>
            <a:r>
              <a:rPr kumimoji="1" lang="en-US" altLang="zh-CN" sz="2400" dirty="0"/>
              <a:t>(1) </a:t>
            </a:r>
            <a:r>
              <a:rPr kumimoji="1" lang="zh-CN" altLang="en-US" sz="2400" dirty="0"/>
              <a:t>如果二叉排序树为空，则新结点作为</a:t>
            </a:r>
            <a:r>
              <a:rPr kumimoji="1" lang="zh-CN" altLang="en-US" sz="2400" b="1" dirty="0">
                <a:solidFill>
                  <a:srgbClr val="FFFF00"/>
                </a:solidFill>
              </a:rPr>
              <a:t>根结点</a:t>
            </a:r>
            <a:r>
              <a:rPr kumimoji="1" lang="zh-CN" altLang="en-US" sz="2400" dirty="0"/>
              <a:t>；</a:t>
            </a:r>
          </a:p>
          <a:p>
            <a:pPr marL="0" indent="0" algn="just">
              <a:buFont typeface="Wingdings" panose="05000000000000000000" pitchFamily="2" charset="2"/>
              <a:buNone/>
            </a:pPr>
            <a:r>
              <a:rPr kumimoji="1" lang="zh-CN" altLang="en-US" sz="2400" dirty="0"/>
              <a:t>        </a:t>
            </a:r>
            <a:r>
              <a:rPr kumimoji="1" lang="en-US" altLang="zh-CN" sz="2400" dirty="0"/>
              <a:t>(2) </a:t>
            </a:r>
            <a:r>
              <a:rPr kumimoji="1" lang="zh-CN" altLang="en-US" sz="2400" dirty="0"/>
              <a:t>如果二叉排序树非空，则将新结点的关键码与根结点的关键码比较，若小于根结点的关键码，则将新结点插入到根结点的左子树中；否则，插入到右子树中；</a:t>
            </a:r>
          </a:p>
          <a:p>
            <a:pPr marL="0" indent="0" algn="just">
              <a:buFont typeface="Wingdings" panose="05000000000000000000" pitchFamily="2" charset="2"/>
              <a:buNone/>
            </a:pPr>
            <a:r>
              <a:rPr kumimoji="1" lang="zh-CN" altLang="en-US" sz="2400" dirty="0"/>
              <a:t>        </a:t>
            </a:r>
            <a:r>
              <a:rPr kumimoji="1" lang="en-US" altLang="zh-CN" sz="2400" dirty="0"/>
              <a:t>(3) </a:t>
            </a:r>
            <a:r>
              <a:rPr kumimoji="1" lang="zh-CN" altLang="en-US" sz="2400" dirty="0"/>
              <a:t>子树中的插入过程和树中的插入过程相同，如此进行下去，直到</a:t>
            </a:r>
            <a:r>
              <a:rPr kumimoji="1" lang="zh-CN" altLang="en-US" sz="2400" b="1" dirty="0">
                <a:solidFill>
                  <a:srgbClr val="FFFF00"/>
                </a:solidFill>
              </a:rPr>
              <a:t>找到该结点</a:t>
            </a:r>
            <a:r>
              <a:rPr kumimoji="1" lang="zh-CN" altLang="en-US" sz="2400" dirty="0"/>
              <a:t>，或者直到</a:t>
            </a:r>
            <a:r>
              <a:rPr kumimoji="1" lang="zh-CN" altLang="en-US" sz="2400" b="1" dirty="0">
                <a:solidFill>
                  <a:srgbClr val="FFFF00"/>
                </a:solidFill>
              </a:rPr>
              <a:t>新结点成为叶子结点</a:t>
            </a:r>
            <a:r>
              <a:rPr kumimoji="1" lang="zh-CN" altLang="en-US" sz="2400" dirty="0"/>
              <a:t>为止。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CN"/>
              <a:t>Example 1</a:t>
            </a:r>
          </a:p>
        </p:txBody>
      </p:sp>
      <p:pic>
        <p:nvPicPr>
          <p:cNvPr id="245763" name="Picture 3"/>
          <p:cNvPicPr>
            <a:picLocks noChangeAspect="1" noChangeArrowheads="1"/>
          </p:cNvPicPr>
          <p:nvPr/>
        </p:nvPicPr>
        <p:blipFill>
          <a:blip r:embed="rId2">
            <a:extLst>
              <a:ext uri="{28A0092B-C50C-407E-A947-70E740481C1C}">
                <a14:useLocalDpi xmlns:a14="http://schemas.microsoft.com/office/drawing/2010/main" val="0"/>
              </a:ext>
            </a:extLst>
          </a:blip>
          <a:srcRect b="-5188"/>
          <a:stretch>
            <a:fillRect/>
          </a:stretch>
        </p:blipFill>
        <p:spPr bwMode="auto">
          <a:xfrm>
            <a:off x="204788" y="2276475"/>
            <a:ext cx="8716962" cy="4248150"/>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45764" name="Text Box 4"/>
          <p:cNvSpPr txBox="1">
            <a:spLocks noChangeArrowheads="1"/>
          </p:cNvSpPr>
          <p:nvPr/>
        </p:nvSpPr>
        <p:spPr bwMode="auto">
          <a:xfrm>
            <a:off x="228600" y="1550988"/>
            <a:ext cx="767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Input: { 53, 78, 65, 17, 87, 09, 81, 45, 23 }</a:t>
            </a:r>
          </a:p>
        </p:txBody>
      </p:sp>
      <p:sp>
        <p:nvSpPr>
          <p:cNvPr id="245766" name="Rectangle 6"/>
          <p:cNvSpPr>
            <a:spLocks noChangeArrowheads="1"/>
          </p:cNvSpPr>
          <p:nvPr/>
        </p:nvSpPr>
        <p:spPr bwMode="auto">
          <a:xfrm>
            <a:off x="827088" y="2349500"/>
            <a:ext cx="1081087" cy="1079500"/>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7" name="Rectangle 7"/>
          <p:cNvSpPr>
            <a:spLocks noChangeArrowheads="1"/>
          </p:cNvSpPr>
          <p:nvPr/>
        </p:nvSpPr>
        <p:spPr bwMode="auto">
          <a:xfrm>
            <a:off x="1908175" y="2349500"/>
            <a:ext cx="1081088" cy="15843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8" name="Rectangle 8"/>
          <p:cNvSpPr>
            <a:spLocks noChangeArrowheads="1"/>
          </p:cNvSpPr>
          <p:nvPr/>
        </p:nvSpPr>
        <p:spPr bwMode="auto">
          <a:xfrm>
            <a:off x="3005138" y="2349500"/>
            <a:ext cx="1584325" cy="15843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9" name="Rectangle 9"/>
          <p:cNvSpPr>
            <a:spLocks noChangeArrowheads="1"/>
          </p:cNvSpPr>
          <p:nvPr/>
        </p:nvSpPr>
        <p:spPr bwMode="auto">
          <a:xfrm>
            <a:off x="4702175" y="2349500"/>
            <a:ext cx="1871663" cy="15843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0" name="Rectangle 10"/>
          <p:cNvSpPr>
            <a:spLocks noChangeArrowheads="1"/>
          </p:cNvSpPr>
          <p:nvPr/>
        </p:nvSpPr>
        <p:spPr bwMode="auto">
          <a:xfrm>
            <a:off x="6588125" y="2349500"/>
            <a:ext cx="2232025" cy="15843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1" name="Rectangle 11"/>
          <p:cNvSpPr>
            <a:spLocks noChangeArrowheads="1"/>
          </p:cNvSpPr>
          <p:nvPr/>
        </p:nvSpPr>
        <p:spPr bwMode="auto">
          <a:xfrm>
            <a:off x="712788" y="4076700"/>
            <a:ext cx="2232025" cy="22320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2" name="Rectangle 12"/>
          <p:cNvSpPr>
            <a:spLocks noChangeArrowheads="1"/>
          </p:cNvSpPr>
          <p:nvPr/>
        </p:nvSpPr>
        <p:spPr bwMode="auto">
          <a:xfrm>
            <a:off x="3563938" y="4005263"/>
            <a:ext cx="2232025" cy="22320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73" name="Rectangle 13"/>
          <p:cNvSpPr>
            <a:spLocks noChangeArrowheads="1"/>
          </p:cNvSpPr>
          <p:nvPr/>
        </p:nvSpPr>
        <p:spPr bwMode="auto">
          <a:xfrm>
            <a:off x="6300788" y="4005263"/>
            <a:ext cx="2232025" cy="2232025"/>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576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457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57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57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57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577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4577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45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6" grpId="0" animBg="1"/>
      <p:bldP spid="245767" grpId="0" animBg="1"/>
      <p:bldP spid="245768" grpId="0" animBg="1"/>
      <p:bldP spid="245769" grpId="0" animBg="1"/>
      <p:bldP spid="245770" grpId="0" animBg="1"/>
      <p:bldP spid="245771" grpId="0" animBg="1"/>
      <p:bldP spid="245772" grpId="0" animBg="1"/>
      <p:bldP spid="24577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Text Box 5"/>
          <p:cNvSpPr txBox="1">
            <a:spLocks noChangeArrowheads="1"/>
          </p:cNvSpPr>
          <p:nvPr/>
        </p:nvSpPr>
        <p:spPr bwMode="auto">
          <a:xfrm>
            <a:off x="251460" y="1701165"/>
            <a:ext cx="8569325"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        从空树出发，经过一系列的查找和插入操作以后，可生成一棵二叉树。设查找的关键字序列为</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{45, 24, 53, </a:t>
            </a:r>
            <a:r>
              <a:rPr kumimoji="1" lang="en-US" altLang="zh-CN" sz="2800" dirty="0">
                <a:solidFill>
                  <a:schemeClr val="tx1"/>
                </a:solidFill>
                <a:latin typeface="Times New Roman" panose="02020603050405020304" pitchFamily="18" charset="0"/>
                <a:ea typeface="幼圆" panose="02010509060101010101" pitchFamily="49" charset="-122"/>
                <a:cs typeface="Times New Roman" panose="02020603050405020304" pitchFamily="18" charset="0"/>
              </a:rPr>
              <a:t>45</a:t>
            </a:r>
            <a:r>
              <a:rPr kumimoji="1" lang="en-US" altLang="zh-CN" sz="2800" dirty="0">
                <a:latin typeface="Times New Roman" panose="02020603050405020304" pitchFamily="18" charset="0"/>
                <a:ea typeface="幼圆" panose="02010509060101010101" pitchFamily="49" charset="-122"/>
                <a:cs typeface="Times New Roman" panose="02020603050405020304" pitchFamily="18" charset="0"/>
              </a:rPr>
              <a:t>, 12, 24, 90}</a:t>
            </a:r>
            <a:r>
              <a:rPr kumimoji="1" lang="zh-CN" altLang="en-US" sz="2800" dirty="0">
                <a:latin typeface="Times New Roman" panose="02020603050405020304" pitchFamily="18" charset="0"/>
                <a:ea typeface="幼圆" panose="02010509060101010101" pitchFamily="49" charset="-122"/>
                <a:cs typeface="Times New Roman" panose="02020603050405020304" pitchFamily="18" charset="0"/>
              </a:rPr>
              <a:t>，则生成二叉树的过程如下：</a:t>
            </a:r>
          </a:p>
        </p:txBody>
      </p:sp>
      <p:sp>
        <p:nvSpPr>
          <p:cNvPr id="58374" name="Oval 6"/>
          <p:cNvSpPr>
            <a:spLocks noChangeArrowheads="1"/>
          </p:cNvSpPr>
          <p:nvPr/>
        </p:nvSpPr>
        <p:spPr bwMode="auto">
          <a:xfrm>
            <a:off x="1403266" y="3547428"/>
            <a:ext cx="457200" cy="457200"/>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p>
        </p:txBody>
      </p:sp>
      <p:grpSp>
        <p:nvGrpSpPr>
          <p:cNvPr id="58412" name="Group 44"/>
          <p:cNvGrpSpPr/>
          <p:nvPr/>
        </p:nvGrpSpPr>
        <p:grpSpPr bwMode="auto">
          <a:xfrm>
            <a:off x="539419" y="3618869"/>
            <a:ext cx="360363" cy="360363"/>
            <a:chOff x="592" y="1570"/>
            <a:chExt cx="227" cy="227"/>
          </a:xfrm>
        </p:grpSpPr>
        <p:sp>
          <p:nvSpPr>
            <p:cNvPr id="58375" name="Oval 7"/>
            <p:cNvSpPr>
              <a:spLocks noChangeArrowheads="1"/>
            </p:cNvSpPr>
            <p:nvPr/>
          </p:nvSpPr>
          <p:spPr bwMode="auto">
            <a:xfrm>
              <a:off x="633" y="1611"/>
              <a:ext cx="144" cy="144"/>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6" name="Line 8"/>
            <p:cNvSpPr>
              <a:spLocks noChangeAspect="1" noChangeShapeType="1"/>
            </p:cNvSpPr>
            <p:nvPr/>
          </p:nvSpPr>
          <p:spPr bwMode="auto">
            <a:xfrm flipH="1">
              <a:off x="592" y="1570"/>
              <a:ext cx="227" cy="22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377" name="Group 9"/>
          <p:cNvGrpSpPr/>
          <p:nvPr/>
        </p:nvGrpSpPr>
        <p:grpSpPr bwMode="auto">
          <a:xfrm>
            <a:off x="2061210" y="3547429"/>
            <a:ext cx="914400" cy="1027113"/>
            <a:chOff x="1344" y="1248"/>
            <a:chExt cx="576" cy="647"/>
          </a:xfrm>
        </p:grpSpPr>
        <p:sp>
          <p:nvSpPr>
            <p:cNvPr id="58378" name="Oval 10"/>
            <p:cNvSpPr>
              <a:spLocks noChangeArrowheads="1"/>
            </p:cNvSpPr>
            <p:nvPr/>
          </p:nvSpPr>
          <p:spPr bwMode="auto">
            <a:xfrm>
              <a:off x="1632"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p>
          </p:txBody>
        </p:sp>
        <p:sp>
          <p:nvSpPr>
            <p:cNvPr id="58379" name="Oval 11"/>
            <p:cNvSpPr>
              <a:spLocks noChangeArrowheads="1"/>
            </p:cNvSpPr>
            <p:nvPr/>
          </p:nvSpPr>
          <p:spPr bwMode="auto">
            <a:xfrm>
              <a:off x="1344" y="1607"/>
              <a:ext cx="288" cy="288"/>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p>
          </p:txBody>
        </p:sp>
        <p:cxnSp>
          <p:nvCxnSpPr>
            <p:cNvPr id="58380" name="AutoShape 12"/>
            <p:cNvCxnSpPr>
              <a:cxnSpLocks noChangeShapeType="1"/>
              <a:stCxn id="58378" idx="3"/>
              <a:endCxn id="58379" idx="0"/>
            </p:cNvCxnSpPr>
            <p:nvPr/>
          </p:nvCxnSpPr>
          <p:spPr bwMode="auto">
            <a:xfrm flipH="1">
              <a:off x="1488" y="1494"/>
              <a:ext cx="186"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81" name="Group 13"/>
          <p:cNvGrpSpPr/>
          <p:nvPr/>
        </p:nvGrpSpPr>
        <p:grpSpPr bwMode="auto">
          <a:xfrm>
            <a:off x="2975610" y="3547429"/>
            <a:ext cx="1295400" cy="1027113"/>
            <a:chOff x="1920" y="1296"/>
            <a:chExt cx="816" cy="647"/>
          </a:xfrm>
        </p:grpSpPr>
        <p:grpSp>
          <p:nvGrpSpPr>
            <p:cNvPr id="58382" name="Group 14"/>
            <p:cNvGrpSpPr/>
            <p:nvPr/>
          </p:nvGrpSpPr>
          <p:grpSpPr bwMode="auto">
            <a:xfrm>
              <a:off x="1920" y="1296"/>
              <a:ext cx="552" cy="647"/>
              <a:chOff x="1344" y="1248"/>
              <a:chExt cx="552" cy="647"/>
            </a:xfrm>
          </p:grpSpPr>
          <p:sp>
            <p:nvSpPr>
              <p:cNvPr id="58383" name="Oval 15"/>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45</a:t>
                </a:r>
              </a:p>
            </p:txBody>
          </p:sp>
          <p:sp>
            <p:nvSpPr>
              <p:cNvPr id="58384" name="Oval 16"/>
              <p:cNvSpPr>
                <a:spLocks noChangeArrowheads="1"/>
              </p:cNvSpPr>
              <p:nvPr/>
            </p:nvSpPr>
            <p:spPr bwMode="auto">
              <a:xfrm>
                <a:off x="1344" y="1607"/>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p>
            </p:txBody>
          </p:sp>
          <p:cxnSp>
            <p:nvCxnSpPr>
              <p:cNvPr id="58385" name="AutoShape 17"/>
              <p:cNvCxnSpPr>
                <a:cxnSpLocks noChangeShapeType="1"/>
                <a:stCxn id="58383" idx="3"/>
                <a:endCxn id="58384" idx="0"/>
              </p:cNvCxnSpPr>
              <p:nvPr/>
            </p:nvCxnSpPr>
            <p:spPr bwMode="auto">
              <a:xfrm flipH="1">
                <a:off x="1488" y="1494"/>
                <a:ext cx="162"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86" name="Oval 18"/>
            <p:cNvSpPr>
              <a:spLocks noChangeArrowheads="1"/>
            </p:cNvSpPr>
            <p:nvPr/>
          </p:nvSpPr>
          <p:spPr bwMode="auto">
            <a:xfrm>
              <a:off x="2448" y="1655"/>
              <a:ext cx="288" cy="288"/>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53</a:t>
              </a:r>
            </a:p>
          </p:txBody>
        </p:sp>
        <p:cxnSp>
          <p:nvCxnSpPr>
            <p:cNvPr id="58387" name="AutoShape 19"/>
            <p:cNvCxnSpPr>
              <a:cxnSpLocks noChangeShapeType="1"/>
              <a:stCxn id="58383" idx="5"/>
              <a:endCxn id="58386" idx="0"/>
            </p:cNvCxnSpPr>
            <p:nvPr/>
          </p:nvCxnSpPr>
          <p:spPr bwMode="auto">
            <a:xfrm>
              <a:off x="2430" y="1542"/>
              <a:ext cx="162" cy="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88" name="Group 20"/>
          <p:cNvGrpSpPr/>
          <p:nvPr/>
        </p:nvGrpSpPr>
        <p:grpSpPr bwMode="auto">
          <a:xfrm>
            <a:off x="4271010" y="3547428"/>
            <a:ext cx="1752600" cy="1600200"/>
            <a:chOff x="2736" y="1248"/>
            <a:chExt cx="1104" cy="1008"/>
          </a:xfrm>
        </p:grpSpPr>
        <p:grpSp>
          <p:nvGrpSpPr>
            <p:cNvPr id="58389" name="Group 21"/>
            <p:cNvGrpSpPr/>
            <p:nvPr/>
          </p:nvGrpSpPr>
          <p:grpSpPr bwMode="auto">
            <a:xfrm>
              <a:off x="3024" y="1248"/>
              <a:ext cx="816" cy="648"/>
              <a:chOff x="1920" y="1296"/>
              <a:chExt cx="816" cy="648"/>
            </a:xfrm>
          </p:grpSpPr>
          <p:grpSp>
            <p:nvGrpSpPr>
              <p:cNvPr id="58390" name="Group 22"/>
              <p:cNvGrpSpPr/>
              <p:nvPr/>
            </p:nvGrpSpPr>
            <p:grpSpPr bwMode="auto">
              <a:xfrm>
                <a:off x="1920" y="1296"/>
                <a:ext cx="552" cy="648"/>
                <a:chOff x="1344" y="1248"/>
                <a:chExt cx="552" cy="648"/>
              </a:xfrm>
            </p:grpSpPr>
            <p:sp>
              <p:nvSpPr>
                <p:cNvPr id="58391" name="Oval 23"/>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45</a:t>
                  </a:r>
                </a:p>
              </p:txBody>
            </p:sp>
            <p:sp>
              <p:nvSpPr>
                <p:cNvPr id="58392" name="Oval 24"/>
                <p:cNvSpPr>
                  <a:spLocks noChangeArrowheads="1"/>
                </p:cNvSpPr>
                <p:nvPr/>
              </p:nvSpPr>
              <p:spPr bwMode="auto">
                <a:xfrm>
                  <a:off x="1344" y="1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24</a:t>
                  </a:r>
                </a:p>
              </p:txBody>
            </p:sp>
            <p:cxnSp>
              <p:nvCxnSpPr>
                <p:cNvPr id="58393" name="AutoShape 25"/>
                <p:cNvCxnSpPr>
                  <a:cxnSpLocks noChangeShapeType="1"/>
                  <a:stCxn id="58391" idx="3"/>
                  <a:endCxn id="58392" idx="0"/>
                </p:cNvCxnSpPr>
                <p:nvPr/>
              </p:nvCxnSpPr>
              <p:spPr bwMode="auto">
                <a:xfrm flipH="1">
                  <a:off x="1488" y="1494"/>
                  <a:ext cx="162"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94" name="Oval 26"/>
              <p:cNvSpPr>
                <a:spLocks noChangeArrowheads="1"/>
              </p:cNvSpPr>
              <p:nvPr/>
            </p:nvSpPr>
            <p:spPr bwMode="auto">
              <a:xfrm>
                <a:off x="2448" y="165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p>
            </p:txBody>
          </p:sp>
          <p:cxnSp>
            <p:nvCxnSpPr>
              <p:cNvPr id="58395" name="AutoShape 27"/>
              <p:cNvCxnSpPr>
                <a:cxnSpLocks noChangeShapeType="1"/>
                <a:stCxn id="58391" idx="5"/>
                <a:endCxn id="58394" idx="0"/>
              </p:cNvCxnSpPr>
              <p:nvPr/>
            </p:nvCxnSpPr>
            <p:spPr bwMode="auto">
              <a:xfrm>
                <a:off x="2430" y="1542"/>
                <a:ext cx="162"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396" name="Oval 28"/>
            <p:cNvSpPr>
              <a:spLocks noChangeArrowheads="1"/>
            </p:cNvSpPr>
            <p:nvPr/>
          </p:nvSpPr>
          <p:spPr bwMode="auto">
            <a:xfrm>
              <a:off x="2736" y="1968"/>
              <a:ext cx="288" cy="288"/>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12</a:t>
              </a:r>
            </a:p>
          </p:txBody>
        </p:sp>
        <p:cxnSp>
          <p:nvCxnSpPr>
            <p:cNvPr id="58397" name="AutoShape 29"/>
            <p:cNvCxnSpPr>
              <a:cxnSpLocks noChangeShapeType="1"/>
              <a:stCxn id="58392" idx="3"/>
              <a:endCxn id="58396" idx="0"/>
            </p:cNvCxnSpPr>
            <p:nvPr/>
          </p:nvCxnSpPr>
          <p:spPr bwMode="auto">
            <a:xfrm flipH="1">
              <a:off x="2880" y="1854"/>
              <a:ext cx="186"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398" name="Group 30"/>
          <p:cNvGrpSpPr/>
          <p:nvPr/>
        </p:nvGrpSpPr>
        <p:grpSpPr bwMode="auto">
          <a:xfrm>
            <a:off x="6099810" y="3547428"/>
            <a:ext cx="2209800" cy="1676400"/>
            <a:chOff x="3888" y="1248"/>
            <a:chExt cx="1392" cy="1056"/>
          </a:xfrm>
        </p:grpSpPr>
        <p:grpSp>
          <p:nvGrpSpPr>
            <p:cNvPr id="58399" name="Group 31"/>
            <p:cNvGrpSpPr/>
            <p:nvPr/>
          </p:nvGrpSpPr>
          <p:grpSpPr bwMode="auto">
            <a:xfrm>
              <a:off x="3888" y="1248"/>
              <a:ext cx="1116" cy="1008"/>
              <a:chOff x="2736" y="1248"/>
              <a:chExt cx="1116" cy="1008"/>
            </a:xfrm>
          </p:grpSpPr>
          <p:grpSp>
            <p:nvGrpSpPr>
              <p:cNvPr id="58400" name="Group 32"/>
              <p:cNvGrpSpPr/>
              <p:nvPr/>
            </p:nvGrpSpPr>
            <p:grpSpPr bwMode="auto">
              <a:xfrm>
                <a:off x="3012" y="1248"/>
                <a:ext cx="840" cy="648"/>
                <a:chOff x="1908" y="1296"/>
                <a:chExt cx="840" cy="648"/>
              </a:xfrm>
            </p:grpSpPr>
            <p:grpSp>
              <p:nvGrpSpPr>
                <p:cNvPr id="58401" name="Group 33"/>
                <p:cNvGrpSpPr/>
                <p:nvPr/>
              </p:nvGrpSpPr>
              <p:grpSpPr bwMode="auto">
                <a:xfrm>
                  <a:off x="1908" y="1296"/>
                  <a:ext cx="564" cy="648"/>
                  <a:chOff x="1332" y="1248"/>
                  <a:chExt cx="564" cy="648"/>
                </a:xfrm>
              </p:grpSpPr>
              <p:sp>
                <p:nvSpPr>
                  <p:cNvPr id="58402" name="Oval 34"/>
                  <p:cNvSpPr>
                    <a:spLocks noChangeArrowheads="1"/>
                  </p:cNvSpPr>
                  <p:nvPr/>
                </p:nvSpPr>
                <p:spPr bwMode="auto">
                  <a:xfrm>
                    <a:off x="1608" y="124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45</a:t>
                    </a:r>
                  </a:p>
                </p:txBody>
              </p:sp>
              <p:sp>
                <p:nvSpPr>
                  <p:cNvPr id="58403" name="Oval 35"/>
                  <p:cNvSpPr>
                    <a:spLocks noChangeArrowheads="1"/>
                  </p:cNvSpPr>
                  <p:nvPr/>
                </p:nvSpPr>
                <p:spPr bwMode="auto">
                  <a:xfrm>
                    <a:off x="1332" y="160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24</a:t>
                    </a:r>
                  </a:p>
                </p:txBody>
              </p:sp>
              <p:cxnSp>
                <p:nvCxnSpPr>
                  <p:cNvPr id="58404" name="AutoShape 36"/>
                  <p:cNvCxnSpPr>
                    <a:cxnSpLocks noChangeShapeType="1"/>
                    <a:stCxn id="58402" idx="3"/>
                    <a:endCxn id="58403" idx="0"/>
                  </p:cNvCxnSpPr>
                  <p:nvPr/>
                </p:nvCxnSpPr>
                <p:spPr bwMode="auto">
                  <a:xfrm flipH="1">
                    <a:off x="1476" y="1494"/>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5" name="Oval 37"/>
                <p:cNvSpPr>
                  <a:spLocks noChangeArrowheads="1"/>
                </p:cNvSpPr>
                <p:nvPr/>
              </p:nvSpPr>
              <p:spPr bwMode="auto">
                <a:xfrm>
                  <a:off x="2460" y="165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53</a:t>
                  </a:r>
                </a:p>
              </p:txBody>
            </p:sp>
            <p:cxnSp>
              <p:nvCxnSpPr>
                <p:cNvPr id="58406" name="AutoShape 38"/>
                <p:cNvCxnSpPr>
                  <a:cxnSpLocks noChangeShapeType="1"/>
                  <a:stCxn id="58402" idx="5"/>
                  <a:endCxn id="58405" idx="0"/>
                </p:cNvCxnSpPr>
                <p:nvPr/>
              </p:nvCxnSpPr>
              <p:spPr bwMode="auto">
                <a:xfrm>
                  <a:off x="2430" y="1542"/>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7" name="Oval 39"/>
              <p:cNvSpPr>
                <a:spLocks noChangeArrowheads="1"/>
              </p:cNvSpPr>
              <p:nvPr/>
            </p:nvSpPr>
            <p:spPr bwMode="auto">
              <a:xfrm>
                <a:off x="2736" y="1968"/>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12</a:t>
                </a:r>
              </a:p>
            </p:txBody>
          </p:sp>
          <p:cxnSp>
            <p:nvCxnSpPr>
              <p:cNvPr id="58408" name="AutoShape 40"/>
              <p:cNvCxnSpPr>
                <a:cxnSpLocks noChangeShapeType="1"/>
                <a:stCxn id="58403" idx="3"/>
                <a:endCxn id="58407" idx="0"/>
              </p:cNvCxnSpPr>
              <p:nvPr/>
            </p:nvCxnSpPr>
            <p:spPr bwMode="auto">
              <a:xfrm flipH="1">
                <a:off x="2880" y="1854"/>
                <a:ext cx="174" cy="1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09" name="Oval 41"/>
            <p:cNvSpPr>
              <a:spLocks noChangeArrowheads="1"/>
            </p:cNvSpPr>
            <p:nvPr/>
          </p:nvSpPr>
          <p:spPr bwMode="auto">
            <a:xfrm>
              <a:off x="4992" y="2016"/>
              <a:ext cx="288" cy="288"/>
            </a:xfrm>
            <a:prstGeom prst="ellipse">
              <a:avLst/>
            </a:prstGeom>
            <a:noFill/>
            <a:ln w="28575">
              <a:solidFill>
                <a:srgbClr val="FFFF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90</a:t>
              </a:r>
            </a:p>
          </p:txBody>
        </p:sp>
        <p:cxnSp>
          <p:nvCxnSpPr>
            <p:cNvPr id="58410" name="AutoShape 42"/>
            <p:cNvCxnSpPr>
              <a:cxnSpLocks noChangeShapeType="1"/>
              <a:stCxn id="58405" idx="5"/>
              <a:endCxn id="58409" idx="0"/>
            </p:cNvCxnSpPr>
            <p:nvPr/>
          </p:nvCxnSpPr>
          <p:spPr bwMode="auto">
            <a:xfrm>
              <a:off x="4962" y="1854"/>
              <a:ext cx="174" cy="1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8411" name="Text Box 43"/>
          <p:cNvSpPr txBox="1">
            <a:spLocks noChangeArrowheads="1"/>
          </p:cNvSpPr>
          <p:nvPr/>
        </p:nvSpPr>
        <p:spPr bwMode="auto">
          <a:xfrm>
            <a:off x="251460" y="4931728"/>
            <a:ext cx="856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zh-CN" sz="2400">
              <a:solidFill>
                <a:srgbClr val="FFFFFF"/>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45762" name="Rectangle 2"/>
          <p:cNvSpPr>
            <a:spLocks noGrp="1" noChangeArrowheads="1"/>
          </p:cNvSpPr>
          <p:nvPr/>
        </p:nvSpPr>
        <p:spPr>
          <a:xfrm>
            <a:off x="457200" y="277813"/>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Example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8412"/>
                                        </p:tgtEl>
                                        <p:attrNameLst>
                                          <p:attrName>style.visibility</p:attrName>
                                        </p:attrNameLst>
                                      </p:cBhvr>
                                      <p:to>
                                        <p:strVal val="visible"/>
                                      </p:to>
                                    </p:set>
                                    <p:anim calcmode="lin" valueType="num">
                                      <p:cBhvr additive="base">
                                        <p:cTn id="7" dur="500" fill="hold"/>
                                        <p:tgtEl>
                                          <p:spTgt spid="58412"/>
                                        </p:tgtEl>
                                        <p:attrNameLst>
                                          <p:attrName>ppt_x</p:attrName>
                                        </p:attrNameLst>
                                      </p:cBhvr>
                                      <p:tavLst>
                                        <p:tav tm="0">
                                          <p:val>
                                            <p:strVal val="1+#ppt_w/2"/>
                                          </p:val>
                                        </p:tav>
                                        <p:tav tm="100000">
                                          <p:val>
                                            <p:strVal val="#ppt_x"/>
                                          </p:val>
                                        </p:tav>
                                      </p:tavLst>
                                    </p:anim>
                                    <p:anim calcmode="lin" valueType="num">
                                      <p:cBhvr additive="base">
                                        <p:cTn id="8" dur="500" fill="hold"/>
                                        <p:tgtEl>
                                          <p:spTgt spid="584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8374"/>
                                        </p:tgtEl>
                                        <p:attrNameLst>
                                          <p:attrName>style.visibility</p:attrName>
                                        </p:attrNameLst>
                                      </p:cBhvr>
                                      <p:to>
                                        <p:strVal val="visible"/>
                                      </p:to>
                                    </p:set>
                                    <p:anim calcmode="lin" valueType="num">
                                      <p:cBhvr additive="base">
                                        <p:cTn id="13" dur="500" fill="hold"/>
                                        <p:tgtEl>
                                          <p:spTgt spid="58374"/>
                                        </p:tgtEl>
                                        <p:attrNameLst>
                                          <p:attrName>ppt_x</p:attrName>
                                        </p:attrNameLst>
                                      </p:cBhvr>
                                      <p:tavLst>
                                        <p:tav tm="0">
                                          <p:val>
                                            <p:strVal val="1+#ppt_w/2"/>
                                          </p:val>
                                        </p:tav>
                                        <p:tav tm="100000">
                                          <p:val>
                                            <p:strVal val="#ppt_x"/>
                                          </p:val>
                                        </p:tav>
                                      </p:tavLst>
                                    </p:anim>
                                    <p:anim calcmode="lin" valueType="num">
                                      <p:cBhvr additive="base">
                                        <p:cTn id="14" dur="500" fill="hold"/>
                                        <p:tgtEl>
                                          <p:spTgt spid="583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8377"/>
                                        </p:tgtEl>
                                        <p:attrNameLst>
                                          <p:attrName>style.visibility</p:attrName>
                                        </p:attrNameLst>
                                      </p:cBhvr>
                                      <p:to>
                                        <p:strVal val="visible"/>
                                      </p:to>
                                    </p:set>
                                    <p:anim calcmode="lin" valueType="num">
                                      <p:cBhvr additive="base">
                                        <p:cTn id="19" dur="500" fill="hold"/>
                                        <p:tgtEl>
                                          <p:spTgt spid="58377"/>
                                        </p:tgtEl>
                                        <p:attrNameLst>
                                          <p:attrName>ppt_x</p:attrName>
                                        </p:attrNameLst>
                                      </p:cBhvr>
                                      <p:tavLst>
                                        <p:tav tm="0">
                                          <p:val>
                                            <p:strVal val="1+#ppt_w/2"/>
                                          </p:val>
                                        </p:tav>
                                        <p:tav tm="100000">
                                          <p:val>
                                            <p:strVal val="#ppt_x"/>
                                          </p:val>
                                        </p:tav>
                                      </p:tavLst>
                                    </p:anim>
                                    <p:anim calcmode="lin" valueType="num">
                                      <p:cBhvr additive="base">
                                        <p:cTn id="20" dur="500" fill="hold"/>
                                        <p:tgtEl>
                                          <p:spTgt spid="5837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8381"/>
                                        </p:tgtEl>
                                        <p:attrNameLst>
                                          <p:attrName>style.visibility</p:attrName>
                                        </p:attrNameLst>
                                      </p:cBhvr>
                                      <p:to>
                                        <p:strVal val="visible"/>
                                      </p:to>
                                    </p:set>
                                    <p:anim calcmode="lin" valueType="num">
                                      <p:cBhvr additive="base">
                                        <p:cTn id="25" dur="500" fill="hold"/>
                                        <p:tgtEl>
                                          <p:spTgt spid="58381"/>
                                        </p:tgtEl>
                                        <p:attrNameLst>
                                          <p:attrName>ppt_x</p:attrName>
                                        </p:attrNameLst>
                                      </p:cBhvr>
                                      <p:tavLst>
                                        <p:tav tm="0">
                                          <p:val>
                                            <p:strVal val="1+#ppt_w/2"/>
                                          </p:val>
                                        </p:tav>
                                        <p:tav tm="100000">
                                          <p:val>
                                            <p:strVal val="#ppt_x"/>
                                          </p:val>
                                        </p:tav>
                                      </p:tavLst>
                                    </p:anim>
                                    <p:anim calcmode="lin" valueType="num">
                                      <p:cBhvr additive="base">
                                        <p:cTn id="26" dur="500" fill="hold"/>
                                        <p:tgtEl>
                                          <p:spTgt spid="5838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8388"/>
                                        </p:tgtEl>
                                        <p:attrNameLst>
                                          <p:attrName>style.visibility</p:attrName>
                                        </p:attrNameLst>
                                      </p:cBhvr>
                                      <p:to>
                                        <p:strVal val="visible"/>
                                      </p:to>
                                    </p:set>
                                    <p:anim calcmode="lin" valueType="num">
                                      <p:cBhvr additive="base">
                                        <p:cTn id="31" dur="500" fill="hold"/>
                                        <p:tgtEl>
                                          <p:spTgt spid="58388"/>
                                        </p:tgtEl>
                                        <p:attrNameLst>
                                          <p:attrName>ppt_x</p:attrName>
                                        </p:attrNameLst>
                                      </p:cBhvr>
                                      <p:tavLst>
                                        <p:tav tm="0">
                                          <p:val>
                                            <p:strVal val="1+#ppt_w/2"/>
                                          </p:val>
                                        </p:tav>
                                        <p:tav tm="100000">
                                          <p:val>
                                            <p:strVal val="#ppt_x"/>
                                          </p:val>
                                        </p:tav>
                                      </p:tavLst>
                                    </p:anim>
                                    <p:anim calcmode="lin" valueType="num">
                                      <p:cBhvr additive="base">
                                        <p:cTn id="32" dur="500" fill="hold"/>
                                        <p:tgtEl>
                                          <p:spTgt spid="5838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8398"/>
                                        </p:tgtEl>
                                        <p:attrNameLst>
                                          <p:attrName>style.visibility</p:attrName>
                                        </p:attrNameLst>
                                      </p:cBhvr>
                                      <p:to>
                                        <p:strVal val="visible"/>
                                      </p:to>
                                    </p:set>
                                    <p:anim calcmode="lin" valueType="num">
                                      <p:cBhvr additive="base">
                                        <p:cTn id="37" dur="500" fill="hold"/>
                                        <p:tgtEl>
                                          <p:spTgt spid="58398"/>
                                        </p:tgtEl>
                                        <p:attrNameLst>
                                          <p:attrName>ppt_x</p:attrName>
                                        </p:attrNameLst>
                                      </p:cBhvr>
                                      <p:tavLst>
                                        <p:tav tm="0">
                                          <p:val>
                                            <p:strVal val="1+#ppt_w/2"/>
                                          </p:val>
                                        </p:tav>
                                        <p:tav tm="100000">
                                          <p:val>
                                            <p:strVal val="#ppt_x"/>
                                          </p:val>
                                        </p:tav>
                                      </p:tavLst>
                                    </p:anim>
                                    <p:anim calcmode="lin" valueType="num">
                                      <p:cBhvr additive="base">
                                        <p:cTn id="38" dur="500" fill="hold"/>
                                        <p:tgtEl>
                                          <p:spTgt spid="58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Text Box 4"/>
          <p:cNvSpPr txBox="1">
            <a:spLocks noChangeArrowheads="1"/>
          </p:cNvSpPr>
          <p:nvPr/>
        </p:nvSpPr>
        <p:spPr bwMode="auto">
          <a:xfrm>
            <a:off x="6012180" y="332423"/>
            <a:ext cx="2881313"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ea typeface="幼圆" panose="02010509060101010101" pitchFamily="49" charset="-122"/>
                <a:cs typeface="Times New Roman" panose="02020603050405020304" pitchFamily="18" charset="0"/>
              </a:rPr>
              <a:t>Recursive algorithm</a:t>
            </a:r>
          </a:p>
        </p:txBody>
      </p:sp>
      <p:sp>
        <p:nvSpPr>
          <p:cNvPr id="280582" name="Text Box 6"/>
          <p:cNvSpPr txBox="1">
            <a:spLocks noChangeArrowheads="1"/>
          </p:cNvSpPr>
          <p:nvPr/>
        </p:nvSpPr>
        <p:spPr bwMode="auto">
          <a:xfrm>
            <a:off x="403225" y="1308100"/>
            <a:ext cx="8489950" cy="415417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b="1" dirty="0">
                <a:latin typeface="Times New Roman" panose="02020603050405020304" pitchFamily="18" charset="0"/>
                <a:ea typeface="仿宋_GB2312" pitchFamily="49" charset="-122"/>
              </a:rPr>
              <a:t>template &lt;class Type&gt; void </a:t>
            </a:r>
            <a:r>
              <a:rPr kumimoji="1" lang="en-US" altLang="zh-CN" sz="2200" i="1" dirty="0">
                <a:latin typeface="Times New Roman" panose="02020603050405020304" pitchFamily="18" charset="0"/>
                <a:ea typeface="仿宋_GB2312" pitchFamily="49" charset="-122"/>
              </a:rPr>
              <a:t>BST</a:t>
            </a:r>
            <a:r>
              <a:rPr kumimoji="1" lang="en-US" altLang="zh-CN" sz="2200" b="1" dirty="0">
                <a:latin typeface="Times New Roman" panose="02020603050405020304" pitchFamily="18" charset="0"/>
                <a:ea typeface="仿宋_GB2312" pitchFamily="49" charset="-122"/>
              </a:rPr>
              <a:t>&lt;Type&gt;::</a:t>
            </a:r>
          </a:p>
          <a:p>
            <a:r>
              <a:rPr kumimoji="1" lang="en-US" altLang="zh-CN" sz="2200" i="1" dirty="0" err="1">
                <a:solidFill>
                  <a:srgbClr val="FFFF00"/>
                </a:solidFill>
                <a:latin typeface="Times New Roman" panose="02020603050405020304" pitchFamily="18" charset="0"/>
                <a:ea typeface="仿宋_GB2312" pitchFamily="49" charset="-122"/>
              </a:rPr>
              <a:t>InsertNode</a:t>
            </a:r>
            <a:r>
              <a:rPr kumimoji="1" lang="en-US" altLang="zh-CN" sz="2200" b="1" dirty="0">
                <a:latin typeface="Times New Roman" panose="02020603050405020304" pitchFamily="18" charset="0"/>
                <a:ea typeface="仿宋_GB2312" pitchFamily="49" charset="-122"/>
              </a:rPr>
              <a:t> </a:t>
            </a:r>
            <a:r>
              <a:rPr kumimoji="1" lang="en-US" altLang="zh-CN" sz="2200" dirty="0">
                <a:latin typeface="Times New Roman" panose="02020603050405020304" pitchFamily="18" charset="0"/>
                <a:ea typeface="仿宋_GB2312" pitchFamily="49" charset="-122"/>
              </a:rPr>
              <a:t>(</a:t>
            </a:r>
            <a:r>
              <a:rPr kumimoji="1" lang="en-US" altLang="zh-CN" sz="2200" b="1" dirty="0" err="1">
                <a:latin typeface="Times New Roman" panose="02020603050405020304" pitchFamily="18" charset="0"/>
                <a:ea typeface="仿宋_GB2312" pitchFamily="49" charset="-122"/>
              </a:rPr>
              <a:t>const</a:t>
            </a:r>
            <a:r>
              <a:rPr kumimoji="1" lang="en-US" altLang="zh-CN" sz="2200" b="1" dirty="0">
                <a:latin typeface="Times New Roman" panose="02020603050405020304" pitchFamily="18" charset="0"/>
                <a:ea typeface="仿宋_GB2312" pitchFamily="49" charset="-122"/>
              </a:rPr>
              <a:t> Type &amp;</a:t>
            </a:r>
            <a:r>
              <a:rPr kumimoji="1" lang="en-US" altLang="zh-CN" sz="2200" dirty="0">
                <a:latin typeface="Times New Roman" panose="02020603050405020304" pitchFamily="18" charset="0"/>
                <a:ea typeface="仿宋_GB2312" pitchFamily="49" charset="-122"/>
              </a:rPr>
              <a:t> </a:t>
            </a:r>
            <a:r>
              <a:rPr kumimoji="1" lang="en-US" altLang="zh-CN" sz="2200" i="1" dirty="0">
                <a:latin typeface="Times New Roman" panose="02020603050405020304" pitchFamily="18" charset="0"/>
                <a:ea typeface="仿宋_GB2312" pitchFamily="49" charset="-122"/>
              </a:rPr>
              <a:t>x</a:t>
            </a:r>
            <a:r>
              <a:rPr kumimoji="1" lang="en-US" altLang="zh-CN" sz="2200" dirty="0">
                <a:latin typeface="Times New Roman" panose="02020603050405020304" pitchFamily="18" charset="0"/>
                <a:ea typeface="仿宋_GB2312" pitchFamily="49" charset="-122"/>
              </a:rPr>
              <a:t>, </a:t>
            </a:r>
            <a:r>
              <a:rPr kumimoji="1" lang="en-US" altLang="zh-CN" sz="2200" i="1" dirty="0" err="1">
                <a:latin typeface="Times New Roman" panose="02020603050405020304" pitchFamily="18" charset="0"/>
                <a:ea typeface="仿宋_GB2312" pitchFamily="49" charset="-122"/>
              </a:rPr>
              <a:t>BstNode</a:t>
            </a:r>
            <a:r>
              <a:rPr kumimoji="1" lang="en-US" altLang="zh-CN" sz="2200" b="1" dirty="0">
                <a:latin typeface="Times New Roman" panose="02020603050405020304" pitchFamily="18" charset="0"/>
                <a:ea typeface="仿宋_GB2312" pitchFamily="49" charset="-122"/>
              </a:rPr>
              <a:t>&lt;Type&gt; * &amp;</a:t>
            </a:r>
            <a:r>
              <a:rPr kumimoji="1" lang="en-US" altLang="zh-CN" sz="2200" dirty="0">
                <a:latin typeface="Times New Roman" panose="02020603050405020304" pitchFamily="18" charset="0"/>
                <a:ea typeface="仿宋_GB2312" pitchFamily="49" charset="-122"/>
              </a:rPr>
              <a:t> </a:t>
            </a:r>
            <a:r>
              <a:rPr kumimoji="1" lang="en-US" altLang="zh-CN" sz="2200" i="1" dirty="0" err="1">
                <a:latin typeface="Times New Roman" panose="02020603050405020304" pitchFamily="18" charset="0"/>
                <a:ea typeface="仿宋_GB2312" pitchFamily="49" charset="-122"/>
              </a:rPr>
              <a:t>ptr</a:t>
            </a:r>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a:t>
            </a:r>
          </a:p>
          <a:p>
            <a:r>
              <a:rPr kumimoji="1" lang="en-US" altLang="zh-CN" sz="2200" b="1" dirty="0">
                <a:latin typeface="Times New Roman" panose="02020603050405020304" pitchFamily="18" charset="0"/>
                <a:ea typeface="仿宋_GB2312" pitchFamily="49" charset="-122"/>
              </a:rPr>
              <a:t>    if </a:t>
            </a:r>
            <a:r>
              <a:rPr kumimoji="1" lang="en-US" altLang="zh-CN" sz="2200" dirty="0">
                <a:latin typeface="Times New Roman" panose="02020603050405020304" pitchFamily="18" charset="0"/>
                <a:ea typeface="仿宋_GB2312" pitchFamily="49" charset="-122"/>
              </a:rPr>
              <a:t>( </a:t>
            </a:r>
            <a:r>
              <a:rPr kumimoji="1" lang="en-US" altLang="zh-CN" sz="2200" i="1" dirty="0" err="1">
                <a:latin typeface="Times New Roman" panose="02020603050405020304" pitchFamily="18" charset="0"/>
                <a:ea typeface="仿宋_GB2312" pitchFamily="49" charset="-122"/>
              </a:rPr>
              <a:t>ptr</a:t>
            </a:r>
            <a:r>
              <a:rPr kumimoji="1" lang="en-US" altLang="zh-CN" sz="2200" i="1" dirty="0">
                <a:latin typeface="Times New Roman" panose="02020603050405020304" pitchFamily="18" charset="0"/>
                <a:ea typeface="仿宋_GB2312" pitchFamily="49" charset="-122"/>
              </a:rPr>
              <a:t> == NULL</a:t>
            </a:r>
            <a:r>
              <a:rPr kumimoji="1" lang="en-US" altLang="zh-CN" sz="2200" dirty="0">
                <a:latin typeface="Times New Roman" panose="02020603050405020304" pitchFamily="18" charset="0"/>
                <a:ea typeface="仿宋_GB2312" pitchFamily="49" charset="-122"/>
              </a:rPr>
              <a:t> )	</a:t>
            </a:r>
            <a:r>
              <a:rPr kumimoji="1" lang="en-US" altLang="zh-CN" sz="2200" b="1" dirty="0">
                <a:latin typeface="Times New Roman" panose="02020603050405020304" pitchFamily="18" charset="0"/>
                <a:ea typeface="仿宋_GB2312" pitchFamily="49" charset="-122"/>
              </a:rPr>
              <a:t>{                         </a:t>
            </a:r>
            <a:r>
              <a:rPr kumimoji="1" lang="en-US" altLang="zh-CN" sz="2200" dirty="0">
                <a:solidFill>
                  <a:srgbClr val="00CC00"/>
                </a:solidFill>
                <a:ea typeface="仿宋_GB2312" pitchFamily="49" charset="-122"/>
              </a:rPr>
              <a:t>//Initialization</a:t>
            </a:r>
          </a:p>
          <a:p>
            <a:r>
              <a:rPr kumimoji="1" lang="en-US" altLang="zh-CN" sz="2200" i="1" dirty="0">
                <a:latin typeface="Times New Roman" panose="02020603050405020304" pitchFamily="18" charset="0"/>
                <a:ea typeface="仿宋_GB2312" pitchFamily="49" charset="-122"/>
              </a:rPr>
              <a:t>       </a:t>
            </a:r>
            <a:r>
              <a:rPr kumimoji="1" lang="en-US" altLang="zh-CN" sz="2200" i="1" dirty="0" err="1">
                <a:latin typeface="Times New Roman" panose="02020603050405020304" pitchFamily="18" charset="0"/>
                <a:ea typeface="仿宋_GB2312" pitchFamily="49" charset="-122"/>
              </a:rPr>
              <a:t>ptr</a:t>
            </a:r>
            <a:r>
              <a:rPr kumimoji="1" lang="en-US" altLang="zh-CN" sz="2200" dirty="0">
                <a:latin typeface="Times New Roman" panose="02020603050405020304" pitchFamily="18" charset="0"/>
                <a:ea typeface="仿宋_GB2312" pitchFamily="49" charset="-122"/>
              </a:rPr>
              <a:t> = </a:t>
            </a:r>
            <a:r>
              <a:rPr kumimoji="1" lang="en-US" altLang="zh-CN" sz="2200" b="1" dirty="0">
                <a:latin typeface="Times New Roman" panose="02020603050405020304" pitchFamily="18" charset="0"/>
                <a:ea typeface="仿宋_GB2312" pitchFamily="49" charset="-122"/>
              </a:rPr>
              <a:t>new </a:t>
            </a:r>
            <a:r>
              <a:rPr kumimoji="1" lang="en-US" altLang="zh-CN" sz="2200" i="1" dirty="0" err="1">
                <a:latin typeface="Times New Roman" panose="02020603050405020304" pitchFamily="18" charset="0"/>
                <a:ea typeface="仿宋_GB2312" pitchFamily="49" charset="-122"/>
              </a:rPr>
              <a:t>BstNode</a:t>
            </a:r>
            <a:r>
              <a:rPr kumimoji="1" lang="en-US" altLang="zh-CN" sz="2200" b="1" dirty="0">
                <a:latin typeface="Times New Roman" panose="02020603050405020304" pitchFamily="18" charset="0"/>
                <a:ea typeface="仿宋_GB2312" pitchFamily="49" charset="-122"/>
              </a:rPr>
              <a:t>&lt;Type&gt; </a:t>
            </a:r>
            <a:r>
              <a:rPr kumimoji="1" lang="en-US" altLang="zh-CN" sz="2200" dirty="0">
                <a:latin typeface="Times New Roman" panose="02020603050405020304" pitchFamily="18" charset="0"/>
                <a:ea typeface="仿宋_GB2312" pitchFamily="49" charset="-122"/>
              </a:rPr>
              <a:t>(</a:t>
            </a:r>
            <a:r>
              <a:rPr kumimoji="1" lang="en-US" altLang="zh-CN" sz="2200" i="1" dirty="0">
                <a:latin typeface="Times New Roman" panose="02020603050405020304" pitchFamily="18" charset="0"/>
                <a:ea typeface="仿宋_GB2312" pitchFamily="49" charset="-122"/>
              </a:rPr>
              <a:t>x</a:t>
            </a:r>
            <a:r>
              <a:rPr kumimoji="1" lang="en-US" altLang="zh-CN" sz="2200" dirty="0">
                <a:latin typeface="Times New Roman" panose="02020603050405020304" pitchFamily="18" charset="0"/>
                <a:ea typeface="仿宋_GB2312" pitchFamily="49" charset="-122"/>
              </a:rPr>
              <a:t>)</a:t>
            </a:r>
            <a:r>
              <a:rPr kumimoji="1" lang="en-US" altLang="zh-CN" sz="2200" b="1" dirty="0">
                <a:latin typeface="Times New Roman" panose="02020603050405020304" pitchFamily="18" charset="0"/>
                <a:ea typeface="仿宋_GB2312" pitchFamily="49" charset="-122"/>
              </a:rPr>
              <a:t>; </a:t>
            </a:r>
            <a:endParaRPr kumimoji="1" lang="en-US" altLang="zh-CN" sz="2200" dirty="0">
              <a:latin typeface="Times New Roman" panose="02020603050405020304" pitchFamily="18" charset="0"/>
              <a:ea typeface="仿宋_GB2312" pitchFamily="49" charset="-122"/>
            </a:endParaRPr>
          </a:p>
          <a:p>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if</a:t>
            </a:r>
            <a:r>
              <a:rPr kumimoji="1" lang="en-US" altLang="zh-CN" sz="2200" dirty="0">
                <a:latin typeface="Times New Roman" panose="02020603050405020304" pitchFamily="18" charset="0"/>
                <a:ea typeface="仿宋_GB2312" pitchFamily="49" charset="-122"/>
              </a:rPr>
              <a:t> ( </a:t>
            </a:r>
            <a:r>
              <a:rPr kumimoji="1" lang="en-US" altLang="zh-CN" sz="2200" i="1" dirty="0" err="1">
                <a:latin typeface="Times New Roman" panose="02020603050405020304" pitchFamily="18" charset="0"/>
                <a:ea typeface="仿宋_GB2312" pitchFamily="49" charset="-122"/>
              </a:rPr>
              <a:t>ptr</a:t>
            </a:r>
            <a:r>
              <a:rPr kumimoji="1" lang="en-US" altLang="zh-CN" sz="2200" i="1" dirty="0">
                <a:latin typeface="Times New Roman" panose="02020603050405020304" pitchFamily="18" charset="0"/>
                <a:ea typeface="仿宋_GB2312" pitchFamily="49" charset="-122"/>
              </a:rPr>
              <a:t> == NULL</a:t>
            </a:r>
            <a:r>
              <a:rPr kumimoji="1" lang="en-US" altLang="zh-CN" sz="2200" dirty="0">
                <a:latin typeface="Times New Roman" panose="02020603050405020304" pitchFamily="18" charset="0"/>
                <a:ea typeface="仿宋_GB2312" pitchFamily="49" charset="-122"/>
              </a:rPr>
              <a:t> ) </a:t>
            </a:r>
          </a:p>
          <a:p>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 </a:t>
            </a:r>
            <a:r>
              <a:rPr kumimoji="1" lang="en-US" altLang="zh-CN" sz="2200" b="1" dirty="0" err="1">
                <a:latin typeface="Times New Roman" panose="02020603050405020304" pitchFamily="18" charset="0"/>
                <a:ea typeface="仿宋_GB2312" pitchFamily="49" charset="-122"/>
              </a:rPr>
              <a:t>cout</a:t>
            </a:r>
            <a:r>
              <a:rPr kumimoji="1" lang="en-US" altLang="zh-CN" sz="2200" dirty="0">
                <a:latin typeface="Times New Roman" panose="02020603050405020304" pitchFamily="18" charset="0"/>
                <a:ea typeface="仿宋_GB2312" pitchFamily="49" charset="-122"/>
              </a:rPr>
              <a:t> &lt;&lt; </a:t>
            </a:r>
            <a:r>
              <a:rPr kumimoji="1" lang="en-US" altLang="zh-CN" sz="2200" i="1" dirty="0">
                <a:latin typeface="Times New Roman" panose="02020603050405020304" pitchFamily="18" charset="0"/>
                <a:ea typeface="仿宋_GB2312" pitchFamily="49" charset="-122"/>
              </a:rPr>
              <a:t>"Out of space"</a:t>
            </a:r>
            <a:r>
              <a:rPr kumimoji="1" lang="en-US" altLang="zh-CN" sz="2200" dirty="0">
                <a:latin typeface="Times New Roman" panose="02020603050405020304" pitchFamily="18" charset="0"/>
                <a:ea typeface="仿宋_GB2312" pitchFamily="49" charset="-122"/>
              </a:rPr>
              <a:t> &lt;&lt; </a:t>
            </a:r>
            <a:r>
              <a:rPr kumimoji="1" lang="en-US" altLang="zh-CN" sz="2200" b="1" dirty="0" err="1">
                <a:latin typeface="Times New Roman" panose="02020603050405020304" pitchFamily="18" charset="0"/>
                <a:ea typeface="仿宋_GB2312" pitchFamily="49" charset="-122"/>
              </a:rPr>
              <a:t>endl</a:t>
            </a:r>
            <a:r>
              <a:rPr kumimoji="1" lang="en-US" altLang="zh-CN" sz="2200" b="1" dirty="0">
                <a:latin typeface="Times New Roman" panose="02020603050405020304" pitchFamily="18" charset="0"/>
                <a:ea typeface="仿宋_GB2312" pitchFamily="49" charset="-122"/>
              </a:rPr>
              <a:t>;  exit </a:t>
            </a:r>
            <a:r>
              <a:rPr kumimoji="1" lang="en-US" altLang="zh-CN" sz="2200" dirty="0">
                <a:latin typeface="Times New Roman" panose="02020603050405020304" pitchFamily="18" charset="0"/>
                <a:ea typeface="仿宋_GB2312" pitchFamily="49" charset="-122"/>
              </a:rPr>
              <a:t>(1)</a:t>
            </a:r>
            <a:r>
              <a:rPr kumimoji="1" lang="en-US" altLang="zh-CN" sz="2200" b="1" dirty="0">
                <a:latin typeface="Times New Roman" panose="02020603050405020304" pitchFamily="18" charset="0"/>
                <a:ea typeface="仿宋_GB2312" pitchFamily="49" charset="-122"/>
              </a:rPr>
              <a:t>;</a:t>
            </a:r>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a:t>
            </a:r>
            <a:endParaRPr kumimoji="1" lang="en-US" altLang="zh-CN" sz="2200" dirty="0">
              <a:latin typeface="Times New Roman" panose="02020603050405020304" pitchFamily="18" charset="0"/>
              <a:ea typeface="仿宋_GB2312" pitchFamily="49" charset="-122"/>
            </a:endParaRPr>
          </a:p>
          <a:p>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a:t>
            </a:r>
            <a:endParaRPr kumimoji="1" lang="en-US" altLang="zh-CN" sz="2200" dirty="0">
              <a:latin typeface="Times New Roman" panose="02020603050405020304" pitchFamily="18" charset="0"/>
              <a:ea typeface="仿宋_GB2312" pitchFamily="49" charset="-122"/>
            </a:endParaRPr>
          </a:p>
          <a:p>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else if </a:t>
            </a:r>
            <a:r>
              <a:rPr kumimoji="1" lang="en-US" altLang="zh-CN" sz="2200" dirty="0">
                <a:latin typeface="Times New Roman" panose="02020603050405020304" pitchFamily="18" charset="0"/>
                <a:ea typeface="仿宋_GB2312" pitchFamily="49" charset="-122"/>
              </a:rPr>
              <a:t>( </a:t>
            </a:r>
            <a:r>
              <a:rPr kumimoji="1" lang="en-US" altLang="zh-CN" sz="2200" i="1" dirty="0">
                <a:latin typeface="Times New Roman" panose="02020603050405020304" pitchFamily="18" charset="0"/>
                <a:ea typeface="仿宋_GB2312" pitchFamily="49" charset="-122"/>
              </a:rPr>
              <a:t>x &lt; </a:t>
            </a:r>
            <a:r>
              <a:rPr kumimoji="1" lang="en-US" altLang="zh-CN" sz="2200" i="1" dirty="0" err="1">
                <a:latin typeface="Times New Roman" panose="02020603050405020304" pitchFamily="18" charset="0"/>
                <a:ea typeface="仿宋_GB2312" pitchFamily="49" charset="-122"/>
              </a:rPr>
              <a:t>ptr</a:t>
            </a:r>
            <a:r>
              <a:rPr kumimoji="1" lang="en-US" altLang="zh-CN" sz="2200" dirty="0">
                <a:latin typeface="Times New Roman" panose="02020603050405020304" pitchFamily="18" charset="0"/>
                <a:ea typeface="仿宋_GB2312" pitchFamily="49" charset="-122"/>
              </a:rPr>
              <a:t>-&gt;</a:t>
            </a:r>
            <a:r>
              <a:rPr kumimoji="1" lang="en-US" altLang="zh-CN" sz="2200" i="1" dirty="0">
                <a:latin typeface="Times New Roman" panose="02020603050405020304" pitchFamily="18" charset="0"/>
                <a:ea typeface="仿宋_GB2312" pitchFamily="49" charset="-122"/>
              </a:rPr>
              <a:t>data</a:t>
            </a:r>
            <a:r>
              <a:rPr kumimoji="1" lang="en-US" altLang="zh-CN" sz="2200" dirty="0">
                <a:latin typeface="Times New Roman" panose="02020603050405020304" pitchFamily="18" charset="0"/>
                <a:ea typeface="仿宋_GB2312" pitchFamily="49" charset="-122"/>
              </a:rPr>
              <a:t> )                	</a:t>
            </a:r>
            <a:r>
              <a:rPr kumimoji="1" lang="en-US" altLang="zh-CN" sz="2200" dirty="0">
                <a:solidFill>
                  <a:srgbClr val="00CC00"/>
                </a:solidFill>
                <a:ea typeface="仿宋_GB2312" pitchFamily="49" charset="-122"/>
              </a:rPr>
              <a:t>//Insert in left-sub BST</a:t>
            </a:r>
          </a:p>
          <a:p>
            <a:r>
              <a:rPr kumimoji="1" lang="en-US" altLang="zh-CN" sz="2200" dirty="0">
                <a:latin typeface="Times New Roman" panose="02020603050405020304" pitchFamily="18" charset="0"/>
                <a:ea typeface="仿宋_GB2312" pitchFamily="49" charset="-122"/>
              </a:rPr>
              <a:t>               </a:t>
            </a:r>
            <a:r>
              <a:rPr kumimoji="1" lang="en-US" altLang="zh-CN" sz="2200" i="1" dirty="0" err="1">
                <a:solidFill>
                  <a:srgbClr val="FFFF00"/>
                </a:solidFill>
                <a:latin typeface="Times New Roman" panose="02020603050405020304" pitchFamily="18" charset="0"/>
                <a:ea typeface="仿宋_GB2312" pitchFamily="49" charset="-122"/>
              </a:rPr>
              <a:t>InsertNode</a:t>
            </a:r>
            <a:r>
              <a:rPr kumimoji="1" lang="en-US" altLang="zh-CN" sz="2200" dirty="0">
                <a:solidFill>
                  <a:srgbClr val="FFFF00"/>
                </a:solidFill>
                <a:latin typeface="Times New Roman" panose="02020603050405020304" pitchFamily="18" charset="0"/>
                <a:ea typeface="仿宋_GB2312" pitchFamily="49" charset="-122"/>
              </a:rPr>
              <a:t> ( </a:t>
            </a:r>
            <a:r>
              <a:rPr kumimoji="1" lang="en-US" altLang="zh-CN" sz="2200" i="1" dirty="0">
                <a:solidFill>
                  <a:srgbClr val="FFFF00"/>
                </a:solidFill>
                <a:latin typeface="Times New Roman" panose="02020603050405020304" pitchFamily="18" charset="0"/>
                <a:ea typeface="仿宋_GB2312" pitchFamily="49" charset="-122"/>
              </a:rPr>
              <a:t>x, </a:t>
            </a:r>
            <a:r>
              <a:rPr kumimoji="1" lang="en-US" altLang="zh-CN" sz="2200" i="1" dirty="0" err="1">
                <a:solidFill>
                  <a:srgbClr val="FFFF00"/>
                </a:solidFill>
                <a:latin typeface="Times New Roman" panose="02020603050405020304" pitchFamily="18" charset="0"/>
                <a:ea typeface="仿宋_GB2312" pitchFamily="49" charset="-122"/>
              </a:rPr>
              <a:t>ptr</a:t>
            </a:r>
            <a:r>
              <a:rPr kumimoji="1" lang="en-US" altLang="zh-CN" sz="2200" dirty="0">
                <a:solidFill>
                  <a:srgbClr val="FFFF00"/>
                </a:solidFill>
                <a:latin typeface="Times New Roman" panose="02020603050405020304" pitchFamily="18" charset="0"/>
                <a:ea typeface="仿宋_GB2312" pitchFamily="49" charset="-122"/>
              </a:rPr>
              <a:t>-&gt;</a:t>
            </a:r>
            <a:r>
              <a:rPr kumimoji="1" lang="en-US" altLang="zh-CN" sz="2200" i="1" dirty="0" err="1">
                <a:solidFill>
                  <a:srgbClr val="FFFF00"/>
                </a:solidFill>
                <a:latin typeface="Times New Roman" panose="02020603050405020304" pitchFamily="18" charset="0"/>
                <a:ea typeface="仿宋_GB2312" pitchFamily="49" charset="-122"/>
              </a:rPr>
              <a:t>leftChild</a:t>
            </a:r>
            <a:r>
              <a:rPr kumimoji="1" lang="en-US" altLang="zh-CN" sz="2200" i="1" dirty="0">
                <a:solidFill>
                  <a:srgbClr val="FFFF00"/>
                </a:solidFill>
                <a:latin typeface="Times New Roman" panose="02020603050405020304" pitchFamily="18" charset="0"/>
                <a:ea typeface="仿宋_GB2312" pitchFamily="49" charset="-122"/>
              </a:rPr>
              <a:t> </a:t>
            </a:r>
            <a:r>
              <a:rPr kumimoji="1" lang="en-US" altLang="zh-CN" sz="2200" dirty="0">
                <a:solidFill>
                  <a:srgbClr val="FFFF00"/>
                </a:solidFill>
                <a:latin typeface="Times New Roman" panose="02020603050405020304" pitchFamily="18" charset="0"/>
                <a:ea typeface="仿宋_GB2312" pitchFamily="49" charset="-122"/>
              </a:rPr>
              <a:t>)</a:t>
            </a:r>
            <a:r>
              <a:rPr kumimoji="1" lang="en-US" altLang="zh-CN" sz="2200" b="1" dirty="0">
                <a:solidFill>
                  <a:srgbClr val="FFFF00"/>
                </a:solidFill>
                <a:latin typeface="Times New Roman" panose="02020603050405020304" pitchFamily="18" charset="0"/>
                <a:ea typeface="仿宋_GB2312" pitchFamily="49" charset="-122"/>
              </a:rPr>
              <a:t>;</a:t>
            </a:r>
          </a:p>
          <a:p>
            <a:r>
              <a:rPr kumimoji="1" lang="en-US" altLang="zh-CN" sz="2200" dirty="0">
                <a:latin typeface="Times New Roman" panose="02020603050405020304" pitchFamily="18" charset="0"/>
                <a:ea typeface="仿宋_GB2312" pitchFamily="49" charset="-122"/>
              </a:rPr>
              <a:t>    </a:t>
            </a:r>
            <a:r>
              <a:rPr kumimoji="1" lang="en-US" altLang="zh-CN" sz="2200" b="1" dirty="0">
                <a:latin typeface="Times New Roman" panose="02020603050405020304" pitchFamily="18" charset="0"/>
                <a:ea typeface="仿宋_GB2312" pitchFamily="49" charset="-122"/>
              </a:rPr>
              <a:t>else if</a:t>
            </a:r>
            <a:r>
              <a:rPr kumimoji="1" lang="en-US" altLang="zh-CN" sz="2200" dirty="0">
                <a:latin typeface="Times New Roman" panose="02020603050405020304" pitchFamily="18" charset="0"/>
                <a:ea typeface="仿宋_GB2312" pitchFamily="49" charset="-122"/>
              </a:rPr>
              <a:t> ( </a:t>
            </a:r>
            <a:r>
              <a:rPr kumimoji="1" lang="en-US" altLang="zh-CN" sz="2200" i="1" dirty="0">
                <a:latin typeface="Times New Roman" panose="02020603050405020304" pitchFamily="18" charset="0"/>
                <a:ea typeface="仿宋_GB2312" pitchFamily="49" charset="-122"/>
              </a:rPr>
              <a:t>x &gt; </a:t>
            </a:r>
            <a:r>
              <a:rPr kumimoji="1" lang="en-US" altLang="zh-CN" sz="2200" i="1" dirty="0" err="1">
                <a:latin typeface="Times New Roman" panose="02020603050405020304" pitchFamily="18" charset="0"/>
                <a:ea typeface="仿宋_GB2312" pitchFamily="49" charset="-122"/>
              </a:rPr>
              <a:t>ptr</a:t>
            </a:r>
            <a:r>
              <a:rPr kumimoji="1" lang="en-US" altLang="zh-CN" sz="2200" dirty="0">
                <a:latin typeface="Times New Roman" panose="02020603050405020304" pitchFamily="18" charset="0"/>
                <a:ea typeface="仿宋_GB2312" pitchFamily="49" charset="-122"/>
              </a:rPr>
              <a:t>-&gt;</a:t>
            </a:r>
            <a:r>
              <a:rPr kumimoji="1" lang="en-US" altLang="zh-CN" sz="2200" i="1" dirty="0">
                <a:latin typeface="Times New Roman" panose="02020603050405020304" pitchFamily="18" charset="0"/>
                <a:ea typeface="仿宋_GB2312" pitchFamily="49" charset="-122"/>
              </a:rPr>
              <a:t>data</a:t>
            </a:r>
            <a:r>
              <a:rPr kumimoji="1" lang="en-US" altLang="zh-CN" sz="2200" dirty="0">
                <a:latin typeface="Times New Roman" panose="02020603050405020304" pitchFamily="18" charset="0"/>
                <a:ea typeface="仿宋_GB2312" pitchFamily="49" charset="-122"/>
              </a:rPr>
              <a:t> )            	</a:t>
            </a:r>
            <a:r>
              <a:rPr kumimoji="1" lang="en-US" altLang="zh-CN" sz="2200" dirty="0">
                <a:solidFill>
                  <a:srgbClr val="00CC00"/>
                </a:solidFill>
                <a:ea typeface="仿宋_GB2312" pitchFamily="49" charset="-122"/>
              </a:rPr>
              <a:t>//Insert in right-sub BST</a:t>
            </a:r>
          </a:p>
          <a:p>
            <a:r>
              <a:rPr kumimoji="1" lang="en-US" altLang="zh-CN" sz="2200" dirty="0">
                <a:latin typeface="Times New Roman" panose="02020603050405020304" pitchFamily="18" charset="0"/>
              </a:rPr>
              <a:t>               </a:t>
            </a:r>
            <a:r>
              <a:rPr kumimoji="1" lang="en-US" altLang="zh-CN" sz="2200" i="1" dirty="0" err="1">
                <a:solidFill>
                  <a:srgbClr val="FFFF00"/>
                </a:solidFill>
                <a:latin typeface="Times New Roman" panose="02020603050405020304" pitchFamily="18" charset="0"/>
              </a:rPr>
              <a:t>InsertNode</a:t>
            </a:r>
            <a:r>
              <a:rPr kumimoji="1" lang="en-US" altLang="zh-CN" sz="2200" dirty="0">
                <a:solidFill>
                  <a:srgbClr val="FFFF00"/>
                </a:solidFill>
                <a:latin typeface="Times New Roman" panose="02020603050405020304" pitchFamily="18" charset="0"/>
              </a:rPr>
              <a:t> ( </a:t>
            </a:r>
            <a:r>
              <a:rPr kumimoji="1" lang="en-US" altLang="zh-CN" sz="2200" i="1" dirty="0">
                <a:solidFill>
                  <a:srgbClr val="FFFF00"/>
                </a:solidFill>
                <a:latin typeface="Times New Roman" panose="02020603050405020304" pitchFamily="18" charset="0"/>
              </a:rPr>
              <a:t>x, </a:t>
            </a:r>
            <a:r>
              <a:rPr kumimoji="1" lang="en-US" altLang="zh-CN" sz="2200" i="1" dirty="0" err="1">
                <a:solidFill>
                  <a:srgbClr val="FFFF00"/>
                </a:solidFill>
                <a:latin typeface="Times New Roman" panose="02020603050405020304" pitchFamily="18" charset="0"/>
              </a:rPr>
              <a:t>ptr</a:t>
            </a:r>
            <a:r>
              <a:rPr kumimoji="1" lang="en-US" altLang="zh-CN" sz="2200" dirty="0">
                <a:solidFill>
                  <a:srgbClr val="FFFF00"/>
                </a:solidFill>
                <a:latin typeface="Times New Roman" panose="02020603050405020304" pitchFamily="18" charset="0"/>
              </a:rPr>
              <a:t>-&gt;</a:t>
            </a:r>
            <a:r>
              <a:rPr kumimoji="1" lang="en-US" altLang="zh-CN" sz="2200" i="1" dirty="0" err="1">
                <a:solidFill>
                  <a:srgbClr val="FFFF00"/>
                </a:solidFill>
                <a:latin typeface="Times New Roman" panose="02020603050405020304" pitchFamily="18" charset="0"/>
              </a:rPr>
              <a:t>rightChild</a:t>
            </a:r>
            <a:r>
              <a:rPr kumimoji="1" lang="en-US" altLang="zh-CN" sz="2200" i="1" dirty="0">
                <a:solidFill>
                  <a:srgbClr val="FFFF00"/>
                </a:solidFill>
                <a:latin typeface="Times New Roman" panose="02020603050405020304" pitchFamily="18" charset="0"/>
              </a:rPr>
              <a:t> </a:t>
            </a:r>
            <a:r>
              <a:rPr kumimoji="1" lang="en-US" altLang="zh-CN" sz="2200" dirty="0">
                <a:solidFill>
                  <a:srgbClr val="FFFF00"/>
                </a:solidFill>
                <a:latin typeface="Times New Roman" panose="02020603050405020304" pitchFamily="18" charset="0"/>
              </a:rPr>
              <a:t>)</a:t>
            </a:r>
            <a:r>
              <a:rPr kumimoji="1" lang="en-US" altLang="zh-CN" sz="2200" b="1" dirty="0">
                <a:solidFill>
                  <a:srgbClr val="FFFF00"/>
                </a:solidFill>
                <a:latin typeface="Times New Roman" panose="02020603050405020304" pitchFamily="18" charset="0"/>
              </a:rPr>
              <a:t>;</a:t>
            </a:r>
            <a:endParaRPr kumimoji="1" lang="en-US" altLang="zh-CN" sz="2200" dirty="0">
              <a:solidFill>
                <a:srgbClr val="FFFF00"/>
              </a:solidFill>
              <a:latin typeface="Times New Roman" panose="02020603050405020304" pitchFamily="18" charset="0"/>
            </a:endParaRPr>
          </a:p>
          <a:p>
            <a:r>
              <a:rPr kumimoji="1" lang="en-US" altLang="zh-CN" sz="2200" b="1" dirty="0">
                <a:latin typeface="Times New Roman" panose="02020603050405020304" pitchFamily="18" charset="0"/>
              </a:rPr>
              <a:t>}</a:t>
            </a:r>
            <a:endParaRPr kumimoji="1" lang="en-US" altLang="zh-CN" sz="2200" dirty="0">
              <a:latin typeface="Times New Roman" panose="02020603050405020304" pitchFamily="18" charset="0"/>
            </a:endParaRPr>
          </a:p>
        </p:txBody>
      </p:sp>
      <p:sp>
        <p:nvSpPr>
          <p:cNvPr id="2" name="Rectangle 5"/>
          <p:cNvSpPr>
            <a:spLocks noGrp="1" noChangeArrowheads="1"/>
          </p:cNvSpPr>
          <p:nvPr/>
        </p:nvSpPr>
        <p:spPr>
          <a:xfrm>
            <a:off x="0" y="-243205"/>
            <a:ext cx="8507730" cy="15208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251460" y="1412875"/>
            <a:ext cx="8640000"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InsertNode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SearchBST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(*T, key,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NULL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&amp;p)) { </a:t>
            </a:r>
            <a:r>
              <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未检索到</a:t>
            </a:r>
            <a:endPar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malloc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sizeof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BinTreeNode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s-&gt;key = 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NULL;</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 </a:t>
            </a:r>
            <a:r>
              <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为空，待插入节点是查找表的第一个节点，放在根位置</a:t>
            </a:r>
            <a:endParaRPr kumimoji="1" lang="en-US" altLang="zh-CN" sz="2200"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 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(key &lt; p-&gt;key)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作为左孩子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作为右孩子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57350" name="Text Box 6"/>
          <p:cNvSpPr txBox="1">
            <a:spLocks noChangeArrowheads="1"/>
          </p:cNvSpPr>
          <p:nvPr/>
        </p:nvSpPr>
        <p:spPr bwMode="auto">
          <a:xfrm>
            <a:off x="5364480" y="404813"/>
            <a:ext cx="3406775"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ea typeface="幼圆" panose="02010509060101010101" pitchFamily="49" charset="-122"/>
                <a:cs typeface="Times New Roman" panose="02020603050405020304" pitchFamily="18" charset="0"/>
              </a:rPr>
              <a:t>Non recursive algorithm</a:t>
            </a:r>
          </a:p>
        </p:txBody>
      </p:sp>
      <p:sp>
        <p:nvSpPr>
          <p:cNvPr id="150533" name="Rectangle 5"/>
          <p:cNvSpPr>
            <a:spLocks noGrp="1" noChangeArrowheads="1"/>
          </p:cNvSpPr>
          <p:nvPr/>
        </p:nvSpPr>
        <p:spPr>
          <a:xfrm>
            <a:off x="0" y="-243205"/>
            <a:ext cx="8507730" cy="15208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kumimoji="1" lang="en-US" altLang="zh-CN" sz="4800"/>
              <a:t>Analysis</a:t>
            </a:r>
            <a:endParaRPr lang="en-US" altLang="zh-CN"/>
          </a:p>
        </p:txBody>
      </p:sp>
      <p:sp>
        <p:nvSpPr>
          <p:cNvPr id="264195" name="Rectangle 3"/>
          <p:cNvSpPr>
            <a:spLocks noGrp="1" noChangeArrowheads="1"/>
          </p:cNvSpPr>
          <p:nvPr>
            <p:ph type="body" idx="1"/>
          </p:nvPr>
        </p:nvSpPr>
        <p:spPr/>
        <p:txBody>
          <a:bodyPr/>
          <a:lstStyle/>
          <a:p>
            <a:pPr>
              <a:lnSpc>
                <a:spcPct val="90000"/>
              </a:lnSpc>
            </a:pPr>
            <a:r>
              <a:rPr lang="zh-CN" altLang="en-US" sz="2800" dirty="0"/>
              <a:t>中序遍历二叉排序树可以得到一个关键字的有序序列（怎么证明？）</a:t>
            </a:r>
          </a:p>
          <a:p>
            <a:pPr>
              <a:lnSpc>
                <a:spcPct val="90000"/>
              </a:lnSpc>
            </a:pPr>
            <a:r>
              <a:rPr lang="zh-CN" altLang="en-US" sz="2800" dirty="0"/>
              <a:t>即就是说，一个无序序列可以通过构造一棵二叉排序树而变成一个有序序列。</a:t>
            </a:r>
          </a:p>
          <a:p>
            <a:pPr>
              <a:lnSpc>
                <a:spcPct val="90000"/>
              </a:lnSpc>
            </a:pPr>
            <a:r>
              <a:rPr lang="zh-CN" altLang="en-US" sz="2800" dirty="0"/>
              <a:t>另外可以看到，每次插入的新结点都是树中一个叶子结点，因此在进行插入的时候不必移动其他结点，仅需改动某个结点的指针。</a:t>
            </a:r>
          </a:p>
          <a:p>
            <a:pPr>
              <a:lnSpc>
                <a:spcPct val="90000"/>
              </a:lnSpc>
            </a:pPr>
            <a:r>
              <a:rPr lang="zh-CN" altLang="en-US" sz="2800" dirty="0"/>
              <a:t>由此可见二叉排序树既有折半查找的特性，又采用了链表作存储结构。因此</a:t>
            </a:r>
            <a:r>
              <a:rPr lang="zh-CN" altLang="en-US" sz="2800" b="1" i="1" u="sng" dirty="0">
                <a:solidFill>
                  <a:srgbClr val="FFFF00"/>
                </a:solidFill>
              </a:rPr>
              <a:t>二叉排序树是动态查找表中的一种有效表示方法</a:t>
            </a:r>
            <a:r>
              <a:rPr lang="zh-CN" alt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4195">
                                            <p:txEl>
                                              <p:pRg st="1" end="1"/>
                                            </p:txEl>
                                          </p:spTgt>
                                        </p:tgtEl>
                                        <p:attrNameLst>
                                          <p:attrName>style.visibility</p:attrName>
                                        </p:attrNameLst>
                                      </p:cBhvr>
                                      <p:to>
                                        <p:strVal val="visible"/>
                                      </p:to>
                                    </p:set>
                                    <p:animEffect transition="in" filter="fade">
                                      <p:cBhvr>
                                        <p:cTn id="7" dur="1000"/>
                                        <p:tgtEl>
                                          <p:spTgt spid="264195">
                                            <p:txEl>
                                              <p:pRg st="1" end="1"/>
                                            </p:txEl>
                                          </p:spTgt>
                                        </p:tgtEl>
                                      </p:cBhvr>
                                    </p:animEffect>
                                    <p:anim calcmode="lin" valueType="num">
                                      <p:cBhvr>
                                        <p:cTn id="8" dur="1000" fill="hold"/>
                                        <p:tgtEl>
                                          <p:spTgt spid="26419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641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4195">
                                            <p:txEl>
                                              <p:pRg st="2" end="2"/>
                                            </p:txEl>
                                          </p:spTgt>
                                        </p:tgtEl>
                                        <p:attrNameLst>
                                          <p:attrName>style.visibility</p:attrName>
                                        </p:attrNameLst>
                                      </p:cBhvr>
                                      <p:to>
                                        <p:strVal val="visible"/>
                                      </p:to>
                                    </p:set>
                                    <p:animEffect transition="in" filter="fade">
                                      <p:cBhvr>
                                        <p:cTn id="14" dur="1000"/>
                                        <p:tgtEl>
                                          <p:spTgt spid="264195">
                                            <p:txEl>
                                              <p:pRg st="2" end="2"/>
                                            </p:txEl>
                                          </p:spTgt>
                                        </p:tgtEl>
                                      </p:cBhvr>
                                    </p:animEffect>
                                    <p:anim calcmode="lin" valueType="num">
                                      <p:cBhvr>
                                        <p:cTn id="15" dur="1000" fill="hold"/>
                                        <p:tgtEl>
                                          <p:spTgt spid="26419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641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4195">
                                            <p:txEl>
                                              <p:pRg st="3" end="3"/>
                                            </p:txEl>
                                          </p:spTgt>
                                        </p:tgtEl>
                                        <p:attrNameLst>
                                          <p:attrName>style.visibility</p:attrName>
                                        </p:attrNameLst>
                                      </p:cBhvr>
                                      <p:to>
                                        <p:strVal val="visible"/>
                                      </p:to>
                                    </p:set>
                                    <p:animEffect transition="in" filter="fade">
                                      <p:cBhvr>
                                        <p:cTn id="21" dur="1000"/>
                                        <p:tgtEl>
                                          <p:spTgt spid="264195">
                                            <p:txEl>
                                              <p:pRg st="3" end="3"/>
                                            </p:txEl>
                                          </p:spTgt>
                                        </p:tgtEl>
                                      </p:cBhvr>
                                    </p:animEffect>
                                    <p:anim calcmode="lin" valueType="num">
                                      <p:cBhvr>
                                        <p:cTn id="22" dur="1000" fill="hold"/>
                                        <p:tgtEl>
                                          <p:spTgt spid="26419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6419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02" name="Rectangle 30"/>
          <p:cNvSpPr>
            <a:spLocks noGrp="1" noChangeArrowheads="1"/>
          </p:cNvSpPr>
          <p:nvPr>
            <p:ph type="title"/>
          </p:nvPr>
        </p:nvSpPr>
        <p:spPr>
          <a:xfrm>
            <a:off x="457200" y="274638"/>
            <a:ext cx="8229600" cy="1143000"/>
          </a:xfrm>
          <a:noFill/>
        </p:spPr>
        <p:txBody>
          <a:bodyPr anchorCtr="0"/>
          <a:lstStyle/>
          <a:p>
            <a:r>
              <a:rPr lang="en-US" altLang="zh-CN"/>
              <a:t>Problem</a:t>
            </a:r>
          </a:p>
        </p:txBody>
      </p:sp>
      <p:sp>
        <p:nvSpPr>
          <p:cNvPr id="156703" name="Rectangle 31"/>
          <p:cNvSpPr>
            <a:spLocks noGrp="1" noChangeArrowheads="1"/>
          </p:cNvSpPr>
          <p:nvPr>
            <p:ph type="body" idx="1"/>
          </p:nvPr>
        </p:nvSpPr>
        <p:spPr>
          <a:xfrm>
            <a:off x="457200" y="1600200"/>
            <a:ext cx="8229600" cy="4525963"/>
          </a:xfrm>
          <a:noFill/>
        </p:spPr>
        <p:txBody>
          <a:bodyPr/>
          <a:lstStyle/>
          <a:p>
            <a:r>
              <a:rPr lang="en-US" altLang="zh-CN" dirty="0"/>
              <a:t>For the same data set, the different BST will be created while the different order of input, for example, </a:t>
            </a:r>
          </a:p>
        </p:txBody>
      </p:sp>
      <p:grpSp>
        <p:nvGrpSpPr>
          <p:cNvPr id="156738" name="Group 66"/>
          <p:cNvGrpSpPr/>
          <p:nvPr/>
        </p:nvGrpSpPr>
        <p:grpSpPr bwMode="auto">
          <a:xfrm>
            <a:off x="381000" y="4648200"/>
            <a:ext cx="1066800" cy="1828800"/>
            <a:chOff x="240" y="2928"/>
            <a:chExt cx="672" cy="1152"/>
          </a:xfrm>
        </p:grpSpPr>
        <p:sp>
          <p:nvSpPr>
            <p:cNvPr id="156712" name="Line 40"/>
            <p:cNvSpPr>
              <a:spLocks noChangeShapeType="1"/>
            </p:cNvSpPr>
            <p:nvPr/>
          </p:nvSpPr>
          <p:spPr bwMode="auto">
            <a:xfrm>
              <a:off x="432" y="3216"/>
              <a:ext cx="288" cy="62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3" name="Oval 41"/>
            <p:cNvSpPr>
              <a:spLocks noChangeArrowheads="1"/>
            </p:cNvSpPr>
            <p:nvPr/>
          </p:nvSpPr>
          <p:spPr bwMode="auto">
            <a:xfrm>
              <a:off x="2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14" name="Oval 42"/>
            <p:cNvSpPr>
              <a:spLocks noChangeArrowheads="1"/>
            </p:cNvSpPr>
            <p:nvPr/>
          </p:nvSpPr>
          <p:spPr bwMode="auto">
            <a:xfrm>
              <a:off x="432"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15" name="Oval 43"/>
            <p:cNvSpPr>
              <a:spLocks noChangeArrowheads="1"/>
            </p:cNvSpPr>
            <p:nvPr/>
          </p:nvSpPr>
          <p:spPr bwMode="auto">
            <a:xfrm>
              <a:off x="624"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39" name="Group 67"/>
          <p:cNvGrpSpPr/>
          <p:nvPr/>
        </p:nvGrpSpPr>
        <p:grpSpPr bwMode="auto">
          <a:xfrm>
            <a:off x="2209800" y="4365104"/>
            <a:ext cx="914400" cy="1828800"/>
            <a:chOff x="1392" y="2928"/>
            <a:chExt cx="576" cy="1152"/>
          </a:xfrm>
        </p:grpSpPr>
        <p:sp>
          <p:nvSpPr>
            <p:cNvPr id="156710" name="Line 38"/>
            <p:cNvSpPr>
              <a:spLocks noChangeShapeType="1"/>
            </p:cNvSpPr>
            <p:nvPr/>
          </p:nvSpPr>
          <p:spPr bwMode="auto">
            <a:xfrm flipV="1">
              <a:off x="1584" y="3600"/>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1" name="Line 39"/>
            <p:cNvSpPr>
              <a:spLocks noChangeShapeType="1"/>
            </p:cNvSpPr>
            <p:nvPr/>
          </p:nvSpPr>
          <p:spPr bwMode="auto">
            <a:xfrm>
              <a:off x="1584" y="3168"/>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6" name="Oval 44"/>
            <p:cNvSpPr>
              <a:spLocks noChangeArrowheads="1"/>
            </p:cNvSpPr>
            <p:nvPr/>
          </p:nvSpPr>
          <p:spPr bwMode="auto">
            <a:xfrm>
              <a:off x="1392"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0" name="Oval 48"/>
            <p:cNvSpPr>
              <a:spLocks noChangeArrowheads="1"/>
            </p:cNvSpPr>
            <p:nvPr/>
          </p:nvSpPr>
          <p:spPr bwMode="auto">
            <a:xfrm>
              <a:off x="168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dirty="0">
                  <a:solidFill>
                    <a:srgbClr val="FFFF00"/>
                  </a:solidFill>
                  <a:latin typeface="Times New Roman" panose="02020603050405020304" pitchFamily="18" charset="0"/>
                </a:rPr>
                <a:t>3</a:t>
              </a:r>
              <a:endParaRPr lang="en-US" altLang="zh-CN" sz="2400" dirty="0">
                <a:solidFill>
                  <a:srgbClr val="FFFF00"/>
                </a:solidFill>
                <a:latin typeface="Times New Roman" panose="02020603050405020304" pitchFamily="18" charset="0"/>
              </a:endParaRPr>
            </a:p>
          </p:txBody>
        </p:sp>
        <p:sp>
          <p:nvSpPr>
            <p:cNvPr id="156721" name="Oval 49"/>
            <p:cNvSpPr>
              <a:spLocks noChangeArrowheads="1"/>
            </p:cNvSpPr>
            <p:nvPr/>
          </p:nvSpPr>
          <p:spPr bwMode="auto">
            <a:xfrm>
              <a:off x="139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grpSp>
      <p:grpSp>
        <p:nvGrpSpPr>
          <p:cNvPr id="156740" name="Group 68"/>
          <p:cNvGrpSpPr/>
          <p:nvPr/>
        </p:nvGrpSpPr>
        <p:grpSpPr bwMode="auto">
          <a:xfrm>
            <a:off x="3649588" y="4648200"/>
            <a:ext cx="1676400" cy="1143000"/>
            <a:chOff x="2256" y="2928"/>
            <a:chExt cx="1056" cy="720"/>
          </a:xfrm>
        </p:grpSpPr>
        <p:sp>
          <p:nvSpPr>
            <p:cNvPr id="156708" name="Line 36"/>
            <p:cNvSpPr>
              <a:spLocks noChangeShapeType="1"/>
            </p:cNvSpPr>
            <p:nvPr/>
          </p:nvSpPr>
          <p:spPr bwMode="auto">
            <a:xfrm>
              <a:off x="2880"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9" name="Line 37"/>
            <p:cNvSpPr>
              <a:spLocks noChangeShapeType="1"/>
            </p:cNvSpPr>
            <p:nvPr/>
          </p:nvSpPr>
          <p:spPr bwMode="auto">
            <a:xfrm flipH="1">
              <a:off x="2448"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7" name="Oval 45"/>
            <p:cNvSpPr>
              <a:spLocks noChangeArrowheads="1"/>
            </p:cNvSpPr>
            <p:nvPr/>
          </p:nvSpPr>
          <p:spPr bwMode="auto">
            <a:xfrm>
              <a:off x="2256"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3" name="Oval 51"/>
            <p:cNvSpPr>
              <a:spLocks noChangeArrowheads="1"/>
            </p:cNvSpPr>
            <p:nvPr/>
          </p:nvSpPr>
          <p:spPr bwMode="auto">
            <a:xfrm>
              <a:off x="26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dirty="0">
                  <a:solidFill>
                    <a:srgbClr val="FFFF00"/>
                  </a:solidFill>
                  <a:latin typeface="Times New Roman" panose="02020603050405020304" pitchFamily="18" charset="0"/>
                </a:rPr>
                <a:t>2</a:t>
              </a:r>
              <a:endParaRPr lang="en-US" altLang="zh-CN" sz="2400" dirty="0">
                <a:solidFill>
                  <a:srgbClr val="FFFF00"/>
                </a:solidFill>
                <a:latin typeface="Times New Roman" panose="02020603050405020304" pitchFamily="18" charset="0"/>
              </a:endParaRPr>
            </a:p>
          </p:txBody>
        </p:sp>
        <p:sp>
          <p:nvSpPr>
            <p:cNvPr id="156724" name="Oval 52"/>
            <p:cNvSpPr>
              <a:spLocks noChangeArrowheads="1"/>
            </p:cNvSpPr>
            <p:nvPr/>
          </p:nvSpPr>
          <p:spPr bwMode="auto">
            <a:xfrm>
              <a:off x="3024"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41" name="Group 69"/>
          <p:cNvGrpSpPr/>
          <p:nvPr/>
        </p:nvGrpSpPr>
        <p:grpSpPr bwMode="auto">
          <a:xfrm>
            <a:off x="5715000" y="4365104"/>
            <a:ext cx="990600" cy="1828800"/>
            <a:chOff x="3600" y="2928"/>
            <a:chExt cx="624" cy="1152"/>
          </a:xfrm>
        </p:grpSpPr>
        <p:sp>
          <p:nvSpPr>
            <p:cNvPr id="156706" name="Line 34"/>
            <p:cNvSpPr>
              <a:spLocks noChangeShapeType="1"/>
            </p:cNvSpPr>
            <p:nvPr/>
          </p:nvSpPr>
          <p:spPr bwMode="auto">
            <a:xfrm>
              <a:off x="3792" y="3600"/>
              <a:ext cx="24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7" name="Line 35"/>
            <p:cNvSpPr>
              <a:spLocks noChangeShapeType="1"/>
            </p:cNvSpPr>
            <p:nvPr/>
          </p:nvSpPr>
          <p:spPr bwMode="auto">
            <a:xfrm flipH="1">
              <a:off x="3792" y="3168"/>
              <a:ext cx="192"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8" name="Oval 46"/>
            <p:cNvSpPr>
              <a:spLocks noChangeArrowheads="1"/>
            </p:cNvSpPr>
            <p:nvPr/>
          </p:nvSpPr>
          <p:spPr bwMode="auto">
            <a:xfrm>
              <a:off x="36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2" name="Oval 50"/>
            <p:cNvSpPr>
              <a:spLocks noChangeArrowheads="1"/>
            </p:cNvSpPr>
            <p:nvPr/>
          </p:nvSpPr>
          <p:spPr bwMode="auto">
            <a:xfrm>
              <a:off x="3936"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25" name="Oval 53"/>
            <p:cNvSpPr>
              <a:spLocks noChangeArrowheads="1"/>
            </p:cNvSpPr>
            <p:nvPr/>
          </p:nvSpPr>
          <p:spPr bwMode="auto">
            <a:xfrm>
              <a:off x="39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42" name="Group 70"/>
          <p:cNvGrpSpPr/>
          <p:nvPr/>
        </p:nvGrpSpPr>
        <p:grpSpPr bwMode="auto">
          <a:xfrm>
            <a:off x="7162800" y="4648200"/>
            <a:ext cx="1447800" cy="1828800"/>
            <a:chOff x="4512" y="2928"/>
            <a:chExt cx="912" cy="1152"/>
          </a:xfrm>
        </p:grpSpPr>
        <p:sp>
          <p:nvSpPr>
            <p:cNvPr id="156705" name="Line 33"/>
            <p:cNvSpPr>
              <a:spLocks noChangeShapeType="1"/>
            </p:cNvSpPr>
            <p:nvPr/>
          </p:nvSpPr>
          <p:spPr bwMode="auto">
            <a:xfrm flipH="1">
              <a:off x="4704" y="3168"/>
              <a:ext cx="480" cy="6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9" name="Oval 47"/>
            <p:cNvSpPr>
              <a:spLocks noChangeArrowheads="1"/>
            </p:cNvSpPr>
            <p:nvPr/>
          </p:nvSpPr>
          <p:spPr bwMode="auto">
            <a:xfrm>
              <a:off x="451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6" name="Oval 54"/>
            <p:cNvSpPr>
              <a:spLocks noChangeArrowheads="1"/>
            </p:cNvSpPr>
            <p:nvPr/>
          </p:nvSpPr>
          <p:spPr bwMode="auto">
            <a:xfrm>
              <a:off x="48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27" name="Oval 55"/>
            <p:cNvSpPr>
              <a:spLocks noChangeArrowheads="1"/>
            </p:cNvSpPr>
            <p:nvPr/>
          </p:nvSpPr>
          <p:spPr bwMode="auto">
            <a:xfrm>
              <a:off x="51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sp>
        <p:nvSpPr>
          <p:cNvPr id="156729" name="Rectangle 57"/>
          <p:cNvSpPr>
            <a:spLocks noChangeArrowheads="1"/>
          </p:cNvSpPr>
          <p:nvPr/>
        </p:nvSpPr>
        <p:spPr bwMode="auto">
          <a:xfrm>
            <a:off x="107950" y="3771900"/>
            <a:ext cx="1520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dirty="0">
                <a:solidFill>
                  <a:srgbClr val="FFFF00"/>
                </a:solidFill>
                <a:latin typeface="Times New Roman" panose="02020603050405020304" pitchFamily="18" charset="0"/>
                <a:ea typeface="楷体_GB2312" pitchFamily="49" charset="-122"/>
              </a:rPr>
              <a:t>{1, 2, 3}</a:t>
            </a:r>
          </a:p>
        </p:txBody>
      </p:sp>
      <p:sp>
        <p:nvSpPr>
          <p:cNvPr id="156731" name="Rectangle 59"/>
          <p:cNvSpPr>
            <a:spLocks noChangeArrowheads="1"/>
          </p:cNvSpPr>
          <p:nvPr/>
        </p:nvSpPr>
        <p:spPr bwMode="auto">
          <a:xfrm>
            <a:off x="1920658" y="3771900"/>
            <a:ext cx="1520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FF00"/>
                </a:solidFill>
                <a:latin typeface="Times New Roman" panose="02020603050405020304" pitchFamily="18" charset="0"/>
                <a:ea typeface="楷体_GB2312" pitchFamily="49" charset="-122"/>
              </a:rPr>
              <a:t>{1, 3, 2}</a:t>
            </a:r>
          </a:p>
        </p:txBody>
      </p:sp>
      <p:sp>
        <p:nvSpPr>
          <p:cNvPr id="156733" name="Rectangle 61"/>
          <p:cNvSpPr>
            <a:spLocks noChangeArrowheads="1"/>
          </p:cNvSpPr>
          <p:nvPr/>
        </p:nvSpPr>
        <p:spPr bwMode="auto">
          <a:xfrm>
            <a:off x="3733366" y="3284538"/>
            <a:ext cx="15343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dirty="0">
                <a:solidFill>
                  <a:srgbClr val="FFFF00"/>
                </a:solidFill>
                <a:latin typeface="Times New Roman" panose="02020603050405020304" pitchFamily="18" charset="0"/>
                <a:ea typeface="楷体_GB2312" pitchFamily="49" charset="-122"/>
              </a:rPr>
              <a:t>{2, 1, 3}</a:t>
            </a:r>
          </a:p>
        </p:txBody>
      </p:sp>
      <p:sp>
        <p:nvSpPr>
          <p:cNvPr id="156735" name="Rectangle 63"/>
          <p:cNvSpPr>
            <a:spLocks noChangeArrowheads="1"/>
          </p:cNvSpPr>
          <p:nvPr/>
        </p:nvSpPr>
        <p:spPr bwMode="auto">
          <a:xfrm>
            <a:off x="5559643" y="3771900"/>
            <a:ext cx="1520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FF00"/>
                </a:solidFill>
                <a:latin typeface="Times New Roman" panose="02020603050405020304" pitchFamily="18" charset="0"/>
                <a:ea typeface="楷体_GB2312" pitchFamily="49" charset="-122"/>
              </a:rPr>
              <a:t>{3, 1, 2}</a:t>
            </a:r>
          </a:p>
        </p:txBody>
      </p:sp>
      <p:sp>
        <p:nvSpPr>
          <p:cNvPr id="156737" name="Rectangle 65"/>
          <p:cNvSpPr>
            <a:spLocks noChangeArrowheads="1"/>
          </p:cNvSpPr>
          <p:nvPr/>
        </p:nvSpPr>
        <p:spPr bwMode="auto">
          <a:xfrm>
            <a:off x="7372350" y="3771900"/>
            <a:ext cx="1520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srgbClr val="FFFF00"/>
                </a:solidFill>
                <a:latin typeface="Times New Roman" panose="02020603050405020304" pitchFamily="18" charset="0"/>
                <a:ea typeface="楷体_GB2312" pitchFamily="49" charset="-122"/>
              </a:rPr>
              <a:t>{3, 2, 1}</a:t>
            </a:r>
          </a:p>
        </p:txBody>
      </p:sp>
      <p:sp>
        <p:nvSpPr>
          <p:cNvPr id="3" name="矩形 2"/>
          <p:cNvSpPr/>
          <p:nvPr/>
        </p:nvSpPr>
        <p:spPr>
          <a:xfrm>
            <a:off x="3733366" y="3789040"/>
            <a:ext cx="1534394" cy="584775"/>
          </a:xfrm>
          <a:prstGeom prst="rect">
            <a:avLst/>
          </a:prstGeom>
        </p:spPr>
        <p:txBody>
          <a:bodyPr wrap="none">
            <a:spAutoFit/>
          </a:bodyPr>
          <a:lstStyle/>
          <a:p>
            <a:pPr lvl="0"/>
            <a:r>
              <a:rPr kumimoji="1" lang="en-US" altLang="zh-CN" sz="3200" b="1" dirty="0">
                <a:solidFill>
                  <a:srgbClr val="FFFF00"/>
                </a:solidFill>
                <a:latin typeface="Times New Roman" panose="02020603050405020304" pitchFamily="18" charset="0"/>
                <a:ea typeface="楷体_GB2312" pitchFamily="49" charset="-122"/>
              </a:rPr>
              <a:t>{2, 3, 1}</a:t>
            </a:r>
          </a:p>
        </p:txBody>
      </p:sp>
      <p:sp>
        <p:nvSpPr>
          <p:cNvPr id="2" name="椭圆 1">
            <a:extLst>
              <a:ext uri="{FF2B5EF4-FFF2-40B4-BE49-F238E27FC236}">
                <a16:creationId xmlns:a16="http://schemas.microsoft.com/office/drawing/2014/main" id="{ACD1AE6E-8903-24F1-3995-08E8ECFBB78E}"/>
              </a:ext>
            </a:extLst>
          </p:cNvPr>
          <p:cNvSpPr/>
          <p:nvPr/>
        </p:nvSpPr>
        <p:spPr>
          <a:xfrm rot="20150546">
            <a:off x="179512" y="4403170"/>
            <a:ext cx="1520825" cy="2348880"/>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7767FEB3-AAD3-BAEA-C08F-FC68085BEE04}"/>
              </a:ext>
            </a:extLst>
          </p:cNvPr>
          <p:cNvSpPr/>
          <p:nvPr/>
        </p:nvSpPr>
        <p:spPr>
          <a:xfrm rot="2215062">
            <a:off x="7137643" y="4420753"/>
            <a:ext cx="1520825" cy="2348880"/>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D5953ADC-38E4-F024-780F-451FD1A959A5}"/>
              </a:ext>
            </a:extLst>
          </p:cNvPr>
          <p:cNvCxnSpPr>
            <a:cxnSpLocks/>
          </p:cNvCxnSpPr>
          <p:nvPr/>
        </p:nvCxnSpPr>
        <p:spPr>
          <a:xfrm>
            <a:off x="1547664" y="6741368"/>
            <a:ext cx="5760640" cy="0"/>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 Box 61">
            <a:extLst>
              <a:ext uri="{FF2B5EF4-FFF2-40B4-BE49-F238E27FC236}">
                <a16:creationId xmlns:a16="http://schemas.microsoft.com/office/drawing/2014/main" id="{CDE21041-6409-D92E-4E54-696A8A59731F}"/>
              </a:ext>
            </a:extLst>
          </p:cNvPr>
          <p:cNvSpPr txBox="1">
            <a:spLocks noChangeArrowheads="1"/>
          </p:cNvSpPr>
          <p:nvPr/>
        </p:nvSpPr>
        <p:spPr bwMode="auto">
          <a:xfrm>
            <a:off x="2480487" y="6199078"/>
            <a:ext cx="39549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结点排列顺序（有序）与二叉排序树的形态之间</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关系，时间复杂度？（</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O(n)</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6729"/>
                                        </p:tgtEl>
                                        <p:attrNameLst>
                                          <p:attrName>style.visibility</p:attrName>
                                        </p:attrNameLst>
                                      </p:cBhvr>
                                      <p:to>
                                        <p:strVal val="visible"/>
                                      </p:to>
                                    </p:set>
                                    <p:anim calcmode="lin" valueType="num">
                                      <p:cBhvr additive="base">
                                        <p:cTn id="7" dur="500" fill="hold"/>
                                        <p:tgtEl>
                                          <p:spTgt spid="156729"/>
                                        </p:tgtEl>
                                        <p:attrNameLst>
                                          <p:attrName>ppt_x</p:attrName>
                                        </p:attrNameLst>
                                      </p:cBhvr>
                                      <p:tavLst>
                                        <p:tav tm="0">
                                          <p:val>
                                            <p:strVal val="1+#ppt_w/2"/>
                                          </p:val>
                                        </p:tav>
                                        <p:tav tm="100000">
                                          <p:val>
                                            <p:strVal val="#ppt_x"/>
                                          </p:val>
                                        </p:tav>
                                      </p:tavLst>
                                    </p:anim>
                                    <p:anim calcmode="lin" valueType="num">
                                      <p:cBhvr additive="base">
                                        <p:cTn id="8" dur="500" fill="hold"/>
                                        <p:tgtEl>
                                          <p:spTgt spid="1567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6738"/>
                                        </p:tgtEl>
                                        <p:attrNameLst>
                                          <p:attrName>style.visibility</p:attrName>
                                        </p:attrNameLst>
                                      </p:cBhvr>
                                      <p:to>
                                        <p:strVal val="visible"/>
                                      </p:to>
                                    </p:set>
                                    <p:anim calcmode="lin" valueType="num">
                                      <p:cBhvr additive="base">
                                        <p:cTn id="11" dur="500" fill="hold"/>
                                        <p:tgtEl>
                                          <p:spTgt spid="156738"/>
                                        </p:tgtEl>
                                        <p:attrNameLst>
                                          <p:attrName>ppt_x</p:attrName>
                                        </p:attrNameLst>
                                      </p:cBhvr>
                                      <p:tavLst>
                                        <p:tav tm="0">
                                          <p:val>
                                            <p:strVal val="1+#ppt_w/2"/>
                                          </p:val>
                                        </p:tav>
                                        <p:tav tm="100000">
                                          <p:val>
                                            <p:strVal val="#ppt_x"/>
                                          </p:val>
                                        </p:tav>
                                      </p:tavLst>
                                    </p:anim>
                                    <p:anim calcmode="lin" valueType="num">
                                      <p:cBhvr additive="base">
                                        <p:cTn id="12" dur="500" fill="hold"/>
                                        <p:tgtEl>
                                          <p:spTgt spid="1567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56731"/>
                                        </p:tgtEl>
                                        <p:attrNameLst>
                                          <p:attrName>style.visibility</p:attrName>
                                        </p:attrNameLst>
                                      </p:cBhvr>
                                      <p:to>
                                        <p:strVal val="visible"/>
                                      </p:to>
                                    </p:set>
                                    <p:anim calcmode="lin" valueType="num">
                                      <p:cBhvr additive="base">
                                        <p:cTn id="17" dur="500" fill="hold"/>
                                        <p:tgtEl>
                                          <p:spTgt spid="156731"/>
                                        </p:tgtEl>
                                        <p:attrNameLst>
                                          <p:attrName>ppt_x</p:attrName>
                                        </p:attrNameLst>
                                      </p:cBhvr>
                                      <p:tavLst>
                                        <p:tav tm="0">
                                          <p:val>
                                            <p:strVal val="1+#ppt_w/2"/>
                                          </p:val>
                                        </p:tav>
                                        <p:tav tm="100000">
                                          <p:val>
                                            <p:strVal val="#ppt_x"/>
                                          </p:val>
                                        </p:tav>
                                      </p:tavLst>
                                    </p:anim>
                                    <p:anim calcmode="lin" valueType="num">
                                      <p:cBhvr additive="base">
                                        <p:cTn id="18" dur="500" fill="hold"/>
                                        <p:tgtEl>
                                          <p:spTgt spid="15673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56739"/>
                                        </p:tgtEl>
                                        <p:attrNameLst>
                                          <p:attrName>style.visibility</p:attrName>
                                        </p:attrNameLst>
                                      </p:cBhvr>
                                      <p:to>
                                        <p:strVal val="visible"/>
                                      </p:to>
                                    </p:set>
                                    <p:anim calcmode="lin" valueType="num">
                                      <p:cBhvr additive="base">
                                        <p:cTn id="21" dur="500" fill="hold"/>
                                        <p:tgtEl>
                                          <p:spTgt spid="156739"/>
                                        </p:tgtEl>
                                        <p:attrNameLst>
                                          <p:attrName>ppt_x</p:attrName>
                                        </p:attrNameLst>
                                      </p:cBhvr>
                                      <p:tavLst>
                                        <p:tav tm="0">
                                          <p:val>
                                            <p:strVal val="1+#ppt_w/2"/>
                                          </p:val>
                                        </p:tav>
                                        <p:tav tm="100000">
                                          <p:val>
                                            <p:strVal val="#ppt_x"/>
                                          </p:val>
                                        </p:tav>
                                      </p:tavLst>
                                    </p:anim>
                                    <p:anim calcmode="lin" valueType="num">
                                      <p:cBhvr additive="base">
                                        <p:cTn id="22" dur="500" fill="hold"/>
                                        <p:tgtEl>
                                          <p:spTgt spid="1567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56735"/>
                                        </p:tgtEl>
                                        <p:attrNameLst>
                                          <p:attrName>style.visibility</p:attrName>
                                        </p:attrNameLst>
                                      </p:cBhvr>
                                      <p:to>
                                        <p:strVal val="visible"/>
                                      </p:to>
                                    </p:set>
                                    <p:anim calcmode="lin" valueType="num">
                                      <p:cBhvr additive="base">
                                        <p:cTn id="27" dur="500" fill="hold"/>
                                        <p:tgtEl>
                                          <p:spTgt spid="156735"/>
                                        </p:tgtEl>
                                        <p:attrNameLst>
                                          <p:attrName>ppt_x</p:attrName>
                                        </p:attrNameLst>
                                      </p:cBhvr>
                                      <p:tavLst>
                                        <p:tav tm="0">
                                          <p:val>
                                            <p:strVal val="1+#ppt_w/2"/>
                                          </p:val>
                                        </p:tav>
                                        <p:tav tm="100000">
                                          <p:val>
                                            <p:strVal val="#ppt_x"/>
                                          </p:val>
                                        </p:tav>
                                      </p:tavLst>
                                    </p:anim>
                                    <p:anim calcmode="lin" valueType="num">
                                      <p:cBhvr additive="base">
                                        <p:cTn id="28" dur="500" fill="hold"/>
                                        <p:tgtEl>
                                          <p:spTgt spid="15673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56741"/>
                                        </p:tgtEl>
                                        <p:attrNameLst>
                                          <p:attrName>style.visibility</p:attrName>
                                        </p:attrNameLst>
                                      </p:cBhvr>
                                      <p:to>
                                        <p:strVal val="visible"/>
                                      </p:to>
                                    </p:set>
                                    <p:anim calcmode="lin" valueType="num">
                                      <p:cBhvr additive="base">
                                        <p:cTn id="31" dur="500" fill="hold"/>
                                        <p:tgtEl>
                                          <p:spTgt spid="156741"/>
                                        </p:tgtEl>
                                        <p:attrNameLst>
                                          <p:attrName>ppt_x</p:attrName>
                                        </p:attrNameLst>
                                      </p:cBhvr>
                                      <p:tavLst>
                                        <p:tav tm="0">
                                          <p:val>
                                            <p:strVal val="1+#ppt_w/2"/>
                                          </p:val>
                                        </p:tav>
                                        <p:tav tm="100000">
                                          <p:val>
                                            <p:strVal val="#ppt_x"/>
                                          </p:val>
                                        </p:tav>
                                      </p:tavLst>
                                    </p:anim>
                                    <p:anim calcmode="lin" valueType="num">
                                      <p:cBhvr additive="base">
                                        <p:cTn id="32" dur="500" fill="hold"/>
                                        <p:tgtEl>
                                          <p:spTgt spid="15674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56737"/>
                                        </p:tgtEl>
                                        <p:attrNameLst>
                                          <p:attrName>style.visibility</p:attrName>
                                        </p:attrNameLst>
                                      </p:cBhvr>
                                      <p:to>
                                        <p:strVal val="visible"/>
                                      </p:to>
                                    </p:set>
                                    <p:anim calcmode="lin" valueType="num">
                                      <p:cBhvr additive="base">
                                        <p:cTn id="37" dur="500" fill="hold"/>
                                        <p:tgtEl>
                                          <p:spTgt spid="156737"/>
                                        </p:tgtEl>
                                        <p:attrNameLst>
                                          <p:attrName>ppt_x</p:attrName>
                                        </p:attrNameLst>
                                      </p:cBhvr>
                                      <p:tavLst>
                                        <p:tav tm="0">
                                          <p:val>
                                            <p:strVal val="1+#ppt_w/2"/>
                                          </p:val>
                                        </p:tav>
                                        <p:tav tm="100000">
                                          <p:val>
                                            <p:strVal val="#ppt_x"/>
                                          </p:val>
                                        </p:tav>
                                      </p:tavLst>
                                    </p:anim>
                                    <p:anim calcmode="lin" valueType="num">
                                      <p:cBhvr additive="base">
                                        <p:cTn id="38" dur="500" fill="hold"/>
                                        <p:tgtEl>
                                          <p:spTgt spid="156737"/>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56742"/>
                                        </p:tgtEl>
                                        <p:attrNameLst>
                                          <p:attrName>style.visibility</p:attrName>
                                        </p:attrNameLst>
                                      </p:cBhvr>
                                      <p:to>
                                        <p:strVal val="visible"/>
                                      </p:to>
                                    </p:set>
                                    <p:anim calcmode="lin" valueType="num">
                                      <p:cBhvr additive="base">
                                        <p:cTn id="41" dur="500" fill="hold"/>
                                        <p:tgtEl>
                                          <p:spTgt spid="156742"/>
                                        </p:tgtEl>
                                        <p:attrNameLst>
                                          <p:attrName>ppt_x</p:attrName>
                                        </p:attrNameLst>
                                      </p:cBhvr>
                                      <p:tavLst>
                                        <p:tav tm="0">
                                          <p:val>
                                            <p:strVal val="1+#ppt_w/2"/>
                                          </p:val>
                                        </p:tav>
                                        <p:tav tm="100000">
                                          <p:val>
                                            <p:strVal val="#ppt_x"/>
                                          </p:val>
                                        </p:tav>
                                      </p:tavLst>
                                    </p:anim>
                                    <p:anim calcmode="lin" valueType="num">
                                      <p:cBhvr additive="base">
                                        <p:cTn id="42" dur="500" fill="hold"/>
                                        <p:tgtEl>
                                          <p:spTgt spid="15674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6733"/>
                                        </p:tgtEl>
                                        <p:attrNameLst>
                                          <p:attrName>style.visibility</p:attrName>
                                        </p:attrNameLst>
                                      </p:cBhvr>
                                      <p:to>
                                        <p:strVal val="visible"/>
                                      </p:to>
                                    </p:set>
                                    <p:animEffect transition="in" filter="fade">
                                      <p:cBhvr>
                                        <p:cTn id="47" dur="1000"/>
                                        <p:tgtEl>
                                          <p:spTgt spid="156733"/>
                                        </p:tgtEl>
                                      </p:cBhvr>
                                    </p:animEffect>
                                    <p:anim calcmode="lin" valueType="num">
                                      <p:cBhvr>
                                        <p:cTn id="48" dur="1000" fill="hold"/>
                                        <p:tgtEl>
                                          <p:spTgt spid="156733"/>
                                        </p:tgtEl>
                                        <p:attrNameLst>
                                          <p:attrName>ppt_x</p:attrName>
                                        </p:attrNameLst>
                                      </p:cBhvr>
                                      <p:tavLst>
                                        <p:tav tm="0">
                                          <p:val>
                                            <p:strVal val="#ppt_x"/>
                                          </p:val>
                                        </p:tav>
                                        <p:tav tm="100000">
                                          <p:val>
                                            <p:strVal val="#ppt_x"/>
                                          </p:val>
                                        </p:tav>
                                      </p:tavLst>
                                    </p:anim>
                                    <p:anim calcmode="lin" valueType="num">
                                      <p:cBhvr>
                                        <p:cTn id="49" dur="1000" fill="hold"/>
                                        <p:tgtEl>
                                          <p:spTgt spid="15673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6740"/>
                                        </p:tgtEl>
                                        <p:attrNameLst>
                                          <p:attrName>style.visibility</p:attrName>
                                        </p:attrNameLst>
                                      </p:cBhvr>
                                      <p:to>
                                        <p:strVal val="visible"/>
                                      </p:to>
                                    </p:set>
                                    <p:animEffect transition="in" filter="fade">
                                      <p:cBhvr>
                                        <p:cTn id="52" dur="1000"/>
                                        <p:tgtEl>
                                          <p:spTgt spid="156740"/>
                                        </p:tgtEl>
                                      </p:cBhvr>
                                    </p:animEffect>
                                    <p:anim calcmode="lin" valueType="num">
                                      <p:cBhvr>
                                        <p:cTn id="53" dur="1000" fill="hold"/>
                                        <p:tgtEl>
                                          <p:spTgt spid="156740"/>
                                        </p:tgtEl>
                                        <p:attrNameLst>
                                          <p:attrName>ppt_x</p:attrName>
                                        </p:attrNameLst>
                                      </p:cBhvr>
                                      <p:tavLst>
                                        <p:tav tm="0">
                                          <p:val>
                                            <p:strVal val="#ppt_x"/>
                                          </p:val>
                                        </p:tav>
                                        <p:tav tm="100000">
                                          <p:val>
                                            <p:strVal val="#ppt_x"/>
                                          </p:val>
                                        </p:tav>
                                      </p:tavLst>
                                    </p:anim>
                                    <p:anim calcmode="lin" valueType="num">
                                      <p:cBhvr>
                                        <p:cTn id="54"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1000"/>
                                        <p:tgtEl>
                                          <p:spTgt spid="156740"/>
                                        </p:tgtEl>
                                      </p:cBhvr>
                                    </p:animEffect>
                                    <p:anim calcmode="lin" valueType="num">
                                      <p:cBhvr>
                                        <p:cTn id="59" dur="1000"/>
                                        <p:tgtEl>
                                          <p:spTgt spid="156740"/>
                                        </p:tgtEl>
                                        <p:attrNameLst>
                                          <p:attrName>ppt_x</p:attrName>
                                        </p:attrNameLst>
                                      </p:cBhvr>
                                      <p:tavLst>
                                        <p:tav tm="0">
                                          <p:val>
                                            <p:strVal val="ppt_x"/>
                                          </p:val>
                                        </p:tav>
                                        <p:tav tm="100000">
                                          <p:val>
                                            <p:strVal val="ppt_x"/>
                                          </p:val>
                                        </p:tav>
                                      </p:tavLst>
                                    </p:anim>
                                    <p:anim calcmode="lin" valueType="num">
                                      <p:cBhvr>
                                        <p:cTn id="60" dur="1000"/>
                                        <p:tgtEl>
                                          <p:spTgt spid="156740"/>
                                        </p:tgtEl>
                                        <p:attrNameLst>
                                          <p:attrName>ppt_y</p:attrName>
                                        </p:attrNameLst>
                                      </p:cBhvr>
                                      <p:tavLst>
                                        <p:tav tm="0">
                                          <p:val>
                                            <p:strVal val="ppt_y"/>
                                          </p:val>
                                        </p:tav>
                                        <p:tav tm="100000">
                                          <p:val>
                                            <p:strVal val="ppt_y+.1"/>
                                          </p:val>
                                        </p:tav>
                                      </p:tavLst>
                                    </p:anim>
                                    <p:set>
                                      <p:cBhvr>
                                        <p:cTn id="61" dur="1" fill="hold">
                                          <p:stCondLst>
                                            <p:cond delay="999"/>
                                          </p:stCondLst>
                                        </p:cTn>
                                        <p:tgtEl>
                                          <p:spTgt spid="1567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1000"/>
                                        <p:tgtEl>
                                          <p:spTgt spid="3"/>
                                        </p:tgtEl>
                                      </p:cBhvr>
                                    </p:animEffect>
                                    <p:anim calcmode="lin" valueType="num">
                                      <p:cBhvr>
                                        <p:cTn id="67" dur="1000" fill="hold"/>
                                        <p:tgtEl>
                                          <p:spTgt spid="3"/>
                                        </p:tgtEl>
                                        <p:attrNameLst>
                                          <p:attrName>ppt_x</p:attrName>
                                        </p:attrNameLst>
                                      </p:cBhvr>
                                      <p:tavLst>
                                        <p:tav tm="0">
                                          <p:val>
                                            <p:strVal val="#ppt_x"/>
                                          </p:val>
                                        </p:tav>
                                        <p:tav tm="100000">
                                          <p:val>
                                            <p:strVal val="#ppt_x"/>
                                          </p:val>
                                        </p:tav>
                                      </p:tavLst>
                                    </p:anim>
                                    <p:anim calcmode="lin" valueType="num">
                                      <p:cBhvr>
                                        <p:cTn id="6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56740"/>
                                        </p:tgtEl>
                                        <p:attrNameLst>
                                          <p:attrName>style.visibility</p:attrName>
                                        </p:attrNameLst>
                                      </p:cBhvr>
                                      <p:to>
                                        <p:strVal val="visible"/>
                                      </p:to>
                                    </p:set>
                                    <p:animEffect transition="in" filter="fade">
                                      <p:cBhvr>
                                        <p:cTn id="73" dur="1000"/>
                                        <p:tgtEl>
                                          <p:spTgt spid="156740"/>
                                        </p:tgtEl>
                                      </p:cBhvr>
                                    </p:animEffect>
                                    <p:anim calcmode="lin" valueType="num">
                                      <p:cBhvr>
                                        <p:cTn id="74" dur="1000" fill="hold"/>
                                        <p:tgtEl>
                                          <p:spTgt spid="156740"/>
                                        </p:tgtEl>
                                        <p:attrNameLst>
                                          <p:attrName>ppt_x</p:attrName>
                                        </p:attrNameLst>
                                      </p:cBhvr>
                                      <p:tavLst>
                                        <p:tav tm="0">
                                          <p:val>
                                            <p:strVal val="#ppt_x"/>
                                          </p:val>
                                        </p:tav>
                                        <p:tav tm="100000">
                                          <p:val>
                                            <p:strVal val="#ppt_x"/>
                                          </p:val>
                                        </p:tav>
                                      </p:tavLst>
                                    </p:anim>
                                    <p:anim calcmode="lin" valueType="num">
                                      <p:cBhvr>
                                        <p:cTn id="75"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29" grpId="0"/>
      <p:bldP spid="156731" grpId="0"/>
      <p:bldP spid="156733" grpId="0"/>
      <p:bldP spid="156735" grpId="0"/>
      <p:bldP spid="156737"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5" name="Rectangle 19"/>
          <p:cNvSpPr>
            <a:spLocks noGrp="1" noChangeArrowheads="1"/>
          </p:cNvSpPr>
          <p:nvPr>
            <p:ph type="title"/>
          </p:nvPr>
        </p:nvSpPr>
        <p:spPr>
          <a:xfrm>
            <a:off x="457200" y="274638"/>
            <a:ext cx="8229600" cy="1143000"/>
          </a:xfrm>
          <a:noFill/>
        </p:spPr>
        <p:txBody>
          <a:bodyPr anchorCtr="0"/>
          <a:lstStyle/>
          <a:p>
            <a:r>
              <a:rPr lang="en-US" altLang="zh-CN" dirty="0"/>
              <a:t>Quiz</a:t>
            </a:r>
          </a:p>
        </p:txBody>
      </p:sp>
      <p:sp>
        <p:nvSpPr>
          <p:cNvPr id="157716" name="Rectangle 20"/>
          <p:cNvSpPr>
            <a:spLocks noGrp="1" noChangeArrowheads="1"/>
          </p:cNvSpPr>
          <p:nvPr>
            <p:ph type="body" idx="1"/>
          </p:nvPr>
        </p:nvSpPr>
        <p:spPr>
          <a:xfrm>
            <a:off x="457200" y="1600200"/>
            <a:ext cx="8362950" cy="4525963"/>
          </a:xfrm>
          <a:noFill/>
        </p:spPr>
        <p:txBody>
          <a:bodyPr/>
          <a:lstStyle/>
          <a:p>
            <a:r>
              <a:rPr lang="en-US" altLang="zh-CN" dirty="0"/>
              <a:t>For any sequences with n different elements, how many BSTs can be created?</a:t>
            </a:r>
          </a:p>
          <a:p>
            <a:r>
              <a:rPr lang="en-US" altLang="zh-CN" dirty="0"/>
              <a:t>How about the </a:t>
            </a:r>
            <a:r>
              <a:rPr lang="en-US" altLang="zh-CN" dirty="0" err="1"/>
              <a:t>inorder</a:t>
            </a:r>
            <a:r>
              <a:rPr lang="en-US" altLang="zh-CN" dirty="0"/>
              <a:t> output of different BST?</a:t>
            </a:r>
          </a:p>
          <a:p>
            <a:pPr marL="0" indent="0">
              <a:buNone/>
            </a:pPr>
            <a:r>
              <a:rPr lang="en-US" altLang="zh-CN" dirty="0"/>
              <a:t>   1, 2, 3, …, n-1, n</a:t>
            </a:r>
          </a:p>
          <a:p>
            <a:r>
              <a:rPr lang="en-US" altLang="zh-CN" dirty="0"/>
              <a:t>How many preorder outputs of these BSTs?</a:t>
            </a:r>
          </a:p>
        </p:txBody>
      </p:sp>
      <p:grpSp>
        <p:nvGrpSpPr>
          <p:cNvPr id="19" name="Group 77"/>
          <p:cNvGrpSpPr/>
          <p:nvPr/>
        </p:nvGrpSpPr>
        <p:grpSpPr bwMode="auto">
          <a:xfrm>
            <a:off x="4429323" y="5445844"/>
            <a:ext cx="4175125" cy="1079500"/>
            <a:chOff x="2880" y="210"/>
            <a:chExt cx="2630" cy="680"/>
          </a:xfrm>
        </p:grpSpPr>
        <p:sp>
          <p:nvSpPr>
            <p:cNvPr id="20" name="Rectangle 75"/>
            <p:cNvSpPr>
              <a:spLocks noChangeArrowheads="1"/>
            </p:cNvSpPr>
            <p:nvPr/>
          </p:nvSpPr>
          <p:spPr bwMode="auto">
            <a:xfrm>
              <a:off x="2880" y="210"/>
              <a:ext cx="2630" cy="680"/>
            </a:xfrm>
            <a:prstGeom prst="rect">
              <a:avLst/>
            </a:prstGeom>
            <a:solidFill>
              <a:srgbClr val="CC0000"/>
            </a:solidFill>
            <a:ln>
              <a:noFill/>
            </a:ln>
            <a:effectLst>
              <a:outerShdw dist="107763" dir="2700000" algn="ctr" rotWithShape="0">
                <a:srgbClr val="333333"/>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a:p>
          </p:txBody>
        </p:sp>
        <p:graphicFrame>
          <p:nvGraphicFramePr>
            <p:cNvPr id="21" name="Object 76"/>
            <p:cNvGraphicFramePr>
              <a:graphicFrameLocks noChangeAspect="1"/>
            </p:cNvGraphicFramePr>
            <p:nvPr>
              <p:extLst>
                <p:ext uri="{D42A27DB-BD31-4B8C-83A1-F6EECF244321}">
                  <p14:modId xmlns:p14="http://schemas.microsoft.com/office/powerpoint/2010/main" val="3273877968"/>
                </p:ext>
              </p:extLst>
            </p:nvPr>
          </p:nvGraphicFramePr>
          <p:xfrm>
            <a:off x="2926" y="252"/>
            <a:ext cx="2538" cy="596"/>
          </p:xfrm>
          <a:graphic>
            <a:graphicData uri="http://schemas.openxmlformats.org/presentationml/2006/ole">
              <mc:AlternateContent xmlns:mc="http://schemas.openxmlformats.org/markup-compatibility/2006">
                <mc:Choice xmlns:v="urn:schemas-microsoft-com:vml" Requires="v">
                  <p:oleObj name="Equation" r:id="rId2" imgW="1675765" imgH="393700" progId="Equation.DSMT4">
                    <p:embed/>
                  </p:oleObj>
                </mc:Choice>
                <mc:Fallback>
                  <p:oleObj name="Equation" r:id="rId2" imgW="1675765" imgH="393700" progId="Equation.DSMT4">
                    <p:embed/>
                    <p:pic>
                      <p:nvPicPr>
                        <p:cNvPr id="0" name="图片 301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 y="252"/>
                          <a:ext cx="2538" cy="596"/>
                        </a:xfrm>
                        <a:prstGeom prst="rect">
                          <a:avLst/>
                        </a:prstGeom>
                        <a:solidFill>
                          <a:srgbClr val="FFFF99"/>
                        </a:solidFill>
                        <a:ln>
                          <a:noFill/>
                        </a:ln>
                        <a:effectLst>
                          <a:outerShdw dist="107763" dir="2700000" algn="ctr" rotWithShape="0">
                            <a:srgbClr val="333333">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sp>
        <p:nvSpPr>
          <p:cNvPr id="3" name="文本框 2">
            <a:extLst>
              <a:ext uri="{FF2B5EF4-FFF2-40B4-BE49-F238E27FC236}">
                <a16:creationId xmlns:a16="http://schemas.microsoft.com/office/drawing/2014/main" id="{ABB34053-C2B5-EB33-77D7-1BFEB180F4F2}"/>
              </a:ext>
            </a:extLst>
          </p:cNvPr>
          <p:cNvSpPr txBox="1"/>
          <p:nvPr/>
        </p:nvSpPr>
        <p:spPr>
          <a:xfrm>
            <a:off x="326570" y="5584530"/>
            <a:ext cx="4572000" cy="707886"/>
          </a:xfrm>
          <a:prstGeom prst="rect">
            <a:avLst/>
          </a:prstGeom>
          <a:noFill/>
        </p:spPr>
        <p:txBody>
          <a:bodyPr wrap="square">
            <a:spAutoFit/>
          </a:bodyPr>
          <a:lstStyle/>
          <a:p>
            <a:r>
              <a:rPr lang="zh-CN" altLang="en-US" sz="2000" dirty="0"/>
              <a:t>对于任何具有</a:t>
            </a:r>
            <a:r>
              <a:rPr lang="en-US" altLang="zh-CN" sz="2000" dirty="0"/>
              <a:t>n</a:t>
            </a:r>
            <a:r>
              <a:rPr lang="zh-CN" altLang="en-US" sz="2000" dirty="0"/>
              <a:t>个不同元素的序</a:t>
            </a:r>
            <a:endParaRPr lang="en-US" altLang="zh-CN" sz="2000" dirty="0"/>
          </a:p>
          <a:p>
            <a:r>
              <a:rPr lang="zh-CN" altLang="en-US" sz="2000" dirty="0"/>
              <a:t>列，可以创建多少个</a:t>
            </a:r>
            <a:r>
              <a:rPr lang="en-US" altLang="zh-CN" sz="2000" dirty="0"/>
              <a:t>BST</a:t>
            </a:r>
            <a:r>
              <a:rPr lang="zh-CN" altLang="en-US" sz="2000"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7716">
                                            <p:txEl>
                                              <p:pRg st="1" end="1"/>
                                            </p:txEl>
                                          </p:spTgt>
                                        </p:tgtEl>
                                        <p:attrNameLst>
                                          <p:attrName>style.visibility</p:attrName>
                                        </p:attrNameLst>
                                      </p:cBhvr>
                                      <p:to>
                                        <p:strVal val="visible"/>
                                      </p:to>
                                    </p:set>
                                    <p:animEffect transition="in" filter="fade">
                                      <p:cBhvr>
                                        <p:cTn id="7" dur="1000"/>
                                        <p:tgtEl>
                                          <p:spTgt spid="157716">
                                            <p:txEl>
                                              <p:pRg st="1" end="1"/>
                                            </p:txEl>
                                          </p:spTgt>
                                        </p:tgtEl>
                                      </p:cBhvr>
                                    </p:animEffect>
                                    <p:anim calcmode="lin" valueType="num">
                                      <p:cBhvr>
                                        <p:cTn id="8" dur="1000" fill="hold"/>
                                        <p:tgtEl>
                                          <p:spTgt spid="1577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771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7716">
                                            <p:txEl>
                                              <p:pRg st="2" end="2"/>
                                            </p:txEl>
                                          </p:spTgt>
                                        </p:tgtEl>
                                        <p:attrNameLst>
                                          <p:attrName>style.visibility</p:attrName>
                                        </p:attrNameLst>
                                      </p:cBhvr>
                                      <p:to>
                                        <p:strVal val="visible"/>
                                      </p:to>
                                    </p:set>
                                    <p:animEffect transition="in" filter="fade">
                                      <p:cBhvr>
                                        <p:cTn id="12" dur="1000"/>
                                        <p:tgtEl>
                                          <p:spTgt spid="157716">
                                            <p:txEl>
                                              <p:pRg st="2" end="2"/>
                                            </p:txEl>
                                          </p:spTgt>
                                        </p:tgtEl>
                                      </p:cBhvr>
                                    </p:animEffect>
                                    <p:anim calcmode="lin" valueType="num">
                                      <p:cBhvr>
                                        <p:cTn id="13" dur="1000" fill="hold"/>
                                        <p:tgtEl>
                                          <p:spTgt spid="15771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577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7716">
                                            <p:txEl>
                                              <p:pRg st="3" end="3"/>
                                            </p:txEl>
                                          </p:spTgt>
                                        </p:tgtEl>
                                        <p:attrNameLst>
                                          <p:attrName>style.visibility</p:attrName>
                                        </p:attrNameLst>
                                      </p:cBhvr>
                                      <p:to>
                                        <p:strVal val="visible"/>
                                      </p:to>
                                    </p:set>
                                    <p:animEffect transition="in" filter="fade">
                                      <p:cBhvr>
                                        <p:cTn id="19" dur="1000"/>
                                        <p:tgtEl>
                                          <p:spTgt spid="157716">
                                            <p:txEl>
                                              <p:pRg st="3" end="3"/>
                                            </p:txEl>
                                          </p:spTgt>
                                        </p:tgtEl>
                                      </p:cBhvr>
                                    </p:animEffect>
                                    <p:anim calcmode="lin" valueType="num">
                                      <p:cBhvr>
                                        <p:cTn id="20" dur="1000" fill="hold"/>
                                        <p:tgtEl>
                                          <p:spTgt spid="15771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577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5" name="Rectangle 19"/>
          <p:cNvSpPr>
            <a:spLocks noGrp="1" noChangeArrowheads="1"/>
          </p:cNvSpPr>
          <p:nvPr>
            <p:ph type="title"/>
          </p:nvPr>
        </p:nvSpPr>
        <p:spPr>
          <a:xfrm>
            <a:off x="457200" y="274638"/>
            <a:ext cx="8229600" cy="1143000"/>
          </a:xfrm>
          <a:noFill/>
        </p:spPr>
        <p:txBody>
          <a:bodyPr anchorCtr="0"/>
          <a:lstStyle/>
          <a:p>
            <a:r>
              <a:rPr lang="en-US" altLang="zh-CN" dirty="0"/>
              <a:t>Quiz</a:t>
            </a:r>
          </a:p>
        </p:txBody>
      </p:sp>
      <p:sp>
        <p:nvSpPr>
          <p:cNvPr id="157716" name="Rectangle 20"/>
          <p:cNvSpPr>
            <a:spLocks noGrp="1" noChangeArrowheads="1"/>
          </p:cNvSpPr>
          <p:nvPr>
            <p:ph type="body" idx="1"/>
          </p:nvPr>
        </p:nvSpPr>
        <p:spPr>
          <a:xfrm>
            <a:off x="457200" y="1600200"/>
            <a:ext cx="8362950" cy="4525963"/>
          </a:xfrm>
          <a:noFill/>
        </p:spPr>
        <p:txBody>
          <a:bodyPr/>
          <a:lstStyle/>
          <a:p>
            <a:r>
              <a:rPr lang="en-US" altLang="zh-CN" dirty="0"/>
              <a:t>For the below BST, how many different input arrays of </a:t>
            </a:r>
            <a:r>
              <a:rPr lang="en-US" altLang="zh-CN" b="1" dirty="0">
                <a:solidFill>
                  <a:srgbClr val="FFFF00"/>
                </a:solidFill>
              </a:rPr>
              <a:t>1,2,3,4,5,6,7</a:t>
            </a:r>
            <a:r>
              <a:rPr lang="en-US" altLang="zh-CN" dirty="0"/>
              <a:t> can setup this BST? </a:t>
            </a:r>
          </a:p>
        </p:txBody>
      </p:sp>
      <p:grpSp>
        <p:nvGrpSpPr>
          <p:cNvPr id="2" name="组合 1"/>
          <p:cNvGrpSpPr/>
          <p:nvPr/>
        </p:nvGrpSpPr>
        <p:grpSpPr>
          <a:xfrm>
            <a:off x="971600" y="3354734"/>
            <a:ext cx="3097212" cy="2522538"/>
            <a:chOff x="1474788" y="3933825"/>
            <a:chExt cx="3097212" cy="2522538"/>
          </a:xfrm>
        </p:grpSpPr>
        <p:sp>
          <p:nvSpPr>
            <p:cNvPr id="157717" name="Oval 21"/>
            <p:cNvSpPr>
              <a:spLocks noChangeArrowheads="1"/>
            </p:cNvSpPr>
            <p:nvPr/>
          </p:nvSpPr>
          <p:spPr bwMode="auto">
            <a:xfrm>
              <a:off x="2122488" y="52292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2</a:t>
              </a:r>
            </a:p>
          </p:txBody>
        </p:sp>
        <p:sp>
          <p:nvSpPr>
            <p:cNvPr id="157718" name="Oval 22"/>
            <p:cNvSpPr>
              <a:spLocks noChangeArrowheads="1"/>
            </p:cNvSpPr>
            <p:nvPr/>
          </p:nvSpPr>
          <p:spPr bwMode="auto">
            <a:xfrm>
              <a:off x="3419475" y="39338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a:t>
              </a:r>
            </a:p>
          </p:txBody>
        </p:sp>
        <p:sp>
          <p:nvSpPr>
            <p:cNvPr id="157719" name="Oval 23"/>
            <p:cNvSpPr>
              <a:spLocks noChangeArrowheads="1"/>
            </p:cNvSpPr>
            <p:nvPr/>
          </p:nvSpPr>
          <p:spPr bwMode="auto">
            <a:xfrm>
              <a:off x="2771775" y="458152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4</a:t>
              </a:r>
            </a:p>
          </p:txBody>
        </p:sp>
        <p:sp>
          <p:nvSpPr>
            <p:cNvPr id="157720" name="Oval 24"/>
            <p:cNvSpPr>
              <a:spLocks noChangeArrowheads="1"/>
            </p:cNvSpPr>
            <p:nvPr/>
          </p:nvSpPr>
          <p:spPr bwMode="auto">
            <a:xfrm>
              <a:off x="4067175" y="465296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7</a:t>
              </a:r>
            </a:p>
          </p:txBody>
        </p:sp>
        <p:sp>
          <p:nvSpPr>
            <p:cNvPr id="157721" name="Oval 25"/>
            <p:cNvSpPr>
              <a:spLocks noChangeArrowheads="1"/>
            </p:cNvSpPr>
            <p:nvPr/>
          </p:nvSpPr>
          <p:spPr bwMode="auto">
            <a:xfrm>
              <a:off x="3562350" y="5373688"/>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6</a:t>
              </a:r>
            </a:p>
          </p:txBody>
        </p:sp>
        <p:sp>
          <p:nvSpPr>
            <p:cNvPr id="157722" name="Oval 26"/>
            <p:cNvSpPr>
              <a:spLocks noChangeArrowheads="1"/>
            </p:cNvSpPr>
            <p:nvPr/>
          </p:nvSpPr>
          <p:spPr bwMode="auto">
            <a:xfrm>
              <a:off x="1474788" y="587851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1</a:t>
              </a:r>
            </a:p>
          </p:txBody>
        </p:sp>
        <p:sp>
          <p:nvSpPr>
            <p:cNvPr id="157723" name="Oval 27"/>
            <p:cNvSpPr>
              <a:spLocks noChangeArrowheads="1"/>
            </p:cNvSpPr>
            <p:nvPr/>
          </p:nvSpPr>
          <p:spPr bwMode="auto">
            <a:xfrm>
              <a:off x="2843213" y="5951538"/>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FF00"/>
                  </a:solidFill>
                </a:rPr>
                <a:t>3</a:t>
              </a:r>
            </a:p>
          </p:txBody>
        </p:sp>
        <p:cxnSp>
          <p:nvCxnSpPr>
            <p:cNvPr id="157724" name="AutoShape 28"/>
            <p:cNvCxnSpPr>
              <a:cxnSpLocks noChangeShapeType="1"/>
              <a:stCxn id="157718" idx="3"/>
              <a:endCxn id="157719" idx="7"/>
            </p:cNvCxnSpPr>
            <p:nvPr/>
          </p:nvCxnSpPr>
          <p:spPr bwMode="auto">
            <a:xfrm flipH="1">
              <a:off x="3201988" y="4378325"/>
              <a:ext cx="292100" cy="2635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5" name="AutoShape 29"/>
            <p:cNvCxnSpPr>
              <a:cxnSpLocks noChangeShapeType="1"/>
              <a:stCxn id="157717" idx="3"/>
              <a:endCxn id="157722" idx="7"/>
            </p:cNvCxnSpPr>
            <p:nvPr/>
          </p:nvCxnSpPr>
          <p:spPr bwMode="auto">
            <a:xfrm flipH="1">
              <a:off x="1905000" y="5673725"/>
              <a:ext cx="292100" cy="2651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6" name="AutoShape 30"/>
            <p:cNvCxnSpPr>
              <a:cxnSpLocks noChangeShapeType="1"/>
              <a:stCxn id="157720" idx="3"/>
              <a:endCxn id="157721" idx="0"/>
            </p:cNvCxnSpPr>
            <p:nvPr/>
          </p:nvCxnSpPr>
          <p:spPr bwMode="auto">
            <a:xfrm flipH="1">
              <a:off x="3814763" y="5097463"/>
              <a:ext cx="327025" cy="2619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7" name="AutoShape 31"/>
            <p:cNvCxnSpPr>
              <a:cxnSpLocks noChangeShapeType="1"/>
              <a:stCxn id="157717" idx="5"/>
              <a:endCxn id="157723" idx="1"/>
            </p:cNvCxnSpPr>
            <p:nvPr/>
          </p:nvCxnSpPr>
          <p:spPr bwMode="auto">
            <a:xfrm>
              <a:off x="2552700" y="5673725"/>
              <a:ext cx="365125" cy="33813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8" name="AutoShape 32"/>
            <p:cNvCxnSpPr>
              <a:cxnSpLocks noChangeShapeType="1"/>
              <a:stCxn id="157719" idx="3"/>
              <a:endCxn id="157717" idx="7"/>
            </p:cNvCxnSpPr>
            <p:nvPr/>
          </p:nvCxnSpPr>
          <p:spPr bwMode="auto">
            <a:xfrm flipH="1">
              <a:off x="2552700" y="5026025"/>
              <a:ext cx="293688" cy="2635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29" name="AutoShape 33"/>
            <p:cNvCxnSpPr>
              <a:cxnSpLocks noChangeShapeType="1"/>
              <a:stCxn id="157718" idx="5"/>
              <a:endCxn id="157720" idx="1"/>
            </p:cNvCxnSpPr>
            <p:nvPr/>
          </p:nvCxnSpPr>
          <p:spPr bwMode="auto">
            <a:xfrm>
              <a:off x="3849688" y="4378325"/>
              <a:ext cx="292100" cy="3349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DDE0395-5C99-5CDF-27AF-124E74472417}"/>
                  </a:ext>
                </a:extLst>
              </p:cNvPr>
              <p:cNvSpPr txBox="1"/>
              <p:nvPr/>
            </p:nvSpPr>
            <p:spPr>
              <a:xfrm>
                <a:off x="5217819" y="3422480"/>
                <a:ext cx="2447846" cy="371961"/>
              </a:xfrm>
              <a:prstGeom prst="rect">
                <a:avLst/>
              </a:prstGeom>
              <a:noFill/>
            </p:spPr>
            <p:txBody>
              <a:bodyPr wrap="square" rtlCol="0">
                <a:spAutoFit/>
              </a:bodyPr>
              <a:lstStyle/>
              <a:p>
                <a:r>
                  <a:rPr lang="zh-CN" altLang="en-US" dirty="0">
                    <a:solidFill>
                      <a:srgbClr val="00CC00"/>
                    </a:solidFill>
                  </a:rPr>
                  <a:t>第</a:t>
                </a:r>
                <a:r>
                  <a:rPr lang="en-US" altLang="zh-CN" dirty="0">
                    <a:solidFill>
                      <a:srgbClr val="00CC00"/>
                    </a:solidFill>
                  </a:rPr>
                  <a:t>1</a:t>
                </a:r>
                <a:r>
                  <a:rPr lang="zh-CN" altLang="en-US" dirty="0"/>
                  <a:t>：</a:t>
                </a:r>
                <a:r>
                  <a:rPr lang="en-US" altLang="zh-CN" dirty="0"/>
                  <a:t>5  </a:t>
                </a:r>
                <a:r>
                  <a:rPr lang="zh-CN" altLang="en-US" dirty="0"/>
                  <a:t>，</a:t>
                </a:r>
                <a:r>
                  <a:rPr lang="en-US" altLang="zh-CN" dirty="0"/>
                  <a:t>  </a:t>
                </a:r>
                <a:r>
                  <a:rPr lang="zh-CN" altLang="en-US" dirty="0"/>
                  <a:t>即：</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a14:m>
                <a:endParaRPr lang="zh-CN" altLang="en-US" dirty="0"/>
              </a:p>
            </p:txBody>
          </p:sp>
        </mc:Choice>
        <mc:Fallback xmlns="">
          <p:sp>
            <p:nvSpPr>
              <p:cNvPr id="5" name="文本框 4">
                <a:extLst>
                  <a:ext uri="{FF2B5EF4-FFF2-40B4-BE49-F238E27FC236}">
                    <a16:creationId xmlns:a16="http://schemas.microsoft.com/office/drawing/2014/main" id="{DDDE0395-5C99-5CDF-27AF-124E74472417}"/>
                  </a:ext>
                </a:extLst>
              </p:cNvPr>
              <p:cNvSpPr txBox="1">
                <a:spLocks noRot="1" noChangeAspect="1" noMove="1" noResize="1" noEditPoints="1" noAdjustHandles="1" noChangeArrowheads="1" noChangeShapeType="1" noTextEdit="1"/>
              </p:cNvSpPr>
              <p:nvPr/>
            </p:nvSpPr>
            <p:spPr>
              <a:xfrm>
                <a:off x="5217819" y="3422480"/>
                <a:ext cx="2447846" cy="371961"/>
              </a:xfrm>
              <a:prstGeom prst="rect">
                <a:avLst/>
              </a:prstGeom>
              <a:blipFill>
                <a:blip r:embed="rId2"/>
                <a:stretch>
                  <a:fillRect l="-2244" t="-11475" b="-26230"/>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28020BBA-F489-0A4B-272D-374CF792A7E5}"/>
              </a:ext>
            </a:extLst>
          </p:cNvPr>
          <p:cNvCxnSpPr/>
          <p:nvPr/>
        </p:nvCxnSpPr>
        <p:spPr>
          <a:xfrm>
            <a:off x="3638599" y="3607146"/>
            <a:ext cx="14374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14C362D-4D81-2A22-A3BE-0A14E5F97A79}"/>
              </a:ext>
            </a:extLst>
          </p:cNvPr>
          <p:cNvCxnSpPr>
            <a:cxnSpLocks/>
          </p:cNvCxnSpPr>
          <p:nvPr/>
        </p:nvCxnSpPr>
        <p:spPr>
          <a:xfrm>
            <a:off x="4195903" y="4329078"/>
            <a:ext cx="10219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C7C9B01-16FC-2E49-6E0D-39714F8A4913}"/>
                  </a:ext>
                </a:extLst>
              </p:cNvPr>
              <p:cNvSpPr txBox="1"/>
              <p:nvPr/>
            </p:nvSpPr>
            <p:spPr>
              <a:xfrm>
                <a:off x="5326563" y="4134197"/>
                <a:ext cx="3246914" cy="372474"/>
              </a:xfrm>
              <a:prstGeom prst="rect">
                <a:avLst/>
              </a:prstGeom>
              <a:noFill/>
            </p:spPr>
            <p:txBody>
              <a:bodyPr wrap="none" rtlCol="0">
                <a:spAutoFit/>
              </a:bodyPr>
              <a:lstStyle/>
              <a:p>
                <a:r>
                  <a:rPr lang="zh-CN" altLang="en-US" dirty="0">
                    <a:solidFill>
                      <a:srgbClr val="00CC00"/>
                    </a:solidFill>
                  </a:rPr>
                  <a:t>第</a:t>
                </a:r>
                <a:r>
                  <a:rPr lang="en-US" altLang="zh-CN" dirty="0">
                    <a:solidFill>
                      <a:srgbClr val="00CC00"/>
                    </a:solidFill>
                  </a:rPr>
                  <a:t>2</a:t>
                </a:r>
                <a:r>
                  <a:rPr lang="zh-CN" altLang="en-US" dirty="0"/>
                  <a:t>：</a:t>
                </a:r>
                <a:r>
                  <a:rPr lang="en-US" altLang="zh-CN" dirty="0"/>
                  <a:t>4</a:t>
                </a:r>
                <a:r>
                  <a:rPr lang="zh-CN" altLang="en-US" dirty="0"/>
                  <a:t>、</a:t>
                </a:r>
                <a:r>
                  <a:rPr lang="en-US" altLang="zh-CN" dirty="0"/>
                  <a:t>7 </a:t>
                </a:r>
                <a:r>
                  <a:rPr lang="zh-CN" altLang="en-US" dirty="0"/>
                  <a:t>或者 </a:t>
                </a:r>
                <a:r>
                  <a:rPr lang="en-US" altLang="zh-CN" dirty="0"/>
                  <a:t>7</a:t>
                </a:r>
                <a:r>
                  <a:rPr lang="zh-CN" altLang="en-US" dirty="0"/>
                  <a:t>、</a:t>
                </a:r>
                <a:r>
                  <a:rPr lang="en-US" altLang="zh-CN" dirty="0"/>
                  <a:t>4 , </a:t>
                </a:r>
                <a:r>
                  <a:rPr lang="zh-CN" altLang="en-US" dirty="0"/>
                  <a:t>即：</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a14:m>
                <a:endParaRPr lang="zh-CN" altLang="en-US" dirty="0"/>
              </a:p>
            </p:txBody>
          </p:sp>
        </mc:Choice>
        <mc:Fallback xmlns="">
          <p:sp>
            <p:nvSpPr>
              <p:cNvPr id="10" name="文本框 9">
                <a:extLst>
                  <a:ext uri="{FF2B5EF4-FFF2-40B4-BE49-F238E27FC236}">
                    <a16:creationId xmlns:a16="http://schemas.microsoft.com/office/drawing/2014/main" id="{7C7C9B01-16FC-2E49-6E0D-39714F8A4913}"/>
                  </a:ext>
                </a:extLst>
              </p:cNvPr>
              <p:cNvSpPr txBox="1">
                <a:spLocks noRot="1" noChangeAspect="1" noMove="1" noResize="1" noEditPoints="1" noAdjustHandles="1" noChangeArrowheads="1" noChangeShapeType="1" noTextEdit="1"/>
              </p:cNvSpPr>
              <p:nvPr/>
            </p:nvSpPr>
            <p:spPr>
              <a:xfrm>
                <a:off x="5326563" y="4134197"/>
                <a:ext cx="3246914" cy="372474"/>
              </a:xfrm>
              <a:prstGeom prst="rect">
                <a:avLst/>
              </a:prstGeom>
              <a:blipFill>
                <a:blip r:embed="rId3"/>
                <a:stretch>
                  <a:fillRect l="-1692" t="-11475" b="-26230"/>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FB6F78F0-BF54-671E-6012-5742251E3624}"/>
              </a:ext>
            </a:extLst>
          </p:cNvPr>
          <p:cNvCxnSpPr>
            <a:cxnSpLocks/>
          </p:cNvCxnSpPr>
          <p:nvPr/>
        </p:nvCxnSpPr>
        <p:spPr>
          <a:xfrm>
            <a:off x="3737023" y="5141555"/>
            <a:ext cx="10219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8EE458A-20AC-6014-DE62-1FD654B615B4}"/>
                  </a:ext>
                </a:extLst>
              </p:cNvPr>
              <p:cNvSpPr txBox="1"/>
              <p:nvPr/>
            </p:nvSpPr>
            <p:spPr>
              <a:xfrm>
                <a:off x="4785423" y="4945514"/>
                <a:ext cx="3285387" cy="372474"/>
              </a:xfrm>
              <a:prstGeom prst="rect">
                <a:avLst/>
              </a:prstGeom>
              <a:noFill/>
            </p:spPr>
            <p:txBody>
              <a:bodyPr wrap="none" rtlCol="0">
                <a:spAutoFit/>
              </a:bodyPr>
              <a:lstStyle/>
              <a:p>
                <a:r>
                  <a:rPr lang="zh-CN" altLang="en-US" dirty="0">
                    <a:solidFill>
                      <a:srgbClr val="00CC00"/>
                    </a:solidFill>
                  </a:rPr>
                  <a:t>第</a:t>
                </a:r>
                <a:r>
                  <a:rPr lang="en-US" altLang="zh-CN" dirty="0">
                    <a:solidFill>
                      <a:srgbClr val="00CC00"/>
                    </a:solidFill>
                  </a:rPr>
                  <a:t>3</a:t>
                </a:r>
                <a:r>
                  <a:rPr lang="zh-CN" altLang="en-US" dirty="0"/>
                  <a:t>：</a:t>
                </a:r>
                <a:r>
                  <a:rPr lang="en-US" altLang="zh-CN" dirty="0"/>
                  <a:t>2</a:t>
                </a:r>
                <a:r>
                  <a:rPr lang="zh-CN" altLang="en-US" dirty="0"/>
                  <a:t>、</a:t>
                </a:r>
                <a:r>
                  <a:rPr lang="en-US" altLang="zh-CN" dirty="0"/>
                  <a:t>6 </a:t>
                </a:r>
                <a:r>
                  <a:rPr lang="zh-CN" altLang="en-US" dirty="0"/>
                  <a:t>或者 </a:t>
                </a:r>
                <a:r>
                  <a:rPr lang="en-US" altLang="zh-CN" dirty="0"/>
                  <a:t>6</a:t>
                </a:r>
                <a:r>
                  <a:rPr lang="zh-CN" altLang="en-US" dirty="0"/>
                  <a:t>、</a:t>
                </a:r>
                <a:r>
                  <a:rPr lang="en-US" altLang="zh-CN" dirty="0"/>
                  <a:t>2</a:t>
                </a:r>
                <a:r>
                  <a:rPr lang="zh-CN" altLang="en-US" dirty="0"/>
                  <a:t>，即：</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a14:m>
                <a:endParaRPr lang="zh-CN" altLang="en-US" dirty="0"/>
              </a:p>
            </p:txBody>
          </p:sp>
        </mc:Choice>
        <mc:Fallback xmlns="">
          <p:sp>
            <p:nvSpPr>
              <p:cNvPr id="12" name="文本框 11">
                <a:extLst>
                  <a:ext uri="{FF2B5EF4-FFF2-40B4-BE49-F238E27FC236}">
                    <a16:creationId xmlns:a16="http://schemas.microsoft.com/office/drawing/2014/main" id="{E8EE458A-20AC-6014-DE62-1FD654B615B4}"/>
                  </a:ext>
                </a:extLst>
              </p:cNvPr>
              <p:cNvSpPr txBox="1">
                <a:spLocks noRot="1" noChangeAspect="1" noMove="1" noResize="1" noEditPoints="1" noAdjustHandles="1" noChangeArrowheads="1" noChangeShapeType="1" noTextEdit="1"/>
              </p:cNvSpPr>
              <p:nvPr/>
            </p:nvSpPr>
            <p:spPr>
              <a:xfrm>
                <a:off x="4785423" y="4945514"/>
                <a:ext cx="3285387" cy="372474"/>
              </a:xfrm>
              <a:prstGeom prst="rect">
                <a:avLst/>
              </a:prstGeom>
              <a:blipFill>
                <a:blip r:embed="rId4"/>
                <a:stretch>
                  <a:fillRect l="-1484" t="-11475" b="-26230"/>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83B24BFC-5A73-FB01-3A5D-C2E551C8292B}"/>
              </a:ext>
            </a:extLst>
          </p:cNvPr>
          <p:cNvCxnSpPr>
            <a:cxnSpLocks/>
          </p:cNvCxnSpPr>
          <p:nvPr/>
        </p:nvCxnSpPr>
        <p:spPr>
          <a:xfrm>
            <a:off x="2920142" y="5624859"/>
            <a:ext cx="10219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13CB960-535E-98B6-0DC3-3699A962FF8D}"/>
                  </a:ext>
                </a:extLst>
              </p:cNvPr>
              <p:cNvSpPr txBox="1"/>
              <p:nvPr/>
            </p:nvSpPr>
            <p:spPr>
              <a:xfrm>
                <a:off x="3960050" y="5472565"/>
                <a:ext cx="3285387" cy="372474"/>
              </a:xfrm>
              <a:prstGeom prst="rect">
                <a:avLst/>
              </a:prstGeom>
              <a:noFill/>
            </p:spPr>
            <p:txBody>
              <a:bodyPr wrap="none" rtlCol="0">
                <a:spAutoFit/>
              </a:bodyPr>
              <a:lstStyle/>
              <a:p>
                <a:r>
                  <a:rPr lang="zh-CN" altLang="en-US" dirty="0">
                    <a:solidFill>
                      <a:srgbClr val="00CC00"/>
                    </a:solidFill>
                  </a:rPr>
                  <a:t>第</a:t>
                </a:r>
                <a:r>
                  <a:rPr lang="en-US" altLang="zh-CN" dirty="0">
                    <a:solidFill>
                      <a:srgbClr val="00CC00"/>
                    </a:solidFill>
                  </a:rPr>
                  <a:t>4</a:t>
                </a:r>
                <a:r>
                  <a:rPr lang="zh-CN" altLang="en-US" dirty="0"/>
                  <a:t>：</a:t>
                </a:r>
                <a:r>
                  <a:rPr lang="en-US" altLang="zh-CN" dirty="0"/>
                  <a:t>1</a:t>
                </a:r>
                <a:r>
                  <a:rPr lang="zh-CN" altLang="en-US" dirty="0"/>
                  <a:t>、</a:t>
                </a:r>
                <a:r>
                  <a:rPr lang="en-US" altLang="zh-CN" dirty="0"/>
                  <a:t>3 </a:t>
                </a:r>
                <a:r>
                  <a:rPr lang="zh-CN" altLang="en-US" dirty="0"/>
                  <a:t>或者 </a:t>
                </a:r>
                <a:r>
                  <a:rPr lang="en-US" altLang="zh-CN" dirty="0"/>
                  <a:t>3</a:t>
                </a:r>
                <a:r>
                  <a:rPr lang="zh-CN" altLang="en-US" dirty="0"/>
                  <a:t>、</a:t>
                </a:r>
                <a:r>
                  <a:rPr lang="en-US" altLang="zh-CN" dirty="0"/>
                  <a:t>1</a:t>
                </a:r>
                <a:r>
                  <a:rPr lang="zh-CN" altLang="en-US" dirty="0"/>
                  <a:t>，即：</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a14:m>
                <a:endParaRPr lang="zh-CN" altLang="en-US" dirty="0"/>
              </a:p>
            </p:txBody>
          </p:sp>
        </mc:Choice>
        <mc:Fallback xmlns="">
          <p:sp>
            <p:nvSpPr>
              <p:cNvPr id="14" name="文本框 13">
                <a:extLst>
                  <a:ext uri="{FF2B5EF4-FFF2-40B4-BE49-F238E27FC236}">
                    <a16:creationId xmlns:a16="http://schemas.microsoft.com/office/drawing/2014/main" id="{B13CB960-535E-98B6-0DC3-3699A962FF8D}"/>
                  </a:ext>
                </a:extLst>
              </p:cNvPr>
              <p:cNvSpPr txBox="1">
                <a:spLocks noRot="1" noChangeAspect="1" noMove="1" noResize="1" noEditPoints="1" noAdjustHandles="1" noChangeArrowheads="1" noChangeShapeType="1" noTextEdit="1"/>
              </p:cNvSpPr>
              <p:nvPr/>
            </p:nvSpPr>
            <p:spPr>
              <a:xfrm>
                <a:off x="3960050" y="5472565"/>
                <a:ext cx="3285387" cy="372474"/>
              </a:xfrm>
              <a:prstGeom prst="rect">
                <a:avLst/>
              </a:prstGeom>
              <a:blipFill>
                <a:blip r:embed="rId5"/>
                <a:stretch>
                  <a:fillRect l="-1670" t="-1311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62AD90-30C4-4962-00C8-EA619CD8A9AC}"/>
                  </a:ext>
                </a:extLst>
              </p:cNvPr>
              <p:cNvSpPr txBox="1"/>
              <p:nvPr/>
            </p:nvSpPr>
            <p:spPr>
              <a:xfrm>
                <a:off x="3154258" y="6308725"/>
                <a:ext cx="4300023" cy="372474"/>
              </a:xfrm>
              <a:prstGeom prst="rect">
                <a:avLst/>
              </a:prstGeom>
              <a:noFill/>
            </p:spPr>
            <p:txBody>
              <a:bodyPr wrap="none" rtlCol="0">
                <a:spAutoFit/>
              </a:bodyPr>
              <a:lstStyle/>
              <a:p>
                <a:r>
                  <a:rPr lang="en-US" altLang="zh-CN" dirty="0"/>
                  <a:t>N =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1</m:t>
                        </m:r>
                      </m:sup>
                    </m:sSubSup>
                  </m:oMath>
                </a14:m>
                <a:r>
                  <a:rPr lang="zh-CN" altLang="en-US" dirty="0"/>
                  <a:t> </a:t>
                </a:r>
                <a14:m>
                  <m:oMath xmlns:m="http://schemas.openxmlformats.org/officeDocument/2006/math">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1</m:t>
                        </m:r>
                      </m:sup>
                    </m:sSubSup>
                  </m:oMath>
                </a14:m>
                <a:r>
                  <a:rPr lang="zh-CN" altLang="en-US" dirty="0"/>
                  <a:t> </a:t>
                </a:r>
                <a14:m>
                  <m:oMath xmlns:m="http://schemas.openxmlformats.org/officeDocument/2006/math">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2</m:t>
                        </m:r>
                      </m:sub>
                      <m:sup>
                        <m:r>
                          <a:rPr lang="en-US" altLang="zh-CN" i="1">
                            <a:latin typeface="Cambria Math" panose="02040503050406030204" pitchFamily="18" charset="0"/>
                          </a:rPr>
                          <m:t>1</m:t>
                        </m:r>
                      </m:sup>
                    </m:sSubSup>
                  </m:oMath>
                </a14:m>
                <a:r>
                  <a:rPr lang="zh-CN" altLang="en-US" dirty="0"/>
                  <a:t> </a:t>
                </a:r>
                <a:r>
                  <a:rPr lang="en-US" altLang="zh-CN" dirty="0"/>
                  <a:t>= 1</a:t>
                </a:r>
                <a:r>
                  <a:rPr lang="en-US" altLang="zh-CN" dirty="0">
                    <a:latin typeface="Times New Roman" panose="02020603050405020304" pitchFamily="18" charset="0"/>
                    <a:cs typeface="Times New Roman" panose="02020603050405020304" pitchFamily="18" charset="0"/>
                  </a:rPr>
                  <a:t>×2×2×2 = 8</a:t>
                </a:r>
                <a:endParaRPr lang="zh-CN" altLang="en-US" dirty="0"/>
              </a:p>
            </p:txBody>
          </p:sp>
        </mc:Choice>
        <mc:Fallback xmlns="">
          <p:sp>
            <p:nvSpPr>
              <p:cNvPr id="15" name="文本框 14">
                <a:extLst>
                  <a:ext uri="{FF2B5EF4-FFF2-40B4-BE49-F238E27FC236}">
                    <a16:creationId xmlns:a16="http://schemas.microsoft.com/office/drawing/2014/main" id="{A562AD90-30C4-4962-00C8-EA619CD8A9AC}"/>
                  </a:ext>
                </a:extLst>
              </p:cNvPr>
              <p:cNvSpPr txBox="1">
                <a:spLocks noRot="1" noChangeAspect="1" noMove="1" noResize="1" noEditPoints="1" noAdjustHandles="1" noChangeArrowheads="1" noChangeShapeType="1" noTextEdit="1"/>
              </p:cNvSpPr>
              <p:nvPr/>
            </p:nvSpPr>
            <p:spPr>
              <a:xfrm>
                <a:off x="3154258" y="6308725"/>
                <a:ext cx="4300023" cy="372474"/>
              </a:xfrm>
              <a:prstGeom prst="rect">
                <a:avLst/>
              </a:prstGeom>
              <a:blipFill>
                <a:blip r:embed="rId6"/>
                <a:stretch>
                  <a:fillRect l="-1133" t="-13115" r="-142" b="-26230"/>
                </a:stretch>
              </a:blipFill>
            </p:spPr>
            <p:txBody>
              <a:bodyPr/>
              <a:lstStyle/>
              <a:p>
                <a:r>
                  <a:rPr lang="zh-CN" altLang="en-US">
                    <a:noFill/>
                  </a:rPr>
                  <a:t> </a:t>
                </a:r>
              </a:p>
            </p:txBody>
          </p:sp>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ext Box 5"/>
          <p:cNvSpPr txBox="1">
            <a:spLocks noChangeArrowheads="1"/>
          </p:cNvSpPr>
          <p:nvPr/>
        </p:nvSpPr>
        <p:spPr bwMode="auto">
          <a:xfrm>
            <a:off x="468313" y="549275"/>
            <a:ext cx="8351837" cy="406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dirty="0">
                <a:solidFill>
                  <a:srgbClr val="FFFF00"/>
                </a:solidFill>
                <a:ea typeface="幼圆" panose="02010509060101010101" pitchFamily="49" charset="-122"/>
                <a:cs typeface="Times New Roman" panose="02020603050405020304" pitchFamily="18" charset="0"/>
              </a:rPr>
              <a:t>4) Node removal of BST</a:t>
            </a:r>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800" b="1" dirty="0">
                <a:latin typeface="Times New Roman" panose="02020603050405020304" pitchFamily="18" charset="0"/>
                <a:ea typeface="幼圆" panose="02010509060101010101" pitchFamily="49" charset="-122"/>
                <a:cs typeface="Times New Roman" panose="02020603050405020304" pitchFamily="18" charset="0"/>
              </a:rPr>
              <a:t>二叉排序树结点的删除</a:t>
            </a:r>
            <a:r>
              <a:rPr kumimoji="1" lang="en-US" altLang="zh-CN" sz="2800" b="1" dirty="0">
                <a:latin typeface="Times New Roman" panose="02020603050405020304" pitchFamily="18" charset="0"/>
                <a:ea typeface="幼圆" panose="02010509060101010101" pitchFamily="49" charset="-122"/>
                <a:cs typeface="Times New Roman" panose="02020603050405020304" pitchFamily="18" charset="0"/>
              </a:rPr>
              <a:t>)</a:t>
            </a: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p>
          <a:p>
            <a:pPr>
              <a:lnSpc>
                <a:spcPct val="120000"/>
              </a:lnSpc>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要删除二叉排序树的某个结点而仍然保持二叉排序树的规则比插入一个结点要</a:t>
            </a:r>
            <a:r>
              <a:rPr kumimoji="1" lang="zh-CN" altLang="en-US" sz="2400" b="1" u="sng"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复杂些</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。需要考虑三种情况：</a:t>
            </a:r>
          </a:p>
          <a:p>
            <a:pPr>
              <a:lnSpc>
                <a:spcPct val="120000"/>
              </a:lnSpc>
            </a:pP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没有孩子结点</a:t>
            </a:r>
          </a:p>
          <a:p>
            <a:pPr>
              <a:lnSpc>
                <a:spcPct val="120000"/>
              </a:lnSpc>
            </a:pP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只有左子树或只有右子树</a:t>
            </a:r>
          </a:p>
          <a:p>
            <a:pPr>
              <a:lnSpc>
                <a:spcPct val="120000"/>
              </a:lnSpc>
            </a:pP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左右子树均不空</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p>
          <a:p>
            <a:pPr>
              <a:lnSpc>
                <a:spcPct val="120000"/>
              </a:lnSpc>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假设指针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指向要删除的结点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指针</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指向*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的父结点</a:t>
            </a:r>
          </a:p>
        </p:txBody>
      </p:sp>
      <p:grpSp>
        <p:nvGrpSpPr>
          <p:cNvPr id="59432" name="Group 40"/>
          <p:cNvGrpSpPr/>
          <p:nvPr/>
        </p:nvGrpSpPr>
        <p:grpSpPr bwMode="auto">
          <a:xfrm>
            <a:off x="3239135" y="4568190"/>
            <a:ext cx="1787525" cy="1949450"/>
            <a:chOff x="2298" y="2416"/>
            <a:chExt cx="1126" cy="1228"/>
          </a:xfrm>
        </p:grpSpPr>
        <p:sp>
          <p:nvSpPr>
            <p:cNvPr id="59401" name="Oval 9"/>
            <p:cNvSpPr>
              <a:spLocks noChangeArrowheads="1"/>
            </p:cNvSpPr>
            <p:nvPr/>
          </p:nvSpPr>
          <p:spPr bwMode="auto">
            <a:xfrm>
              <a:off x="3018" y="2651"/>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p>
          </p:txBody>
        </p:sp>
        <p:sp>
          <p:nvSpPr>
            <p:cNvPr id="59402" name="Oval 10"/>
            <p:cNvSpPr>
              <a:spLocks noChangeArrowheads="1"/>
            </p:cNvSpPr>
            <p:nvPr/>
          </p:nvSpPr>
          <p:spPr bwMode="auto">
            <a:xfrm>
              <a:off x="2741" y="2953"/>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P</a:t>
              </a:r>
            </a:p>
          </p:txBody>
        </p:sp>
        <p:cxnSp>
          <p:nvCxnSpPr>
            <p:cNvPr id="59403" name="AutoShape 11"/>
            <p:cNvCxnSpPr>
              <a:cxnSpLocks noChangeShapeType="1"/>
              <a:stCxn id="59401" idx="3"/>
              <a:endCxn id="59402" idx="7"/>
            </p:cNvCxnSpPr>
            <p:nvPr/>
          </p:nvCxnSpPr>
          <p:spPr bwMode="auto">
            <a:xfrm flipH="1">
              <a:off x="2945" y="2881"/>
              <a:ext cx="108" cy="10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05" name="AutoShape 13"/>
            <p:cNvCxnSpPr>
              <a:cxnSpLocks noChangeShapeType="1"/>
              <a:stCxn id="59402" idx="3"/>
              <a:endCxn id="59406" idx="8"/>
            </p:cNvCxnSpPr>
            <p:nvPr/>
          </p:nvCxnSpPr>
          <p:spPr bwMode="auto">
            <a:xfrm flipH="1">
              <a:off x="2596" y="3183"/>
              <a:ext cx="180" cy="14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06" name="AutoShape 14"/>
            <p:cNvSpPr>
              <a:spLocks noChangeArrowheads="1"/>
            </p:cNvSpPr>
            <p:nvPr/>
          </p:nvSpPr>
          <p:spPr bwMode="auto">
            <a:xfrm flipH="1" flipV="1">
              <a:off x="2298" y="3385"/>
              <a:ext cx="318" cy="259"/>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a:solidFill>
                    <a:srgbClr val="FFFF00"/>
                  </a:solidFill>
                  <a:latin typeface="Times New Roman" panose="02020603050405020304" pitchFamily="18" charset="0"/>
                </a:rPr>
                <a:t>P</a:t>
              </a:r>
              <a:r>
                <a:rPr kumimoji="1" lang="en-US" altLang="zh-CN" sz="2400" baseline="-25000">
                  <a:solidFill>
                    <a:srgbClr val="FFFF00"/>
                  </a:solidFill>
                  <a:latin typeface="Times New Roman" panose="02020603050405020304" pitchFamily="18" charset="0"/>
                </a:rPr>
                <a:t>L</a:t>
              </a:r>
              <a:endParaRPr kumimoji="1" lang="en-US" altLang="zh-CN" sz="2400">
                <a:solidFill>
                  <a:srgbClr val="FFFF00"/>
                </a:solidFill>
                <a:latin typeface="Times New Roman" panose="02020603050405020304" pitchFamily="18" charset="0"/>
              </a:endParaRPr>
            </a:p>
          </p:txBody>
        </p:sp>
        <p:sp>
          <p:nvSpPr>
            <p:cNvPr id="59410" name="AutoShape 18"/>
            <p:cNvSpPr>
              <a:spLocks noChangeArrowheads="1"/>
            </p:cNvSpPr>
            <p:nvPr/>
          </p:nvSpPr>
          <p:spPr bwMode="auto">
            <a:xfrm flipV="1">
              <a:off x="3106" y="3385"/>
              <a:ext cx="318" cy="259"/>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a:solidFill>
                    <a:srgbClr val="FFFF00"/>
                  </a:solidFill>
                  <a:latin typeface="Times New Roman" panose="02020603050405020304" pitchFamily="18" charset="0"/>
                </a:rPr>
                <a:t>P</a:t>
              </a:r>
              <a:r>
                <a:rPr kumimoji="1" lang="en-US" altLang="zh-CN" sz="2400" baseline="-25000">
                  <a:solidFill>
                    <a:srgbClr val="FFFF00"/>
                  </a:solidFill>
                  <a:latin typeface="Times New Roman" panose="02020603050405020304" pitchFamily="18" charset="0"/>
                </a:rPr>
                <a:t>R</a:t>
              </a:r>
              <a:endParaRPr kumimoji="1" lang="en-US" altLang="zh-CN" sz="2400">
                <a:solidFill>
                  <a:srgbClr val="FFFF00"/>
                </a:solidFill>
                <a:latin typeface="Times New Roman" panose="02020603050405020304" pitchFamily="18" charset="0"/>
              </a:endParaRPr>
            </a:p>
          </p:txBody>
        </p:sp>
        <p:cxnSp>
          <p:nvCxnSpPr>
            <p:cNvPr id="59411" name="AutoShape 19"/>
            <p:cNvCxnSpPr>
              <a:cxnSpLocks noChangeShapeType="1"/>
              <a:stCxn id="59402" idx="5"/>
              <a:endCxn id="59410" idx="8"/>
            </p:cNvCxnSpPr>
            <p:nvPr/>
          </p:nvCxnSpPr>
          <p:spPr bwMode="auto">
            <a:xfrm>
              <a:off x="2945" y="3183"/>
              <a:ext cx="180"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418" name="Line 26"/>
            <p:cNvSpPr>
              <a:spLocks noChangeShapeType="1"/>
            </p:cNvSpPr>
            <p:nvPr/>
          </p:nvSpPr>
          <p:spPr bwMode="auto">
            <a:xfrm>
              <a:off x="3218" y="2867"/>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9" name="Text Box 27"/>
            <p:cNvSpPr txBox="1">
              <a:spLocks noChangeArrowheads="1"/>
            </p:cNvSpPr>
            <p:nvPr/>
          </p:nvSpPr>
          <p:spPr bwMode="auto">
            <a:xfrm>
              <a:off x="2699" y="2416"/>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59420" name="Text Box 28"/>
            <p:cNvSpPr txBox="1">
              <a:spLocks noChangeArrowheads="1"/>
            </p:cNvSpPr>
            <p:nvPr/>
          </p:nvSpPr>
          <p:spPr bwMode="auto">
            <a:xfrm>
              <a:off x="2472" y="26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p</a:t>
              </a:r>
            </a:p>
          </p:txBody>
        </p:sp>
        <p:cxnSp>
          <p:nvCxnSpPr>
            <p:cNvPr id="59421" name="AutoShape 29"/>
            <p:cNvCxnSpPr>
              <a:cxnSpLocks noChangeShapeType="1"/>
            </p:cNvCxnSpPr>
            <p:nvPr/>
          </p:nvCxnSpPr>
          <p:spPr bwMode="auto">
            <a:xfrm>
              <a:off x="2884" y="2539"/>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22" name="AutoShape 30"/>
            <p:cNvCxnSpPr>
              <a:cxnSpLocks noChangeShapeType="1"/>
            </p:cNvCxnSpPr>
            <p:nvPr/>
          </p:nvCxnSpPr>
          <p:spPr bwMode="auto">
            <a:xfrm>
              <a:off x="2642" y="2828"/>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397">
                                            <p:txEl>
                                              <p:pRg st="3" end="3"/>
                                            </p:txEl>
                                          </p:spTgt>
                                        </p:tgtEl>
                                        <p:attrNameLst>
                                          <p:attrName>style.visibility</p:attrName>
                                        </p:attrNameLst>
                                      </p:cBhvr>
                                      <p:to>
                                        <p:strVal val="visible"/>
                                      </p:to>
                                    </p:set>
                                    <p:animEffect transition="in" filter="fade">
                                      <p:cBhvr>
                                        <p:cTn id="7" dur="1000"/>
                                        <p:tgtEl>
                                          <p:spTgt spid="59397">
                                            <p:txEl>
                                              <p:pRg st="3" end="3"/>
                                            </p:txEl>
                                          </p:spTgt>
                                        </p:tgtEl>
                                      </p:cBhvr>
                                    </p:animEffect>
                                    <p:anim calcmode="lin" valueType="num">
                                      <p:cBhvr>
                                        <p:cTn id="8" dur="1000" fill="hold"/>
                                        <p:tgtEl>
                                          <p:spTgt spid="5939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93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397">
                                            <p:txEl>
                                              <p:pRg st="4" end="4"/>
                                            </p:txEl>
                                          </p:spTgt>
                                        </p:tgtEl>
                                        <p:attrNameLst>
                                          <p:attrName>style.visibility</p:attrName>
                                        </p:attrNameLst>
                                      </p:cBhvr>
                                      <p:to>
                                        <p:strVal val="visible"/>
                                      </p:to>
                                    </p:set>
                                    <p:animEffect transition="in" filter="fade">
                                      <p:cBhvr>
                                        <p:cTn id="14" dur="1000"/>
                                        <p:tgtEl>
                                          <p:spTgt spid="59397">
                                            <p:txEl>
                                              <p:pRg st="4" end="4"/>
                                            </p:txEl>
                                          </p:spTgt>
                                        </p:tgtEl>
                                      </p:cBhvr>
                                    </p:animEffect>
                                    <p:anim calcmode="lin" valueType="num">
                                      <p:cBhvr>
                                        <p:cTn id="15" dur="1000" fill="hold"/>
                                        <p:tgtEl>
                                          <p:spTgt spid="5939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939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397">
                                            <p:txEl>
                                              <p:pRg st="5" end="5"/>
                                            </p:txEl>
                                          </p:spTgt>
                                        </p:tgtEl>
                                        <p:attrNameLst>
                                          <p:attrName>style.visibility</p:attrName>
                                        </p:attrNameLst>
                                      </p:cBhvr>
                                      <p:to>
                                        <p:strVal val="visible"/>
                                      </p:to>
                                    </p:set>
                                    <p:animEffect transition="in" filter="fade">
                                      <p:cBhvr>
                                        <p:cTn id="21" dur="1000"/>
                                        <p:tgtEl>
                                          <p:spTgt spid="59397">
                                            <p:txEl>
                                              <p:pRg st="5" end="5"/>
                                            </p:txEl>
                                          </p:spTgt>
                                        </p:tgtEl>
                                      </p:cBhvr>
                                    </p:animEffect>
                                    <p:anim calcmode="lin" valueType="num">
                                      <p:cBhvr>
                                        <p:cTn id="22" dur="1000" fill="hold"/>
                                        <p:tgtEl>
                                          <p:spTgt spid="59397">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939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9397">
                                            <p:txEl>
                                              <p:pRg st="6" end="6"/>
                                            </p:txEl>
                                          </p:spTgt>
                                        </p:tgtEl>
                                        <p:attrNameLst>
                                          <p:attrName>style.visibility</p:attrName>
                                        </p:attrNameLst>
                                      </p:cBhvr>
                                      <p:to>
                                        <p:strVal val="visible"/>
                                      </p:to>
                                    </p:set>
                                    <p:animEffect transition="in" filter="fade">
                                      <p:cBhvr>
                                        <p:cTn id="28" dur="1000"/>
                                        <p:tgtEl>
                                          <p:spTgt spid="59397">
                                            <p:txEl>
                                              <p:pRg st="6" end="6"/>
                                            </p:txEl>
                                          </p:spTgt>
                                        </p:tgtEl>
                                      </p:cBhvr>
                                    </p:animEffect>
                                    <p:anim calcmode="lin" valueType="num">
                                      <p:cBhvr>
                                        <p:cTn id="29" dur="1000" fill="hold"/>
                                        <p:tgtEl>
                                          <p:spTgt spid="59397">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5939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9397">
                                            <p:txEl>
                                              <p:pRg st="7" end="7"/>
                                            </p:txEl>
                                          </p:spTgt>
                                        </p:tgtEl>
                                        <p:attrNameLst>
                                          <p:attrName>style.visibility</p:attrName>
                                        </p:attrNameLst>
                                      </p:cBhvr>
                                      <p:to>
                                        <p:strVal val="visible"/>
                                      </p:to>
                                    </p:set>
                                    <p:animEffect transition="in" filter="fade">
                                      <p:cBhvr>
                                        <p:cTn id="35" dur="1000"/>
                                        <p:tgtEl>
                                          <p:spTgt spid="59397">
                                            <p:txEl>
                                              <p:pRg st="7" end="7"/>
                                            </p:txEl>
                                          </p:spTgt>
                                        </p:tgtEl>
                                      </p:cBhvr>
                                    </p:animEffect>
                                    <p:anim calcmode="lin" valueType="num">
                                      <p:cBhvr>
                                        <p:cTn id="36" dur="1000" fill="hold"/>
                                        <p:tgtEl>
                                          <p:spTgt spid="59397">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939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467678" y="980758"/>
            <a:ext cx="828040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latinLnBrk="0" hangingPunct="1">
              <a:lnSpc>
                <a:spcPct val="150000"/>
              </a:lnSpc>
              <a:spcBef>
                <a:spcPts val="0"/>
              </a:spcBef>
              <a:buFont typeface="Wingdings" panose="05000000000000000000" charset="0"/>
              <a:buChar char="u"/>
            </a:pP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操作</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：检索、查询、插入元素和删除元素。</a:t>
            </a:r>
          </a:p>
          <a:p>
            <a:pPr marL="342900" indent="-342900" eaLnBrk="1" latinLnBrk="0" hangingPunct="1">
              <a:lnSpc>
                <a:spcPct val="150000"/>
              </a:lnSpc>
              <a:spcBef>
                <a:spcPts val="0"/>
              </a:spcBef>
              <a:buFont typeface="Wingdings" panose="05000000000000000000" charset="0"/>
              <a:buChar char="u"/>
            </a:pP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存储</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：顺序法、散列法、二叉树法和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树（选择存储方法时考虑操作是否简便）</a:t>
            </a:r>
          </a:p>
          <a:p>
            <a:pPr marL="342900" indent="-342900" eaLnBrk="1" latinLnBrk="0" hangingPunct="1">
              <a:lnSpc>
                <a:spcPct val="150000"/>
              </a:lnSpc>
              <a:spcBef>
                <a:spcPts val="0"/>
              </a:spcBef>
              <a:buFont typeface="Wingdings" panose="05000000000000000000" charset="0"/>
              <a:buChar char="u"/>
            </a:pP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检索效率的标准</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：检索过程中和关键码比较的次数，即平均检索长度</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ASL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a:p>
            <a:pPr marL="342900" indent="-342900" algn="r">
              <a:spcBef>
                <a:spcPct val="50000"/>
              </a:spcBef>
            </a:pP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ASL</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i</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认为每个元素的检索概率相等）。</a:t>
            </a:r>
          </a:p>
          <a:p>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252000" y="404664"/>
            <a:ext cx="86400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叶子</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结点，由于删除叶子结点不破坏整棵树的结构，因此，只需要修改其双亲结点的指针即可。</a:t>
            </a: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只有左子树</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或只有右子树</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1" baseline="-250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，此时只要令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或</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直接成为其双亲结点*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的左子树即可。（为什么？）</a:t>
            </a:r>
          </a:p>
        </p:txBody>
      </p:sp>
      <p:grpSp>
        <p:nvGrpSpPr>
          <p:cNvPr id="4" name="组合 3"/>
          <p:cNvGrpSpPr/>
          <p:nvPr/>
        </p:nvGrpSpPr>
        <p:grpSpPr>
          <a:xfrm>
            <a:off x="703901" y="2543812"/>
            <a:ext cx="1504949" cy="3413144"/>
            <a:chOff x="1357316" y="2492377"/>
            <a:chExt cx="1504949" cy="3413144"/>
          </a:xfrm>
        </p:grpSpPr>
        <p:grpSp>
          <p:nvGrpSpPr>
            <p:cNvPr id="248914" name="Group 82"/>
            <p:cNvGrpSpPr/>
            <p:nvPr/>
          </p:nvGrpSpPr>
          <p:grpSpPr bwMode="auto">
            <a:xfrm>
              <a:off x="1357316" y="2492377"/>
              <a:ext cx="1485904" cy="1309688"/>
              <a:chOff x="855" y="1570"/>
              <a:chExt cx="936" cy="825"/>
            </a:xfrm>
          </p:grpSpPr>
          <p:grpSp>
            <p:nvGrpSpPr>
              <p:cNvPr id="248836" name="Group 4"/>
              <p:cNvGrpSpPr/>
              <p:nvPr/>
            </p:nvGrpSpPr>
            <p:grpSpPr bwMode="auto">
              <a:xfrm>
                <a:off x="1153" y="1834"/>
                <a:ext cx="518" cy="561"/>
                <a:chOff x="768" y="1440"/>
                <a:chExt cx="624" cy="624"/>
              </a:xfrm>
            </p:grpSpPr>
            <p:sp>
              <p:nvSpPr>
                <p:cNvPr id="248837" name="Oval 5"/>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p>
              </p:txBody>
            </p:sp>
            <p:sp>
              <p:nvSpPr>
                <p:cNvPr id="248838" name="Oval 6"/>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p>
              </p:txBody>
            </p:sp>
            <p:cxnSp>
              <p:nvCxnSpPr>
                <p:cNvPr id="248839" name="AutoShape 7"/>
                <p:cNvCxnSpPr>
                  <a:cxnSpLocks noChangeShapeType="1"/>
                  <a:stCxn id="248837" idx="3"/>
                  <a:endCxn id="248838"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44" name="Line 12"/>
              <p:cNvSpPr>
                <a:spLocks noChangeShapeType="1"/>
              </p:cNvSpPr>
              <p:nvPr/>
            </p:nvSpPr>
            <p:spPr bwMode="auto">
              <a:xfrm>
                <a:off x="1632" y="2050"/>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45" name="Text Box 13"/>
              <p:cNvSpPr txBox="1">
                <a:spLocks noChangeArrowheads="1"/>
              </p:cNvSpPr>
              <p:nvPr/>
            </p:nvSpPr>
            <p:spPr bwMode="auto">
              <a:xfrm>
                <a:off x="1112" y="1570"/>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248846" name="Text Box 14"/>
              <p:cNvSpPr txBox="1">
                <a:spLocks noChangeArrowheads="1"/>
              </p:cNvSpPr>
              <p:nvPr/>
            </p:nvSpPr>
            <p:spPr bwMode="auto">
              <a:xfrm>
                <a:off x="855" y="185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FF00"/>
                    </a:solidFill>
                    <a:latin typeface="Times New Roman" panose="02020603050405020304" pitchFamily="18" charset="0"/>
                  </a:rPr>
                  <a:t>p</a:t>
                </a:r>
              </a:p>
            </p:txBody>
          </p:sp>
          <p:cxnSp>
            <p:nvCxnSpPr>
              <p:cNvPr id="248847" name="AutoShape 15"/>
              <p:cNvCxnSpPr>
                <a:cxnSpLocks noChangeShapeType="1"/>
              </p:cNvCxnSpPr>
              <p:nvPr/>
            </p:nvCxnSpPr>
            <p:spPr bwMode="auto">
              <a:xfrm>
                <a:off x="1306" y="1734"/>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48" name="AutoShape 16"/>
              <p:cNvCxnSpPr>
                <a:cxnSpLocks noChangeShapeType="1"/>
              </p:cNvCxnSpPr>
              <p:nvPr/>
            </p:nvCxnSpPr>
            <p:spPr bwMode="auto">
              <a:xfrm>
                <a:off x="1036" y="2029"/>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80" name="AutoShape 48"/>
            <p:cNvSpPr>
              <a:spLocks noChangeArrowheads="1"/>
            </p:cNvSpPr>
            <p:nvPr/>
          </p:nvSpPr>
          <p:spPr bwMode="auto">
            <a:xfrm>
              <a:off x="2195513"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248911" name="Group 79"/>
            <p:cNvGrpSpPr/>
            <p:nvPr/>
          </p:nvGrpSpPr>
          <p:grpSpPr bwMode="auto">
            <a:xfrm>
              <a:off x="1851027" y="4868880"/>
              <a:ext cx="1011238" cy="1036641"/>
              <a:chOff x="1166" y="3067"/>
              <a:chExt cx="637" cy="653"/>
            </a:xfrm>
          </p:grpSpPr>
          <p:sp>
            <p:nvSpPr>
              <p:cNvPr id="248885" name="Oval 53"/>
              <p:cNvSpPr>
                <a:spLocks noChangeArrowheads="1"/>
              </p:cNvSpPr>
              <p:nvPr/>
            </p:nvSpPr>
            <p:spPr bwMode="auto">
              <a:xfrm>
                <a:off x="1444" y="3331"/>
                <a:ext cx="239" cy="25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p>
            </p:txBody>
          </p:sp>
          <p:sp>
            <p:nvSpPr>
              <p:cNvPr id="248888" name="Line 56"/>
              <p:cNvSpPr>
                <a:spLocks noChangeShapeType="1"/>
              </p:cNvSpPr>
              <p:nvPr/>
            </p:nvSpPr>
            <p:spPr bwMode="auto">
              <a:xfrm>
                <a:off x="1644" y="3547"/>
                <a:ext cx="159" cy="173"/>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89" name="Text Box 57"/>
              <p:cNvSpPr txBox="1">
                <a:spLocks noChangeArrowheads="1"/>
              </p:cNvSpPr>
              <p:nvPr/>
            </p:nvSpPr>
            <p:spPr bwMode="auto">
              <a:xfrm>
                <a:off x="1166" y="3067"/>
                <a:ext cx="1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cxnSp>
            <p:nvCxnSpPr>
              <p:cNvPr id="248891" name="AutoShape 59"/>
              <p:cNvCxnSpPr>
                <a:cxnSpLocks noChangeShapeType="1"/>
              </p:cNvCxnSpPr>
              <p:nvPr/>
            </p:nvCxnSpPr>
            <p:spPr bwMode="auto">
              <a:xfrm>
                <a:off x="1327" y="3221"/>
                <a:ext cx="181" cy="1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 name="组合 1"/>
          <p:cNvGrpSpPr/>
          <p:nvPr/>
        </p:nvGrpSpPr>
        <p:grpSpPr>
          <a:xfrm>
            <a:off x="4499610" y="2532901"/>
            <a:ext cx="1651000" cy="3652317"/>
            <a:chOff x="3635375" y="2492896"/>
            <a:chExt cx="1651000" cy="3652317"/>
          </a:xfrm>
        </p:grpSpPr>
        <p:grpSp>
          <p:nvGrpSpPr>
            <p:cNvPr id="248850" name="Group 18"/>
            <p:cNvGrpSpPr/>
            <p:nvPr/>
          </p:nvGrpSpPr>
          <p:grpSpPr bwMode="auto">
            <a:xfrm>
              <a:off x="4273550" y="2911475"/>
              <a:ext cx="822325" cy="890588"/>
              <a:chOff x="768" y="1440"/>
              <a:chExt cx="624" cy="624"/>
            </a:xfrm>
          </p:grpSpPr>
          <p:sp>
            <p:nvSpPr>
              <p:cNvPr id="248851" name="Oval 19"/>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p>
            </p:txBody>
          </p:sp>
          <p:sp>
            <p:nvSpPr>
              <p:cNvPr id="248852" name="Oval 20"/>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p>
            </p:txBody>
          </p:sp>
          <p:cxnSp>
            <p:nvCxnSpPr>
              <p:cNvPr id="248853" name="AutoShape 21"/>
              <p:cNvCxnSpPr>
                <a:cxnSpLocks noChangeShapeType="1"/>
                <a:stCxn id="248851" idx="3"/>
                <a:endCxn id="248852"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48854" name="AutoShape 22"/>
            <p:cNvCxnSpPr>
              <a:cxnSpLocks noChangeShapeType="1"/>
              <a:stCxn id="248852" idx="3"/>
            </p:cNvCxnSpPr>
            <p:nvPr/>
          </p:nvCxnSpPr>
          <p:spPr bwMode="auto">
            <a:xfrm flipH="1">
              <a:off x="4092575" y="3756025"/>
              <a:ext cx="236538" cy="257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55" name="AutoShape 23"/>
            <p:cNvSpPr>
              <a:spLocks noChangeArrowheads="1"/>
            </p:cNvSpPr>
            <p:nvPr/>
          </p:nvSpPr>
          <p:spPr bwMode="auto">
            <a:xfrm flipH="1" flipV="1">
              <a:off x="3635375" y="4076700"/>
              <a:ext cx="504825" cy="411163"/>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endParaRPr kumimoji="1" lang="en-US" altLang="zh-CN" sz="2400">
                <a:latin typeface="Times New Roman" panose="02020603050405020304" pitchFamily="18" charset="0"/>
              </a:endParaRPr>
            </a:p>
            <a:p>
              <a:pPr algn="ct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248858" name="Line 26"/>
            <p:cNvSpPr>
              <a:spLocks noChangeShapeType="1"/>
            </p:cNvSpPr>
            <p:nvPr/>
          </p:nvSpPr>
          <p:spPr bwMode="auto">
            <a:xfrm>
              <a:off x="5033963" y="3254375"/>
              <a:ext cx="252412" cy="27463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59" name="Text Box 27"/>
            <p:cNvSpPr txBox="1">
              <a:spLocks noChangeArrowheads="1"/>
            </p:cNvSpPr>
            <p:nvPr/>
          </p:nvSpPr>
          <p:spPr bwMode="auto">
            <a:xfrm>
              <a:off x="4211960" y="2492896"/>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248860" name="Text Box 28"/>
            <p:cNvSpPr txBox="1">
              <a:spLocks noChangeArrowheads="1"/>
            </p:cNvSpPr>
            <p:nvPr/>
          </p:nvSpPr>
          <p:spPr bwMode="auto">
            <a:xfrm>
              <a:off x="3779912" y="2947804"/>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FF00"/>
                  </a:solidFill>
                  <a:latin typeface="Times New Roman" panose="02020603050405020304" pitchFamily="18" charset="0"/>
                </a:rPr>
                <a:t>p</a:t>
              </a:r>
            </a:p>
          </p:txBody>
        </p:sp>
        <p:cxnSp>
          <p:nvCxnSpPr>
            <p:cNvPr id="248861" name="AutoShape 29"/>
            <p:cNvCxnSpPr>
              <a:cxnSpLocks noChangeShapeType="1"/>
            </p:cNvCxnSpPr>
            <p:nvPr/>
          </p:nvCxnSpPr>
          <p:spPr bwMode="auto">
            <a:xfrm>
              <a:off x="4513038" y="2769577"/>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62" name="AutoShape 30"/>
            <p:cNvCxnSpPr>
              <a:cxnSpLocks noChangeShapeType="1"/>
            </p:cNvCxnSpPr>
            <p:nvPr/>
          </p:nvCxnSpPr>
          <p:spPr bwMode="auto">
            <a:xfrm>
              <a:off x="4098758" y="3213641"/>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81" name="AutoShape 49"/>
            <p:cNvSpPr>
              <a:spLocks noChangeArrowheads="1"/>
            </p:cNvSpPr>
            <p:nvPr/>
          </p:nvSpPr>
          <p:spPr bwMode="auto">
            <a:xfrm>
              <a:off x="4500563"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8895" name="Oval 63"/>
            <p:cNvSpPr>
              <a:spLocks noChangeArrowheads="1"/>
            </p:cNvSpPr>
            <p:nvPr/>
          </p:nvSpPr>
          <p:spPr bwMode="auto">
            <a:xfrm>
              <a:off x="4716463" y="5072063"/>
              <a:ext cx="379412" cy="4111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p>
          </p:txBody>
        </p:sp>
        <p:cxnSp>
          <p:nvCxnSpPr>
            <p:cNvPr id="248898" name="AutoShape 66"/>
            <p:cNvCxnSpPr>
              <a:cxnSpLocks noChangeShapeType="1"/>
            </p:cNvCxnSpPr>
            <p:nvPr/>
          </p:nvCxnSpPr>
          <p:spPr bwMode="auto">
            <a:xfrm flipH="1">
              <a:off x="4513263" y="5414963"/>
              <a:ext cx="236537" cy="2571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99" name="AutoShape 67"/>
            <p:cNvSpPr>
              <a:spLocks noChangeArrowheads="1"/>
            </p:cNvSpPr>
            <p:nvPr/>
          </p:nvSpPr>
          <p:spPr bwMode="auto">
            <a:xfrm flipH="1" flipV="1">
              <a:off x="4067175" y="5734050"/>
              <a:ext cx="504825" cy="411163"/>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dirty="0">
                  <a:solidFill>
                    <a:srgbClr val="FFFF00"/>
                  </a:solidFill>
                  <a:latin typeface="Times New Roman" panose="02020603050405020304" pitchFamily="18" charset="0"/>
                </a:rPr>
                <a:t>P</a:t>
              </a:r>
              <a:r>
                <a:rPr kumimoji="1" lang="en-US" altLang="zh-CN" sz="2400" baseline="-25000" dirty="0">
                  <a:solidFill>
                    <a:srgbClr val="FFFF00"/>
                  </a:solidFill>
                  <a:latin typeface="Times New Roman" panose="02020603050405020304" pitchFamily="18" charset="0"/>
                </a:rPr>
                <a:t>L</a:t>
              </a:r>
              <a:endParaRPr kumimoji="1" lang="en-US" altLang="zh-CN" sz="2400" dirty="0">
                <a:solidFill>
                  <a:srgbClr val="FFFF00"/>
                </a:solidFill>
                <a:latin typeface="Times New Roman" panose="02020603050405020304" pitchFamily="18" charset="0"/>
              </a:endParaRPr>
            </a:p>
          </p:txBody>
        </p:sp>
        <p:sp>
          <p:nvSpPr>
            <p:cNvPr id="248900" name="Line 68"/>
            <p:cNvSpPr>
              <a:spLocks noChangeShapeType="1"/>
            </p:cNvSpPr>
            <p:nvPr/>
          </p:nvSpPr>
          <p:spPr bwMode="auto">
            <a:xfrm>
              <a:off x="5033963" y="5414963"/>
              <a:ext cx="252412"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901" name="Text Box 69"/>
            <p:cNvSpPr txBox="1">
              <a:spLocks noChangeArrowheads="1"/>
            </p:cNvSpPr>
            <p:nvPr/>
          </p:nvSpPr>
          <p:spPr bwMode="auto">
            <a:xfrm>
              <a:off x="4221862" y="4721225"/>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cxnSp>
          <p:nvCxnSpPr>
            <p:cNvPr id="248903" name="AutoShape 71"/>
            <p:cNvCxnSpPr>
              <a:cxnSpLocks noChangeShapeType="1"/>
            </p:cNvCxnSpPr>
            <p:nvPr/>
          </p:nvCxnSpPr>
          <p:spPr bwMode="auto">
            <a:xfrm>
              <a:off x="4488593" y="4943199"/>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组合 2"/>
          <p:cNvGrpSpPr/>
          <p:nvPr/>
        </p:nvGrpSpPr>
        <p:grpSpPr>
          <a:xfrm>
            <a:off x="6372200" y="2539752"/>
            <a:ext cx="1584350" cy="3626098"/>
            <a:chOff x="6372200" y="2539752"/>
            <a:chExt cx="1584350" cy="3626098"/>
          </a:xfrm>
        </p:grpSpPr>
        <p:grpSp>
          <p:nvGrpSpPr>
            <p:cNvPr id="248865" name="Group 33"/>
            <p:cNvGrpSpPr/>
            <p:nvPr/>
          </p:nvGrpSpPr>
          <p:grpSpPr bwMode="auto">
            <a:xfrm>
              <a:off x="6872288" y="2911475"/>
              <a:ext cx="822325" cy="890588"/>
              <a:chOff x="768" y="1440"/>
              <a:chExt cx="624" cy="624"/>
            </a:xfrm>
          </p:grpSpPr>
          <p:sp>
            <p:nvSpPr>
              <p:cNvPr id="248866" name="Oval 34"/>
              <p:cNvSpPr>
                <a:spLocks noChangeArrowheads="1"/>
              </p:cNvSpPr>
              <p:nvPr/>
            </p:nvSpPr>
            <p:spPr bwMode="auto">
              <a:xfrm>
                <a:off x="1104" y="1440"/>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p>
            </p:txBody>
          </p:sp>
          <p:sp>
            <p:nvSpPr>
              <p:cNvPr id="248867" name="Oval 35"/>
              <p:cNvSpPr>
                <a:spLocks noChangeArrowheads="1"/>
              </p:cNvSpPr>
              <p:nvPr/>
            </p:nvSpPr>
            <p:spPr bwMode="auto">
              <a:xfrm>
                <a:off x="768" y="1776"/>
                <a:ext cx="288" cy="288"/>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p>
            </p:txBody>
          </p:sp>
          <p:cxnSp>
            <p:nvCxnSpPr>
              <p:cNvPr id="248868" name="AutoShape 36"/>
              <p:cNvCxnSpPr>
                <a:cxnSpLocks noChangeShapeType="1"/>
                <a:stCxn id="248866" idx="3"/>
                <a:endCxn id="248867" idx="7"/>
              </p:cNvCxnSpPr>
              <p:nvPr/>
            </p:nvCxnSpPr>
            <p:spPr bwMode="auto">
              <a:xfrm flipH="1">
                <a:off x="1014" y="1686"/>
                <a:ext cx="132" cy="13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8871" name="AutoShape 39"/>
            <p:cNvSpPr>
              <a:spLocks noChangeArrowheads="1"/>
            </p:cNvSpPr>
            <p:nvPr/>
          </p:nvSpPr>
          <p:spPr bwMode="auto">
            <a:xfrm flipV="1">
              <a:off x="7451725" y="4076700"/>
              <a:ext cx="504825" cy="411163"/>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248872" name="AutoShape 40"/>
            <p:cNvCxnSpPr>
              <a:cxnSpLocks noChangeShapeType="1"/>
              <a:stCxn id="248867" idx="5"/>
              <a:endCxn id="248871" idx="8"/>
            </p:cNvCxnSpPr>
            <p:nvPr/>
          </p:nvCxnSpPr>
          <p:spPr bwMode="auto">
            <a:xfrm>
              <a:off x="7196138" y="3756025"/>
              <a:ext cx="285750" cy="2936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73" name="Line 41"/>
            <p:cNvSpPr>
              <a:spLocks noChangeShapeType="1"/>
            </p:cNvSpPr>
            <p:nvPr/>
          </p:nvSpPr>
          <p:spPr bwMode="auto">
            <a:xfrm>
              <a:off x="7632700" y="3254375"/>
              <a:ext cx="252413" cy="274638"/>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74" name="Text Box 42"/>
            <p:cNvSpPr txBox="1">
              <a:spLocks noChangeArrowheads="1"/>
            </p:cNvSpPr>
            <p:nvPr/>
          </p:nvSpPr>
          <p:spPr bwMode="auto">
            <a:xfrm>
              <a:off x="6806530" y="2539752"/>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248875" name="Text Box 43"/>
            <p:cNvSpPr txBox="1">
              <a:spLocks noChangeArrowheads="1"/>
            </p:cNvSpPr>
            <p:nvPr/>
          </p:nvSpPr>
          <p:spPr bwMode="auto">
            <a:xfrm>
              <a:off x="6372200" y="296292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FF00"/>
                  </a:solidFill>
                  <a:latin typeface="Times New Roman" panose="02020603050405020304" pitchFamily="18" charset="0"/>
                </a:rPr>
                <a:t>p</a:t>
              </a:r>
            </a:p>
          </p:txBody>
        </p:sp>
        <p:cxnSp>
          <p:nvCxnSpPr>
            <p:cNvPr id="248876" name="AutoShape 44"/>
            <p:cNvCxnSpPr>
              <a:cxnSpLocks noChangeShapeType="1"/>
            </p:cNvCxnSpPr>
            <p:nvPr/>
          </p:nvCxnSpPr>
          <p:spPr bwMode="auto">
            <a:xfrm>
              <a:off x="7069111" y="2771622"/>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877" name="AutoShape 45"/>
            <p:cNvCxnSpPr>
              <a:cxnSpLocks noChangeShapeType="1"/>
            </p:cNvCxnSpPr>
            <p:nvPr/>
          </p:nvCxnSpPr>
          <p:spPr bwMode="auto">
            <a:xfrm>
              <a:off x="6660232" y="3249000"/>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882" name="AutoShape 50"/>
            <p:cNvSpPr>
              <a:spLocks noChangeArrowheads="1"/>
            </p:cNvSpPr>
            <p:nvPr/>
          </p:nvSpPr>
          <p:spPr bwMode="auto">
            <a:xfrm>
              <a:off x="6948488" y="4292600"/>
              <a:ext cx="288925" cy="431800"/>
            </a:xfrm>
            <a:prstGeom prst="downArrow">
              <a:avLst>
                <a:gd name="adj1" fmla="val 50000"/>
                <a:gd name="adj2" fmla="val 3736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8905" name="Oval 73"/>
            <p:cNvSpPr>
              <a:spLocks noChangeArrowheads="1"/>
            </p:cNvSpPr>
            <p:nvPr/>
          </p:nvSpPr>
          <p:spPr bwMode="auto">
            <a:xfrm>
              <a:off x="7315200" y="5072063"/>
              <a:ext cx="379413" cy="4111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F</a:t>
              </a:r>
            </a:p>
          </p:txBody>
        </p:sp>
        <p:cxnSp>
          <p:nvCxnSpPr>
            <p:cNvPr id="248906" name="AutoShape 74"/>
            <p:cNvCxnSpPr>
              <a:cxnSpLocks noChangeShapeType="1"/>
              <a:endCxn id="248907" idx="8"/>
            </p:cNvCxnSpPr>
            <p:nvPr/>
          </p:nvCxnSpPr>
          <p:spPr bwMode="auto">
            <a:xfrm flipH="1">
              <a:off x="7132638" y="5414963"/>
              <a:ext cx="215900" cy="2444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8907" name="AutoShape 75"/>
            <p:cNvSpPr>
              <a:spLocks noChangeArrowheads="1"/>
            </p:cNvSpPr>
            <p:nvPr/>
          </p:nvSpPr>
          <p:spPr bwMode="auto">
            <a:xfrm flipH="1" flipV="1">
              <a:off x="6659563" y="5754688"/>
              <a:ext cx="504825" cy="411162"/>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b"/>
            <a:lstStyle/>
            <a:p>
              <a:pPr algn="ctr"/>
              <a:r>
                <a:rPr kumimoji="1" lang="en-US" altLang="zh-CN" sz="2400">
                  <a:solidFill>
                    <a:srgbClr val="FFFF00"/>
                  </a:solidFill>
                  <a:latin typeface="Times New Roman" panose="02020603050405020304" pitchFamily="18" charset="0"/>
                </a:rPr>
                <a:t>P</a:t>
              </a:r>
              <a:r>
                <a:rPr kumimoji="1" lang="en-US" altLang="zh-CN" sz="2400" baseline="-25000">
                  <a:solidFill>
                    <a:srgbClr val="FFFF00"/>
                  </a:solidFill>
                  <a:latin typeface="Times New Roman" panose="02020603050405020304" pitchFamily="18" charset="0"/>
                </a:rPr>
                <a:t>R</a:t>
              </a:r>
              <a:endParaRPr kumimoji="1" lang="en-US" altLang="zh-CN" sz="2400">
                <a:solidFill>
                  <a:srgbClr val="FFFF00"/>
                </a:solidFill>
                <a:latin typeface="Times New Roman" panose="02020603050405020304" pitchFamily="18" charset="0"/>
              </a:endParaRPr>
            </a:p>
          </p:txBody>
        </p:sp>
        <p:sp>
          <p:nvSpPr>
            <p:cNvPr id="248908" name="Line 76"/>
            <p:cNvSpPr>
              <a:spLocks noChangeShapeType="1"/>
            </p:cNvSpPr>
            <p:nvPr/>
          </p:nvSpPr>
          <p:spPr bwMode="auto">
            <a:xfrm>
              <a:off x="7632700" y="5414963"/>
              <a:ext cx="252413"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909" name="Text Box 77"/>
            <p:cNvSpPr txBox="1">
              <a:spLocks noChangeArrowheads="1"/>
            </p:cNvSpPr>
            <p:nvPr/>
          </p:nvSpPr>
          <p:spPr bwMode="auto">
            <a:xfrm>
              <a:off x="6800820" y="4725144"/>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cxnSp>
          <p:nvCxnSpPr>
            <p:cNvPr id="248910" name="AutoShape 78"/>
            <p:cNvCxnSpPr>
              <a:cxnSpLocks noChangeShapeType="1"/>
            </p:cNvCxnSpPr>
            <p:nvPr/>
          </p:nvCxnSpPr>
          <p:spPr bwMode="auto">
            <a:xfrm>
              <a:off x="7063687" y="4955863"/>
              <a:ext cx="288000" cy="18000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 name="Text Box 61">
            <a:extLst>
              <a:ext uri="{FF2B5EF4-FFF2-40B4-BE49-F238E27FC236}">
                <a16:creationId xmlns:a16="http://schemas.microsoft.com/office/drawing/2014/main" id="{BF0DC012-6F20-CCE6-9158-B3F2319F3DD3}"/>
              </a:ext>
            </a:extLst>
          </p:cNvPr>
          <p:cNvSpPr txBox="1">
            <a:spLocks noChangeArrowheads="1"/>
          </p:cNvSpPr>
          <p:nvPr/>
        </p:nvSpPr>
        <p:spPr bwMode="auto">
          <a:xfrm>
            <a:off x="1891527" y="4272796"/>
            <a:ext cx="1800493"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若删除结点为叶子结</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点，则直接删除。</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 name="Text Box 61">
            <a:extLst>
              <a:ext uri="{FF2B5EF4-FFF2-40B4-BE49-F238E27FC236}">
                <a16:creationId xmlns:a16="http://schemas.microsoft.com/office/drawing/2014/main" id="{B3E61963-05D4-CAB0-BF09-65796B9950FB}"/>
              </a:ext>
            </a:extLst>
          </p:cNvPr>
          <p:cNvSpPr txBox="1">
            <a:spLocks noChangeArrowheads="1"/>
          </p:cNvSpPr>
          <p:nvPr/>
        </p:nvSpPr>
        <p:spPr bwMode="auto">
          <a:xfrm>
            <a:off x="4304967" y="6277415"/>
            <a:ext cx="4134465" cy="5232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若删除结点只有</a:t>
            </a:r>
            <a:r>
              <a:rPr kumimoji="1" lang="zh-CN" altLang="en-US" sz="1400" b="1"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左子树</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或者</a:t>
            </a:r>
            <a:r>
              <a:rPr kumimoji="1" lang="zh-CN" altLang="en-US" sz="1400" b="1"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右子树</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，则把该结点的</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1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左子树</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或者</a:t>
            </a:r>
            <a:r>
              <a:rPr kumimoji="1" lang="zh-CN" altLang="en-US" sz="14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右子树</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直接替换该结点。</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8834">
                                            <p:txEl>
                                              <p:pRg st="2" end="2"/>
                                            </p:txEl>
                                          </p:spTgt>
                                        </p:tgtEl>
                                        <p:attrNameLst>
                                          <p:attrName>style.visibility</p:attrName>
                                        </p:attrNameLst>
                                      </p:cBhvr>
                                      <p:to>
                                        <p:strVal val="visible"/>
                                      </p:to>
                                    </p:set>
                                    <p:animEffect transition="in" filter="fade">
                                      <p:cBhvr>
                                        <p:cTn id="14" dur="1000"/>
                                        <p:tgtEl>
                                          <p:spTgt spid="248834">
                                            <p:txEl>
                                              <p:pRg st="2" end="2"/>
                                            </p:txEl>
                                          </p:spTgt>
                                        </p:tgtEl>
                                      </p:cBhvr>
                                    </p:animEffect>
                                    <p:anim calcmode="lin" valueType="num">
                                      <p:cBhvr>
                                        <p:cTn id="15" dur="1000" fill="hold"/>
                                        <p:tgtEl>
                                          <p:spTgt spid="24883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488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252000" y="188913"/>
            <a:ext cx="86400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(3)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左右子树均不空</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，则从图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可知</a:t>
            </a:r>
            <a:r>
              <a:rPr kumimoji="1" lang="zh-CN" altLang="en-US" dirty="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在删除*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之前，中序遍历该二叉树得到的序列为</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QS</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1" u="sng"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rPr>
              <a:t>R</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之后，为保持其他元素之间的相对位置不变，可以有两种做法：</a:t>
            </a:r>
            <a:r>
              <a:rPr kumimoji="1" lang="zh-CN" altLang="en-US" sz="2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从树的结构考虑：</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f</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（在遍历序列中</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的直接前驱为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）的右子树，如图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所示。</a:t>
            </a:r>
          </a:p>
        </p:txBody>
      </p:sp>
      <p:sp>
        <p:nvSpPr>
          <p:cNvPr id="4" name="Text Box 61">
            <a:extLst>
              <a:ext uri="{FF2B5EF4-FFF2-40B4-BE49-F238E27FC236}">
                <a16:creationId xmlns:a16="http://schemas.microsoft.com/office/drawing/2014/main" id="{0092A966-E22E-C223-D930-3AB3FB4633F1}"/>
              </a:ext>
            </a:extLst>
          </p:cNvPr>
          <p:cNvSpPr txBox="1">
            <a:spLocks noChangeArrowheads="1"/>
          </p:cNvSpPr>
          <p:nvPr/>
        </p:nvSpPr>
        <p:spPr bwMode="auto">
          <a:xfrm>
            <a:off x="93003" y="5795187"/>
            <a:ext cx="3464585" cy="954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若删除结点既有</a:t>
            </a:r>
            <a:r>
              <a:rPr kumimoji="1" lang="zh-CN" altLang="en-US" sz="1400" b="1"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左子树</a:t>
            </a:r>
            <a:r>
              <a:rPr kumimoji="1" lang="zh-CN" altLang="en-US" sz="1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又有</a:t>
            </a:r>
            <a:r>
              <a:rPr kumimoji="1" lang="zh-CN" altLang="en-US" sz="1400" b="1"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右子树</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，则有两种做法。</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）用中序遍历中该结点的前驱结点替换之；</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）用中序遍历中该结点的后继结点替换之。</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pic>
        <p:nvPicPr>
          <p:cNvPr id="10" name="图片 9">
            <a:extLst>
              <a:ext uri="{FF2B5EF4-FFF2-40B4-BE49-F238E27FC236}">
                <a16:creationId xmlns:a16="http://schemas.microsoft.com/office/drawing/2014/main" id="{B32C5EA7-F682-6894-05F4-C8029A485237}"/>
              </a:ext>
            </a:extLst>
          </p:cNvPr>
          <p:cNvPicPr>
            <a:picLocks noChangeAspect="1"/>
          </p:cNvPicPr>
          <p:nvPr/>
        </p:nvPicPr>
        <p:blipFill>
          <a:blip r:embed="rId3"/>
          <a:stretch>
            <a:fillRect/>
          </a:stretch>
        </p:blipFill>
        <p:spPr>
          <a:xfrm>
            <a:off x="254256" y="2949527"/>
            <a:ext cx="6838024" cy="2063649"/>
          </a:xfrm>
          <a:prstGeom prst="rect">
            <a:avLst/>
          </a:prstGeom>
        </p:spPr>
      </p:pic>
      <p:pic>
        <p:nvPicPr>
          <p:cNvPr id="12" name="图片 11">
            <a:extLst>
              <a:ext uri="{FF2B5EF4-FFF2-40B4-BE49-F238E27FC236}">
                <a16:creationId xmlns:a16="http://schemas.microsoft.com/office/drawing/2014/main" id="{410879F3-F96F-8987-669D-B8A551E8D132}"/>
              </a:ext>
            </a:extLst>
          </p:cNvPr>
          <p:cNvPicPr>
            <a:picLocks noChangeAspect="1"/>
          </p:cNvPicPr>
          <p:nvPr/>
        </p:nvPicPr>
        <p:blipFill>
          <a:blip r:embed="rId4"/>
          <a:stretch>
            <a:fillRect/>
          </a:stretch>
        </p:blipFill>
        <p:spPr>
          <a:xfrm>
            <a:off x="3649111" y="5088949"/>
            <a:ext cx="5494889" cy="1769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9858">
                                            <p:txEl>
                                              <p:pRg st="2" end="2"/>
                                            </p:txEl>
                                          </p:spTgt>
                                        </p:tgtEl>
                                        <p:attrNameLst>
                                          <p:attrName>style.visibility</p:attrName>
                                        </p:attrNameLst>
                                      </p:cBhvr>
                                      <p:to>
                                        <p:strVal val="visible"/>
                                      </p:to>
                                    </p:set>
                                    <p:animEffect transition="in" filter="fade">
                                      <p:cBhvr>
                                        <p:cTn id="7" dur="1000"/>
                                        <p:tgtEl>
                                          <p:spTgt spid="249858">
                                            <p:txEl>
                                              <p:pRg st="2" end="2"/>
                                            </p:txEl>
                                          </p:spTgt>
                                        </p:tgtEl>
                                      </p:cBhvr>
                                    </p:animEffect>
                                    <p:anim calcmode="lin" valueType="num">
                                      <p:cBhvr>
                                        <p:cTn id="8" dur="1000" fill="hold"/>
                                        <p:tgtEl>
                                          <p:spTgt spid="24985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4985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Text Box 5"/>
          <p:cNvSpPr txBox="1">
            <a:spLocks noChangeArrowheads="1"/>
          </p:cNvSpPr>
          <p:nvPr/>
        </p:nvSpPr>
        <p:spPr bwMode="auto">
          <a:xfrm>
            <a:off x="252000" y="260985"/>
            <a:ext cx="86400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mn-ea"/>
              </a:rPr>
              <a:t>中序遍历该二叉树得到的序列为</a:t>
            </a: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sym typeface="+mn-ea"/>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mn-ea"/>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C</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mn-ea"/>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C</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mn-ea"/>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Q</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mn-ea"/>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QS</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mn-ea"/>
              </a:rPr>
              <a:t>L</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S</a:t>
            </a:r>
            <a:r>
              <a:rPr kumimoji="1" lang="en-US" altLang="zh-CN" sz="2400" b="1" u="sng"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sym typeface="+mn-ea"/>
              </a:rPr>
              <a:t>P</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P</a:t>
            </a:r>
            <a:r>
              <a:rPr kumimoji="1" lang="en-US" altLang="zh-CN" sz="2400" baseline="-25000" dirty="0" err="1">
                <a:latin typeface="Times New Roman" panose="02020603050405020304" pitchFamily="18" charset="0"/>
                <a:ea typeface="幼圆" panose="02010509060101010101" pitchFamily="49" charset="-122"/>
                <a:cs typeface="Times New Roman" panose="02020603050405020304" pitchFamily="18" charset="0"/>
                <a:sym typeface="+mn-ea"/>
              </a:rPr>
              <a:t>R</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sym typeface="+mn-ea"/>
              </a:rPr>
              <a:t>F</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sym typeface="+mn-ea"/>
              </a:rPr>
              <a:t>…}</a:t>
            </a:r>
          </a:p>
          <a:p>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从遍历序列考虑：</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是令*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的直接前驱（或直接后继）替代*</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，然后从二叉排序树中删除它的直接前驱（或直接后继），如图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(d)</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所示，当以*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代替*</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时，由于*</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只有左子树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，则删除*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之后，只要令</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的双亲结点*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q</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的右子树即可。</a:t>
            </a:r>
          </a:p>
        </p:txBody>
      </p:sp>
      <p:grpSp>
        <p:nvGrpSpPr>
          <p:cNvPr id="2" name="组合 1"/>
          <p:cNvGrpSpPr/>
          <p:nvPr/>
        </p:nvGrpSpPr>
        <p:grpSpPr>
          <a:xfrm>
            <a:off x="827405" y="2997344"/>
            <a:ext cx="2520330" cy="3633961"/>
            <a:chOff x="971550" y="2204864"/>
            <a:chExt cx="2520330" cy="3633961"/>
          </a:xfrm>
        </p:grpSpPr>
        <p:sp>
          <p:nvSpPr>
            <p:cNvPr id="60553" name="Oval 137"/>
            <p:cNvSpPr>
              <a:spLocks noChangeArrowheads="1"/>
            </p:cNvSpPr>
            <p:nvPr/>
          </p:nvSpPr>
          <p:spPr bwMode="auto">
            <a:xfrm>
              <a:off x="2424339" y="2684463"/>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p>
          </p:txBody>
        </p:sp>
        <p:sp>
          <p:nvSpPr>
            <p:cNvPr id="60554" name="Oval 138"/>
            <p:cNvSpPr>
              <a:spLocks noChangeArrowheads="1"/>
            </p:cNvSpPr>
            <p:nvPr/>
          </p:nvSpPr>
          <p:spPr bwMode="auto">
            <a:xfrm>
              <a:off x="1981956" y="3164417"/>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P</a:t>
              </a:r>
            </a:p>
          </p:txBody>
        </p:sp>
        <p:cxnSp>
          <p:nvCxnSpPr>
            <p:cNvPr id="60555" name="AutoShape 139"/>
            <p:cNvCxnSpPr>
              <a:cxnSpLocks noChangeShapeType="1"/>
              <a:stCxn id="60553" idx="3"/>
              <a:endCxn id="60554" idx="7"/>
            </p:cNvCxnSpPr>
            <p:nvPr/>
          </p:nvCxnSpPr>
          <p:spPr bwMode="auto">
            <a:xfrm flipH="1">
              <a:off x="2305844" y="3035858"/>
              <a:ext cx="173793" cy="18855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56" name="Oval 140"/>
            <p:cNvSpPr>
              <a:spLocks noChangeArrowheads="1"/>
            </p:cNvSpPr>
            <p:nvPr/>
          </p:nvSpPr>
          <p:spPr bwMode="auto">
            <a:xfrm>
              <a:off x="1476375" y="3712936"/>
              <a:ext cx="379186" cy="411389"/>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C</a:t>
              </a:r>
            </a:p>
          </p:txBody>
        </p:sp>
        <p:cxnSp>
          <p:nvCxnSpPr>
            <p:cNvPr id="60557" name="AutoShape 141"/>
            <p:cNvCxnSpPr>
              <a:cxnSpLocks noChangeShapeType="1"/>
              <a:stCxn id="60554" idx="3"/>
              <a:endCxn id="60556" idx="7"/>
            </p:cNvCxnSpPr>
            <p:nvPr/>
          </p:nvCxnSpPr>
          <p:spPr bwMode="auto">
            <a:xfrm flipH="1">
              <a:off x="1800263" y="3515812"/>
              <a:ext cx="236991" cy="2571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58" name="AutoShape 142"/>
            <p:cNvSpPr>
              <a:spLocks noChangeArrowheads="1"/>
            </p:cNvSpPr>
            <p:nvPr/>
          </p:nvSpPr>
          <p:spPr bwMode="auto">
            <a:xfrm flipH="1" flipV="1">
              <a:off x="971550" y="4398963"/>
              <a:ext cx="504825" cy="411162"/>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559" name="AutoShape 143"/>
            <p:cNvCxnSpPr>
              <a:cxnSpLocks noChangeShapeType="1"/>
              <a:stCxn id="60556" idx="3"/>
              <a:endCxn id="60558" idx="8"/>
            </p:cNvCxnSpPr>
            <p:nvPr/>
          </p:nvCxnSpPr>
          <p:spPr bwMode="auto">
            <a:xfrm flipH="1">
              <a:off x="1446213" y="4064000"/>
              <a:ext cx="85725" cy="252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60" name="Oval 144"/>
            <p:cNvSpPr>
              <a:spLocks noChangeArrowheads="1"/>
            </p:cNvSpPr>
            <p:nvPr/>
          </p:nvSpPr>
          <p:spPr bwMode="auto">
            <a:xfrm>
              <a:off x="2171700" y="4330700"/>
              <a:ext cx="379413" cy="411163"/>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Q</a:t>
              </a:r>
            </a:p>
          </p:txBody>
        </p:sp>
        <p:sp>
          <p:nvSpPr>
            <p:cNvPr id="60561" name="Oval 145"/>
            <p:cNvSpPr>
              <a:spLocks noChangeArrowheads="1"/>
            </p:cNvSpPr>
            <p:nvPr/>
          </p:nvSpPr>
          <p:spPr bwMode="auto">
            <a:xfrm>
              <a:off x="2614613" y="4741863"/>
              <a:ext cx="379412" cy="411162"/>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FF00"/>
                  </a:solidFill>
                  <a:latin typeface="Times New Roman" panose="02020603050405020304" pitchFamily="18" charset="0"/>
                </a:rPr>
                <a:t>S</a:t>
              </a:r>
            </a:p>
          </p:txBody>
        </p:sp>
        <p:sp>
          <p:nvSpPr>
            <p:cNvPr id="60562" name="AutoShape 146"/>
            <p:cNvSpPr>
              <a:spLocks noChangeArrowheads="1"/>
            </p:cNvSpPr>
            <p:nvPr/>
          </p:nvSpPr>
          <p:spPr bwMode="auto">
            <a:xfrm flipV="1">
              <a:off x="2425700" y="3713163"/>
              <a:ext cx="504825" cy="411162"/>
            </a:xfrm>
            <a:prstGeom prst="wedgeEllipseCallout">
              <a:avLst>
                <a:gd name="adj1" fmla="val -43750"/>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7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60563" name="AutoShape 147"/>
            <p:cNvCxnSpPr>
              <a:cxnSpLocks noChangeShapeType="1"/>
              <a:stCxn id="60554" idx="5"/>
              <a:endCxn id="60562" idx="8"/>
            </p:cNvCxnSpPr>
            <p:nvPr/>
          </p:nvCxnSpPr>
          <p:spPr bwMode="auto">
            <a:xfrm>
              <a:off x="2306638" y="3516313"/>
              <a:ext cx="1492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64" name="AutoShape 148"/>
            <p:cNvSpPr>
              <a:spLocks noChangeArrowheads="1"/>
            </p:cNvSpPr>
            <p:nvPr/>
          </p:nvSpPr>
          <p:spPr bwMode="auto">
            <a:xfrm flipH="1" flipV="1">
              <a:off x="1539875" y="4946650"/>
              <a:ext cx="506413" cy="412750"/>
            </a:xfrm>
            <a:prstGeom prst="wedgeEllipseCallout">
              <a:avLst>
                <a:gd name="adj1" fmla="val -43750"/>
                <a:gd name="adj2" fmla="val 70000"/>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Q</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60565" name="AutoShape 149"/>
            <p:cNvSpPr>
              <a:spLocks noChangeArrowheads="1"/>
            </p:cNvSpPr>
            <p:nvPr/>
          </p:nvSpPr>
          <p:spPr bwMode="auto">
            <a:xfrm flipH="1" flipV="1">
              <a:off x="2046288" y="5427663"/>
              <a:ext cx="504825" cy="411162"/>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566" name="AutoShape 150"/>
            <p:cNvCxnSpPr>
              <a:cxnSpLocks noChangeShapeType="1"/>
              <a:stCxn id="60560" idx="3"/>
              <a:endCxn id="60564" idx="8"/>
            </p:cNvCxnSpPr>
            <p:nvPr/>
          </p:nvCxnSpPr>
          <p:spPr bwMode="auto">
            <a:xfrm flipH="1">
              <a:off x="2014538" y="4681538"/>
              <a:ext cx="212725" cy="18256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7" name="AutoShape 151"/>
            <p:cNvCxnSpPr>
              <a:cxnSpLocks noChangeShapeType="1"/>
              <a:stCxn id="60561" idx="3"/>
              <a:endCxn id="60565" idx="8"/>
            </p:cNvCxnSpPr>
            <p:nvPr/>
          </p:nvCxnSpPr>
          <p:spPr bwMode="auto">
            <a:xfrm flipH="1">
              <a:off x="2519363" y="5092700"/>
              <a:ext cx="150812" cy="252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8" name="AutoShape 152"/>
            <p:cNvCxnSpPr>
              <a:cxnSpLocks noChangeShapeType="1"/>
              <a:stCxn id="60560" idx="5"/>
              <a:endCxn id="60561" idx="1"/>
            </p:cNvCxnSpPr>
            <p:nvPr/>
          </p:nvCxnSpPr>
          <p:spPr bwMode="auto">
            <a:xfrm>
              <a:off x="2495550" y="4681538"/>
              <a:ext cx="174625" cy="1206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69" name="AutoShape 153"/>
            <p:cNvCxnSpPr>
              <a:cxnSpLocks noChangeShapeType="1"/>
              <a:stCxn id="60556" idx="5"/>
              <a:endCxn id="60560" idx="1"/>
            </p:cNvCxnSpPr>
            <p:nvPr/>
          </p:nvCxnSpPr>
          <p:spPr bwMode="auto">
            <a:xfrm>
              <a:off x="1800225" y="4064000"/>
              <a:ext cx="427038" cy="325438"/>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70" name="Line 154"/>
            <p:cNvSpPr>
              <a:spLocks noChangeShapeType="1"/>
            </p:cNvSpPr>
            <p:nvPr/>
          </p:nvSpPr>
          <p:spPr bwMode="auto">
            <a:xfrm>
              <a:off x="2741613" y="3027363"/>
              <a:ext cx="252412" cy="274637"/>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71" name="Text Box 155"/>
            <p:cNvSpPr txBox="1">
              <a:spLocks noChangeArrowheads="1"/>
            </p:cNvSpPr>
            <p:nvPr/>
          </p:nvSpPr>
          <p:spPr bwMode="auto">
            <a:xfrm>
              <a:off x="2051720" y="2204864"/>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60572" name="Text Box 156"/>
            <p:cNvSpPr txBox="1">
              <a:spLocks noChangeArrowheads="1"/>
            </p:cNvSpPr>
            <p:nvPr/>
          </p:nvSpPr>
          <p:spPr bwMode="auto">
            <a:xfrm>
              <a:off x="1403648" y="275577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FFFF00"/>
                  </a:solidFill>
                  <a:latin typeface="Times New Roman" panose="02020603050405020304" pitchFamily="18" charset="0"/>
                </a:rPr>
                <a:t>p</a:t>
              </a:r>
            </a:p>
          </p:txBody>
        </p:sp>
        <p:cxnSp>
          <p:nvCxnSpPr>
            <p:cNvPr id="60573" name="AutoShape 157"/>
            <p:cNvCxnSpPr>
              <a:cxnSpLocks noChangeShapeType="1"/>
              <a:stCxn id="60571" idx="3"/>
              <a:endCxn id="60553" idx="0"/>
            </p:cNvCxnSpPr>
            <p:nvPr/>
          </p:nvCxnSpPr>
          <p:spPr bwMode="auto">
            <a:xfrm>
              <a:off x="2337470" y="2433464"/>
              <a:ext cx="276462" cy="250999"/>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74" name="AutoShape 158"/>
            <p:cNvCxnSpPr>
              <a:cxnSpLocks noChangeShapeType="1"/>
              <a:stCxn id="60572" idx="3"/>
              <a:endCxn id="60554" idx="1"/>
            </p:cNvCxnSpPr>
            <p:nvPr/>
          </p:nvCxnSpPr>
          <p:spPr bwMode="auto">
            <a:xfrm>
              <a:off x="1740198" y="2984376"/>
              <a:ext cx="297289" cy="240288"/>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75" name="Text Box 159"/>
            <p:cNvSpPr txBox="1">
              <a:spLocks noChangeArrowheads="1"/>
            </p:cNvSpPr>
            <p:nvPr/>
          </p:nvSpPr>
          <p:spPr bwMode="auto">
            <a:xfrm>
              <a:off x="1043608" y="3212976"/>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p>
          </p:txBody>
        </p:sp>
        <p:sp>
          <p:nvSpPr>
            <p:cNvPr id="60576" name="Text Box 160"/>
            <p:cNvSpPr txBox="1">
              <a:spLocks noChangeArrowheads="1"/>
            </p:cNvSpPr>
            <p:nvPr/>
          </p:nvSpPr>
          <p:spPr bwMode="auto">
            <a:xfrm>
              <a:off x="3188667" y="4260850"/>
              <a:ext cx="30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s</a:t>
              </a:r>
            </a:p>
          </p:txBody>
        </p:sp>
        <p:sp>
          <p:nvSpPr>
            <p:cNvPr id="60577" name="Text Box 161"/>
            <p:cNvSpPr txBox="1">
              <a:spLocks noChangeArrowheads="1"/>
            </p:cNvSpPr>
            <p:nvPr/>
          </p:nvSpPr>
          <p:spPr bwMode="auto">
            <a:xfrm>
              <a:off x="2867298" y="3933056"/>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q</a:t>
              </a:r>
            </a:p>
          </p:txBody>
        </p:sp>
        <p:cxnSp>
          <p:nvCxnSpPr>
            <p:cNvPr id="60578" name="AutoShape 162"/>
            <p:cNvCxnSpPr>
              <a:cxnSpLocks noChangeShapeType="1"/>
            </p:cNvCxnSpPr>
            <p:nvPr/>
          </p:nvCxnSpPr>
          <p:spPr bwMode="auto">
            <a:xfrm rot="10800000" flipV="1">
              <a:off x="2544067" y="4241763"/>
              <a:ext cx="371749" cy="229257"/>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79" name="AutoShape 163"/>
            <p:cNvCxnSpPr>
              <a:cxnSpLocks noChangeShapeType="1"/>
              <a:stCxn id="60576" idx="1"/>
              <a:endCxn id="60561" idx="0"/>
            </p:cNvCxnSpPr>
            <p:nvPr/>
          </p:nvCxnSpPr>
          <p:spPr bwMode="auto">
            <a:xfrm rot="10800000" flipV="1">
              <a:off x="2804319" y="4489449"/>
              <a:ext cx="384348" cy="252413"/>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80" name="AutoShape 164"/>
            <p:cNvCxnSpPr>
              <a:cxnSpLocks noChangeShapeType="1"/>
              <a:stCxn id="60575" idx="3"/>
              <a:endCxn id="60556" idx="0"/>
            </p:cNvCxnSpPr>
            <p:nvPr/>
          </p:nvCxnSpPr>
          <p:spPr bwMode="auto">
            <a:xfrm>
              <a:off x="1362695" y="3441576"/>
              <a:ext cx="303273" cy="271360"/>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组合 2"/>
          <p:cNvGrpSpPr/>
          <p:nvPr/>
        </p:nvGrpSpPr>
        <p:grpSpPr>
          <a:xfrm>
            <a:off x="5305743" y="3117994"/>
            <a:ext cx="2133600" cy="3035474"/>
            <a:chOff x="5148263" y="2204864"/>
            <a:chExt cx="2133600" cy="3035474"/>
          </a:xfrm>
        </p:grpSpPr>
        <p:sp>
          <p:nvSpPr>
            <p:cNvPr id="60489" name="Oval 73"/>
            <p:cNvSpPr>
              <a:spLocks noChangeArrowheads="1"/>
            </p:cNvSpPr>
            <p:nvPr/>
          </p:nvSpPr>
          <p:spPr bwMode="auto">
            <a:xfrm>
              <a:off x="6629400" y="2678113"/>
              <a:ext cx="355600" cy="3855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dirty="0">
                  <a:latin typeface="Times New Roman" panose="02020603050405020304" pitchFamily="18" charset="0"/>
                </a:rPr>
                <a:t>F</a:t>
              </a:r>
            </a:p>
          </p:txBody>
        </p:sp>
        <p:sp>
          <p:nvSpPr>
            <p:cNvPr id="60490" name="Oval 74"/>
            <p:cNvSpPr>
              <a:spLocks noChangeArrowheads="1"/>
            </p:cNvSpPr>
            <p:nvPr/>
          </p:nvSpPr>
          <p:spPr bwMode="auto">
            <a:xfrm>
              <a:off x="6214533" y="3127904"/>
              <a:ext cx="355600" cy="38553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b="1">
                  <a:solidFill>
                    <a:srgbClr val="FFFF00"/>
                  </a:solidFill>
                  <a:latin typeface="Times New Roman" panose="02020603050405020304" pitchFamily="18" charset="0"/>
                </a:rPr>
                <a:t>S</a:t>
              </a:r>
            </a:p>
          </p:txBody>
        </p:sp>
        <p:cxnSp>
          <p:nvCxnSpPr>
            <p:cNvPr id="60491" name="AutoShape 75"/>
            <p:cNvCxnSpPr>
              <a:cxnSpLocks noChangeShapeType="1"/>
              <a:stCxn id="60489" idx="3"/>
              <a:endCxn id="60490" idx="7"/>
            </p:cNvCxnSpPr>
            <p:nvPr/>
          </p:nvCxnSpPr>
          <p:spPr bwMode="auto">
            <a:xfrm flipH="1">
              <a:off x="6518275" y="3007425"/>
              <a:ext cx="162983" cy="17670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2" name="Oval 76"/>
            <p:cNvSpPr>
              <a:spLocks noChangeArrowheads="1"/>
            </p:cNvSpPr>
            <p:nvPr/>
          </p:nvSpPr>
          <p:spPr bwMode="auto">
            <a:xfrm>
              <a:off x="5740400" y="3641952"/>
              <a:ext cx="355600" cy="3855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C</a:t>
              </a:r>
            </a:p>
          </p:txBody>
        </p:sp>
        <p:cxnSp>
          <p:nvCxnSpPr>
            <p:cNvPr id="60493" name="AutoShape 77"/>
            <p:cNvCxnSpPr>
              <a:cxnSpLocks noChangeShapeType="1"/>
              <a:stCxn id="60490" idx="3"/>
              <a:endCxn id="60492" idx="7"/>
            </p:cNvCxnSpPr>
            <p:nvPr/>
          </p:nvCxnSpPr>
          <p:spPr bwMode="auto">
            <a:xfrm flipH="1">
              <a:off x="6044142" y="3457216"/>
              <a:ext cx="222250" cy="24096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4" name="Line 78"/>
            <p:cNvSpPr>
              <a:spLocks noChangeShapeType="1"/>
            </p:cNvSpPr>
            <p:nvPr/>
          </p:nvSpPr>
          <p:spPr bwMode="auto">
            <a:xfrm>
              <a:off x="6985000" y="2998788"/>
              <a:ext cx="238125" cy="257175"/>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5" name="Oval 79"/>
            <p:cNvSpPr>
              <a:spLocks noChangeArrowheads="1"/>
            </p:cNvSpPr>
            <p:nvPr/>
          </p:nvSpPr>
          <p:spPr bwMode="auto">
            <a:xfrm>
              <a:off x="6392863" y="4211638"/>
              <a:ext cx="355600" cy="385762"/>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400">
                  <a:latin typeface="Times New Roman" panose="02020603050405020304" pitchFamily="18" charset="0"/>
                </a:rPr>
                <a:t>Q</a:t>
              </a:r>
            </a:p>
          </p:txBody>
        </p:sp>
        <p:sp>
          <p:nvSpPr>
            <p:cNvPr id="60496" name="AutoShape 80"/>
            <p:cNvSpPr>
              <a:spLocks noChangeArrowheads="1"/>
            </p:cNvSpPr>
            <p:nvPr/>
          </p:nvSpPr>
          <p:spPr bwMode="auto">
            <a:xfrm flipH="1" flipV="1">
              <a:off x="5859463" y="4854575"/>
              <a:ext cx="474662" cy="385763"/>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Q</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497" name="AutoShape 81"/>
            <p:cNvCxnSpPr>
              <a:cxnSpLocks noChangeShapeType="1"/>
              <a:stCxn id="60495" idx="3"/>
              <a:endCxn id="60496" idx="8"/>
            </p:cNvCxnSpPr>
            <p:nvPr/>
          </p:nvCxnSpPr>
          <p:spPr bwMode="auto">
            <a:xfrm flipH="1">
              <a:off x="6305550" y="4554538"/>
              <a:ext cx="139700" cy="2095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498" name="AutoShape 82"/>
            <p:cNvSpPr>
              <a:spLocks noChangeArrowheads="1"/>
            </p:cNvSpPr>
            <p:nvPr/>
          </p:nvSpPr>
          <p:spPr bwMode="auto">
            <a:xfrm flipV="1">
              <a:off x="6807200" y="4854575"/>
              <a:ext cx="474663" cy="385763"/>
            </a:xfrm>
            <a:prstGeom prst="wedgeEllipseCallout">
              <a:avLst>
                <a:gd name="adj1" fmla="val -44014"/>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S</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cxnSp>
          <p:nvCxnSpPr>
            <p:cNvPr id="60499" name="AutoShape 83"/>
            <p:cNvCxnSpPr>
              <a:cxnSpLocks noChangeShapeType="1"/>
              <a:stCxn id="60495" idx="5"/>
              <a:endCxn id="60498" idx="8"/>
            </p:cNvCxnSpPr>
            <p:nvPr/>
          </p:nvCxnSpPr>
          <p:spPr bwMode="auto">
            <a:xfrm>
              <a:off x="6696075" y="4554538"/>
              <a:ext cx="138113" cy="2730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0" name="Text Box 84"/>
            <p:cNvSpPr txBox="1">
              <a:spLocks noChangeArrowheads="1"/>
            </p:cNvSpPr>
            <p:nvPr/>
          </p:nvSpPr>
          <p:spPr bwMode="auto">
            <a:xfrm>
              <a:off x="6230466" y="2204864"/>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f</a:t>
              </a:r>
            </a:p>
          </p:txBody>
        </p:sp>
        <p:sp>
          <p:nvSpPr>
            <p:cNvPr id="60501" name="Text Box 85"/>
            <p:cNvSpPr txBox="1">
              <a:spLocks noChangeArrowheads="1"/>
            </p:cNvSpPr>
            <p:nvPr/>
          </p:nvSpPr>
          <p:spPr bwMode="auto">
            <a:xfrm>
              <a:off x="5652120" y="2636912"/>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p</a:t>
              </a:r>
            </a:p>
          </p:txBody>
        </p:sp>
        <p:cxnSp>
          <p:nvCxnSpPr>
            <p:cNvPr id="60502" name="AutoShape 86"/>
            <p:cNvCxnSpPr>
              <a:cxnSpLocks noChangeShapeType="1"/>
              <a:stCxn id="60500" idx="3"/>
              <a:endCxn id="60489" idx="0"/>
            </p:cNvCxnSpPr>
            <p:nvPr/>
          </p:nvCxnSpPr>
          <p:spPr bwMode="auto">
            <a:xfrm>
              <a:off x="6516216" y="2433464"/>
              <a:ext cx="290984" cy="244649"/>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03" name="AutoShape 87"/>
            <p:cNvCxnSpPr>
              <a:cxnSpLocks noChangeShapeType="1"/>
              <a:stCxn id="60501" idx="3"/>
              <a:endCxn id="60490" idx="1"/>
            </p:cNvCxnSpPr>
            <p:nvPr/>
          </p:nvCxnSpPr>
          <p:spPr bwMode="auto">
            <a:xfrm>
              <a:off x="5988670" y="2865512"/>
              <a:ext cx="277939" cy="318852"/>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4" name="Text Box 88"/>
            <p:cNvSpPr txBox="1">
              <a:spLocks noChangeArrowheads="1"/>
            </p:cNvSpPr>
            <p:nvPr/>
          </p:nvSpPr>
          <p:spPr bwMode="auto">
            <a:xfrm>
              <a:off x="5364088" y="3140968"/>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rPr>
                <a:t>c</a:t>
              </a:r>
            </a:p>
          </p:txBody>
        </p:sp>
        <p:cxnSp>
          <p:nvCxnSpPr>
            <p:cNvPr id="60505" name="AutoShape 89"/>
            <p:cNvCxnSpPr>
              <a:cxnSpLocks noChangeShapeType="1"/>
              <a:stCxn id="60504" idx="3"/>
              <a:endCxn id="60492" idx="0"/>
            </p:cNvCxnSpPr>
            <p:nvPr/>
          </p:nvCxnSpPr>
          <p:spPr bwMode="auto">
            <a:xfrm>
              <a:off x="5683176" y="3369568"/>
              <a:ext cx="235024" cy="272384"/>
            </a:xfrm>
            <a:prstGeom prst="curvedConnector2">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06" name="AutoShape 90"/>
            <p:cNvSpPr>
              <a:spLocks noChangeArrowheads="1"/>
            </p:cNvSpPr>
            <p:nvPr/>
          </p:nvSpPr>
          <p:spPr bwMode="auto">
            <a:xfrm flipH="1" flipV="1">
              <a:off x="5148263" y="4219575"/>
              <a:ext cx="474662" cy="385763"/>
            </a:xfrm>
            <a:prstGeom prst="wedgeEllipseCallout">
              <a:avLst>
                <a:gd name="adj1" fmla="val -43750"/>
                <a:gd name="adj2" fmla="val 70139"/>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C</a:t>
              </a:r>
              <a:r>
                <a:rPr kumimoji="1" lang="en-US" altLang="zh-CN" sz="2400" baseline="-25000">
                  <a:latin typeface="Times New Roman" panose="02020603050405020304" pitchFamily="18" charset="0"/>
                </a:rPr>
                <a:t>L</a:t>
              </a:r>
              <a:endParaRPr kumimoji="1" lang="en-US" altLang="zh-CN" sz="2400">
                <a:latin typeface="Times New Roman" panose="02020603050405020304" pitchFamily="18" charset="0"/>
              </a:endParaRPr>
            </a:p>
          </p:txBody>
        </p:sp>
        <p:sp>
          <p:nvSpPr>
            <p:cNvPr id="60507" name="AutoShape 91"/>
            <p:cNvSpPr>
              <a:spLocks noChangeArrowheads="1"/>
            </p:cNvSpPr>
            <p:nvPr/>
          </p:nvSpPr>
          <p:spPr bwMode="auto">
            <a:xfrm flipV="1">
              <a:off x="6748463" y="3641725"/>
              <a:ext cx="474662" cy="385763"/>
            </a:xfrm>
            <a:prstGeom prst="wedgeEllipseCallout">
              <a:avLst>
                <a:gd name="adj1" fmla="val -44014"/>
                <a:gd name="adj2" fmla="val 53472"/>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lnSpc>
                  <a:spcPct val="50000"/>
                </a:lnSpc>
              </a:pPr>
              <a:r>
                <a:rPr kumimoji="1" lang="en-US" altLang="zh-CN" sz="2400">
                  <a:latin typeface="Times New Roman" panose="02020603050405020304" pitchFamily="18" charset="0"/>
                </a:rPr>
                <a:t>P</a:t>
              </a:r>
              <a:r>
                <a:rPr kumimoji="1" lang="en-US" altLang="zh-CN" sz="2400" baseline="-25000">
                  <a:latin typeface="Times New Roman" panose="02020603050405020304" pitchFamily="18" charset="0"/>
                </a:rPr>
                <a:t>R</a:t>
              </a:r>
              <a:endParaRPr kumimoji="1" lang="en-US" altLang="zh-CN" sz="2400">
                <a:latin typeface="Times New Roman" panose="02020603050405020304" pitchFamily="18" charset="0"/>
              </a:endParaRPr>
            </a:p>
          </p:txBody>
        </p:sp>
        <p:cxnSp>
          <p:nvCxnSpPr>
            <p:cNvPr id="60508" name="AutoShape 92"/>
            <p:cNvCxnSpPr>
              <a:cxnSpLocks noChangeShapeType="1"/>
              <a:stCxn id="60492" idx="3"/>
              <a:endCxn id="60506" idx="8"/>
            </p:cNvCxnSpPr>
            <p:nvPr/>
          </p:nvCxnSpPr>
          <p:spPr bwMode="auto">
            <a:xfrm flipH="1">
              <a:off x="5592763" y="3971925"/>
              <a:ext cx="200025" cy="1698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09" name="AutoShape 93"/>
            <p:cNvCxnSpPr>
              <a:cxnSpLocks noChangeShapeType="1"/>
              <a:stCxn id="60490" idx="5"/>
              <a:endCxn id="60507" idx="8"/>
            </p:cNvCxnSpPr>
            <p:nvPr/>
          </p:nvCxnSpPr>
          <p:spPr bwMode="auto">
            <a:xfrm>
              <a:off x="6518275" y="3457575"/>
              <a:ext cx="257175" cy="1714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510" name="AutoShape 94"/>
            <p:cNvCxnSpPr>
              <a:cxnSpLocks noChangeShapeType="1"/>
              <a:stCxn id="60492" idx="5"/>
              <a:endCxn id="60495" idx="1"/>
            </p:cNvCxnSpPr>
            <p:nvPr/>
          </p:nvCxnSpPr>
          <p:spPr bwMode="auto">
            <a:xfrm>
              <a:off x="6043613" y="3984625"/>
              <a:ext cx="401637" cy="269875"/>
            </a:xfrm>
            <a:prstGeom prst="straightConnector1">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511" name="Text Box 95"/>
            <p:cNvSpPr txBox="1">
              <a:spLocks noChangeArrowheads="1"/>
            </p:cNvSpPr>
            <p:nvPr/>
          </p:nvSpPr>
          <p:spPr bwMode="auto">
            <a:xfrm>
              <a:off x="5800725" y="42846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rPr>
                <a:t>q</a:t>
              </a:r>
            </a:p>
          </p:txBody>
        </p:sp>
        <p:cxnSp>
          <p:nvCxnSpPr>
            <p:cNvPr id="60512" name="AutoShape 96"/>
            <p:cNvCxnSpPr>
              <a:cxnSpLocks noChangeShapeType="1"/>
              <a:stCxn id="60511" idx="3"/>
              <a:endCxn id="60495" idx="2"/>
            </p:cNvCxnSpPr>
            <p:nvPr/>
          </p:nvCxnSpPr>
          <p:spPr bwMode="auto">
            <a:xfrm flipV="1">
              <a:off x="6137275" y="4405313"/>
              <a:ext cx="241300" cy="107950"/>
            </a:xfrm>
            <a:prstGeom prst="curvedConnector3">
              <a:avLst>
                <a:gd name="adj1" fmla="val 52630"/>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椭圆 3"/>
          <p:cNvSpPr/>
          <p:nvPr/>
        </p:nvSpPr>
        <p:spPr>
          <a:xfrm>
            <a:off x="6783070" y="4368165"/>
            <a:ext cx="720090" cy="720090"/>
          </a:xfrm>
          <a:prstGeom prst="ellipse">
            <a:avLst/>
          </a:prstGeom>
          <a:solidFill>
            <a:srgbClr val="000000">
              <a:alpha val="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853555" y="5585460"/>
            <a:ext cx="720090" cy="720090"/>
          </a:xfrm>
          <a:prstGeom prst="ellipse">
            <a:avLst/>
          </a:prstGeom>
          <a:solidFill>
            <a:srgbClr val="000000">
              <a:alpha val="0"/>
            </a:srgb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A6DBE018-29BF-54FC-BC06-EF0C45478C0F}"/>
              </a:ext>
            </a:extLst>
          </p:cNvPr>
          <p:cNvSpPr/>
          <p:nvPr/>
        </p:nvSpPr>
        <p:spPr>
          <a:xfrm>
            <a:off x="3563888" y="4725536"/>
            <a:ext cx="1483713" cy="537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1">
            <a:extLst>
              <a:ext uri="{FF2B5EF4-FFF2-40B4-BE49-F238E27FC236}">
                <a16:creationId xmlns:a16="http://schemas.microsoft.com/office/drawing/2014/main" id="{96ED77B5-DCC6-95CF-C624-D24A6D9A39BA}"/>
              </a:ext>
            </a:extLst>
          </p:cNvPr>
          <p:cNvSpPr txBox="1">
            <a:spLocks noChangeArrowheads="1"/>
          </p:cNvSpPr>
          <p:nvPr/>
        </p:nvSpPr>
        <p:spPr bwMode="auto">
          <a:xfrm>
            <a:off x="3114198" y="5677218"/>
            <a:ext cx="2455863"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用待删除结点</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的中序前驱结点</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替换之。</a:t>
            </a:r>
            <a:r>
              <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的左子树变成其父结点的右子树。</a:t>
            </a:r>
            <a:endParaRPr kumimoji="1" lang="en-US" altLang="zh-CN" sz="14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5" grpId="0" bldLvl="0" animBg="1"/>
      <p:bldP spid="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21D413-1E02-CCCC-25F0-A0487CD6EA04}"/>
              </a:ext>
            </a:extLst>
          </p:cNvPr>
          <p:cNvPicPr>
            <a:picLocks noChangeAspect="1"/>
          </p:cNvPicPr>
          <p:nvPr/>
        </p:nvPicPr>
        <p:blipFill>
          <a:blip r:embed="rId2"/>
          <a:stretch>
            <a:fillRect/>
          </a:stretch>
        </p:blipFill>
        <p:spPr>
          <a:xfrm>
            <a:off x="291467" y="130592"/>
            <a:ext cx="8201025" cy="4810125"/>
          </a:xfrm>
          <a:prstGeom prst="rect">
            <a:avLst/>
          </a:prstGeom>
        </p:spPr>
      </p:pic>
      <p:sp>
        <p:nvSpPr>
          <p:cNvPr id="5" name="箭头: 右 4">
            <a:extLst>
              <a:ext uri="{FF2B5EF4-FFF2-40B4-BE49-F238E27FC236}">
                <a16:creationId xmlns:a16="http://schemas.microsoft.com/office/drawing/2014/main" id="{04C56613-816A-8926-ECC8-B0E47E818386}"/>
              </a:ext>
            </a:extLst>
          </p:cNvPr>
          <p:cNvSpPr/>
          <p:nvPr/>
        </p:nvSpPr>
        <p:spPr>
          <a:xfrm>
            <a:off x="3995935" y="5442990"/>
            <a:ext cx="1152129" cy="36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5E1E405-CBF0-C3C5-FFC1-31A2E7B28982}"/>
              </a:ext>
            </a:extLst>
          </p:cNvPr>
          <p:cNvPicPr>
            <a:picLocks noChangeAspect="1"/>
          </p:cNvPicPr>
          <p:nvPr/>
        </p:nvPicPr>
        <p:blipFill>
          <a:blip r:embed="rId3"/>
          <a:stretch>
            <a:fillRect/>
          </a:stretch>
        </p:blipFill>
        <p:spPr>
          <a:xfrm>
            <a:off x="5575082" y="4819785"/>
            <a:ext cx="3168351" cy="1845559"/>
          </a:xfrm>
          <a:prstGeom prst="rect">
            <a:avLst/>
          </a:prstGeom>
          <a:ln>
            <a:solidFill>
              <a:schemeClr val="tx1"/>
            </a:solidFill>
          </a:ln>
        </p:spPr>
      </p:pic>
      <p:sp>
        <p:nvSpPr>
          <p:cNvPr id="4" name="文本框 3">
            <a:extLst>
              <a:ext uri="{FF2B5EF4-FFF2-40B4-BE49-F238E27FC236}">
                <a16:creationId xmlns:a16="http://schemas.microsoft.com/office/drawing/2014/main" id="{E66BBBFF-6022-4DE8-2847-B53C7A23C484}"/>
              </a:ext>
            </a:extLst>
          </p:cNvPr>
          <p:cNvSpPr txBox="1"/>
          <p:nvPr/>
        </p:nvSpPr>
        <p:spPr>
          <a:xfrm>
            <a:off x="143522" y="4940716"/>
            <a:ext cx="3600399" cy="1200329"/>
          </a:xfrm>
          <a:prstGeom prst="rect">
            <a:avLst/>
          </a:prstGeom>
          <a:noFill/>
          <a:ln>
            <a:solidFill>
              <a:schemeClr val="tx1"/>
            </a:solidFill>
          </a:ln>
        </p:spPr>
        <p:txBody>
          <a:bodyPr wrap="square" rtlCol="0">
            <a:spAutoFit/>
          </a:bodyPr>
          <a:lstStyle/>
          <a:p>
            <a:pPr algn="just"/>
            <a:r>
              <a:rPr lang="zh-CN" altLang="en-US" dirty="0"/>
              <a:t>在中序遍历序列中，</a:t>
            </a:r>
            <a:r>
              <a:rPr lang="en-US" altLang="zh-CN" dirty="0"/>
              <a:t>9</a:t>
            </a:r>
            <a:r>
              <a:rPr lang="zh-CN" altLang="en-US" dirty="0"/>
              <a:t>的直接前驱是</a:t>
            </a:r>
            <a:r>
              <a:rPr lang="en-US" altLang="zh-CN" dirty="0"/>
              <a:t>7</a:t>
            </a:r>
            <a:r>
              <a:rPr lang="zh-CN" altLang="en-US" dirty="0"/>
              <a:t>，</a:t>
            </a:r>
            <a:r>
              <a:rPr lang="en-US" altLang="zh-CN" dirty="0"/>
              <a:t>9</a:t>
            </a:r>
            <a:r>
              <a:rPr lang="zh-CN" altLang="en-US" dirty="0"/>
              <a:t>的直接后继是</a:t>
            </a:r>
            <a:r>
              <a:rPr lang="en-US" altLang="zh-CN" dirty="0"/>
              <a:t>10</a:t>
            </a:r>
            <a:r>
              <a:rPr lang="zh-CN" altLang="en-US" dirty="0"/>
              <a:t>，用这个两个值去替换</a:t>
            </a:r>
            <a:r>
              <a:rPr lang="en-US" altLang="zh-CN" dirty="0"/>
              <a:t>9</a:t>
            </a:r>
            <a:r>
              <a:rPr lang="zh-CN" altLang="en-US" dirty="0"/>
              <a:t>，不会影响其他值的排列顺序。</a:t>
            </a:r>
          </a:p>
        </p:txBody>
      </p:sp>
    </p:spTree>
    <p:extLst>
      <p:ext uri="{BB962C8B-B14F-4D97-AF65-F5344CB8AC3E}">
        <p14:creationId xmlns:p14="http://schemas.microsoft.com/office/powerpoint/2010/main" val="2017692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C7940C9-3D88-924E-B237-5E8493E8B177}"/>
              </a:ext>
            </a:extLst>
          </p:cNvPr>
          <p:cNvPicPr>
            <a:picLocks noChangeAspect="1"/>
          </p:cNvPicPr>
          <p:nvPr/>
        </p:nvPicPr>
        <p:blipFill>
          <a:blip r:embed="rId2"/>
          <a:stretch>
            <a:fillRect/>
          </a:stretch>
        </p:blipFill>
        <p:spPr>
          <a:xfrm>
            <a:off x="179512" y="116632"/>
            <a:ext cx="4724817" cy="4536504"/>
          </a:xfrm>
          <a:prstGeom prst="rect">
            <a:avLst/>
          </a:prstGeom>
        </p:spPr>
      </p:pic>
      <p:sp>
        <p:nvSpPr>
          <p:cNvPr id="5" name="文本框 4">
            <a:extLst>
              <a:ext uri="{FF2B5EF4-FFF2-40B4-BE49-F238E27FC236}">
                <a16:creationId xmlns:a16="http://schemas.microsoft.com/office/drawing/2014/main" id="{65E892F3-3210-6AC6-5279-01E599B2814F}"/>
              </a:ext>
            </a:extLst>
          </p:cNvPr>
          <p:cNvSpPr txBox="1"/>
          <p:nvPr/>
        </p:nvSpPr>
        <p:spPr>
          <a:xfrm>
            <a:off x="137879" y="5559548"/>
            <a:ext cx="4761110" cy="923330"/>
          </a:xfrm>
          <a:prstGeom prst="rect">
            <a:avLst/>
          </a:prstGeom>
          <a:noFill/>
          <a:ln>
            <a:solidFill>
              <a:schemeClr val="tx1"/>
            </a:solidFill>
          </a:ln>
        </p:spPr>
        <p:txBody>
          <a:bodyPr wrap="square" rtlCol="0">
            <a:spAutoFit/>
          </a:bodyPr>
          <a:lstStyle/>
          <a:p>
            <a:pPr algn="just"/>
            <a:r>
              <a:rPr lang="zh-CN" altLang="en-US" dirty="0"/>
              <a:t>在中序遍历序列中，</a:t>
            </a:r>
            <a:r>
              <a:rPr lang="en-US" altLang="zh-CN" dirty="0"/>
              <a:t>48</a:t>
            </a:r>
            <a:r>
              <a:rPr lang="zh-CN" altLang="en-US" dirty="0"/>
              <a:t>的直接前驱是</a:t>
            </a:r>
            <a:r>
              <a:rPr lang="en-US" altLang="zh-CN" dirty="0"/>
              <a:t>37</a:t>
            </a:r>
            <a:r>
              <a:rPr lang="zh-CN" altLang="en-US" dirty="0"/>
              <a:t>，</a:t>
            </a:r>
            <a:r>
              <a:rPr lang="en-US" altLang="zh-CN" dirty="0"/>
              <a:t>48</a:t>
            </a:r>
            <a:r>
              <a:rPr lang="zh-CN" altLang="en-US" dirty="0"/>
              <a:t>的直接后继是</a:t>
            </a:r>
            <a:r>
              <a:rPr lang="en-US" altLang="zh-CN" dirty="0"/>
              <a:t>49</a:t>
            </a:r>
            <a:r>
              <a:rPr lang="zh-CN" altLang="en-US" dirty="0"/>
              <a:t>，用这个两个值去替换</a:t>
            </a:r>
            <a:r>
              <a:rPr lang="en-US" altLang="zh-CN" dirty="0"/>
              <a:t>48</a:t>
            </a:r>
            <a:r>
              <a:rPr lang="zh-CN" altLang="en-US" dirty="0"/>
              <a:t>，不会影响其他值的排列顺序。</a:t>
            </a:r>
          </a:p>
        </p:txBody>
      </p:sp>
      <p:sp>
        <p:nvSpPr>
          <p:cNvPr id="6" name="任意多边形: 形状 5">
            <a:extLst>
              <a:ext uri="{FF2B5EF4-FFF2-40B4-BE49-F238E27FC236}">
                <a16:creationId xmlns:a16="http://schemas.microsoft.com/office/drawing/2014/main" id="{6CDB366F-7354-C6DC-42BD-9BD2C1D530D7}"/>
              </a:ext>
            </a:extLst>
          </p:cNvPr>
          <p:cNvSpPr/>
          <p:nvPr/>
        </p:nvSpPr>
        <p:spPr>
          <a:xfrm>
            <a:off x="143219" y="1619480"/>
            <a:ext cx="3459297" cy="3018621"/>
          </a:xfrm>
          <a:custGeom>
            <a:avLst/>
            <a:gdLst>
              <a:gd name="connsiteX0" fmla="*/ 1156771 w 3459297"/>
              <a:gd name="connsiteY0" fmla="*/ 286438 h 3018621"/>
              <a:gd name="connsiteX1" fmla="*/ 0 w 3459297"/>
              <a:gd name="connsiteY1" fmla="*/ 1872867 h 3018621"/>
              <a:gd name="connsiteX2" fmla="*/ 44068 w 3459297"/>
              <a:gd name="connsiteY2" fmla="*/ 2214390 h 3018621"/>
              <a:gd name="connsiteX3" fmla="*/ 705080 w 3459297"/>
              <a:gd name="connsiteY3" fmla="*/ 3018621 h 3018621"/>
              <a:gd name="connsiteX4" fmla="*/ 2655065 w 3459297"/>
              <a:gd name="connsiteY4" fmla="*/ 3007604 h 3018621"/>
              <a:gd name="connsiteX5" fmla="*/ 3459297 w 3459297"/>
              <a:gd name="connsiteY5" fmla="*/ 2027103 h 3018621"/>
              <a:gd name="connsiteX6" fmla="*/ 1465244 w 3459297"/>
              <a:gd name="connsiteY6" fmla="*/ 0 h 3018621"/>
              <a:gd name="connsiteX7" fmla="*/ 1156771 w 3459297"/>
              <a:gd name="connsiteY7" fmla="*/ 286438 h 301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297" h="3018621">
                <a:moveTo>
                  <a:pt x="1156771" y="286438"/>
                </a:moveTo>
                <a:lnTo>
                  <a:pt x="0" y="1872867"/>
                </a:lnTo>
                <a:lnTo>
                  <a:pt x="44068" y="2214390"/>
                </a:lnTo>
                <a:lnTo>
                  <a:pt x="705080" y="3018621"/>
                </a:lnTo>
                <a:lnTo>
                  <a:pt x="2655065" y="3007604"/>
                </a:lnTo>
                <a:lnTo>
                  <a:pt x="3459297" y="2027103"/>
                </a:lnTo>
                <a:lnTo>
                  <a:pt x="1465244" y="0"/>
                </a:lnTo>
                <a:lnTo>
                  <a:pt x="1156771" y="286438"/>
                </a:lnTo>
                <a:close/>
              </a:path>
            </a:pathLst>
          </a:cu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45E1F49-6B72-C80B-4B3C-41710789C2C5}"/>
              </a:ext>
            </a:extLst>
          </p:cNvPr>
          <p:cNvSpPr txBox="1"/>
          <p:nvPr/>
        </p:nvSpPr>
        <p:spPr>
          <a:xfrm>
            <a:off x="143220" y="4820992"/>
            <a:ext cx="4761110" cy="646331"/>
          </a:xfrm>
          <a:prstGeom prst="rect">
            <a:avLst/>
          </a:prstGeom>
          <a:noFill/>
          <a:ln>
            <a:solidFill>
              <a:schemeClr val="tx1"/>
            </a:solidFill>
          </a:ln>
        </p:spPr>
        <p:txBody>
          <a:bodyPr wrap="square" rtlCol="0">
            <a:spAutoFit/>
          </a:bodyPr>
          <a:lstStyle/>
          <a:p>
            <a:pPr algn="just"/>
            <a:r>
              <a:rPr lang="zh-CN" altLang="en-US" dirty="0"/>
              <a:t>局部中序遍历序列：</a:t>
            </a:r>
            <a:r>
              <a:rPr lang="en-US" altLang="zh-CN" dirty="0"/>
              <a:t>29</a:t>
            </a:r>
            <a:r>
              <a:rPr lang="zh-CN" altLang="en-US" dirty="0"/>
              <a:t>，</a:t>
            </a:r>
            <a:r>
              <a:rPr lang="en-US" altLang="zh-CN" dirty="0"/>
              <a:t>35</a:t>
            </a:r>
            <a:r>
              <a:rPr lang="zh-CN" altLang="en-US" dirty="0"/>
              <a:t>，</a:t>
            </a:r>
            <a:r>
              <a:rPr lang="en-US" altLang="zh-CN" dirty="0"/>
              <a:t>36</a:t>
            </a:r>
            <a:r>
              <a:rPr lang="zh-CN" altLang="en-US" dirty="0"/>
              <a:t>，</a:t>
            </a:r>
            <a:r>
              <a:rPr lang="en-US" altLang="zh-CN" dirty="0">
                <a:solidFill>
                  <a:srgbClr val="FFFF00"/>
                </a:solidFill>
              </a:rPr>
              <a:t>37</a:t>
            </a:r>
            <a:r>
              <a:rPr lang="zh-CN" altLang="en-US" dirty="0"/>
              <a:t>，</a:t>
            </a:r>
            <a:r>
              <a:rPr lang="en-US" altLang="zh-CN" dirty="0">
                <a:solidFill>
                  <a:srgbClr val="00CC00"/>
                </a:solidFill>
              </a:rPr>
              <a:t>48</a:t>
            </a:r>
            <a:r>
              <a:rPr lang="zh-CN" altLang="en-US" dirty="0"/>
              <a:t>， </a:t>
            </a:r>
            <a:endParaRPr lang="en-US" altLang="zh-CN" dirty="0"/>
          </a:p>
          <a:p>
            <a:pPr algn="just"/>
            <a:r>
              <a:rPr lang="en-US" altLang="zh-CN" dirty="0">
                <a:solidFill>
                  <a:srgbClr val="FFFF00"/>
                </a:solidFill>
              </a:rPr>
              <a:t>49</a:t>
            </a:r>
            <a:r>
              <a:rPr lang="zh-CN" altLang="en-US" dirty="0"/>
              <a:t>，</a:t>
            </a:r>
            <a:r>
              <a:rPr lang="en-US" altLang="zh-CN" dirty="0"/>
              <a:t>50</a:t>
            </a:r>
            <a:r>
              <a:rPr lang="zh-CN" altLang="en-US" dirty="0"/>
              <a:t>，</a:t>
            </a:r>
            <a:r>
              <a:rPr lang="en-US" altLang="zh-CN" dirty="0"/>
              <a:t>51</a:t>
            </a:r>
            <a:r>
              <a:rPr lang="zh-CN" altLang="en-US" dirty="0"/>
              <a:t>，</a:t>
            </a:r>
            <a:r>
              <a:rPr lang="en-US" altLang="zh-CN" dirty="0"/>
              <a:t>56</a:t>
            </a:r>
            <a:r>
              <a:rPr lang="zh-CN" altLang="en-US" dirty="0"/>
              <a:t>。</a:t>
            </a:r>
          </a:p>
        </p:txBody>
      </p:sp>
      <p:sp>
        <p:nvSpPr>
          <p:cNvPr id="8" name="箭头: 右 7">
            <a:extLst>
              <a:ext uri="{FF2B5EF4-FFF2-40B4-BE49-F238E27FC236}">
                <a16:creationId xmlns:a16="http://schemas.microsoft.com/office/drawing/2014/main" id="{D6512BAC-6AF1-4FE1-07C9-4549416C362C}"/>
              </a:ext>
            </a:extLst>
          </p:cNvPr>
          <p:cNvSpPr/>
          <p:nvPr/>
        </p:nvSpPr>
        <p:spPr>
          <a:xfrm>
            <a:off x="5184335" y="1089954"/>
            <a:ext cx="64807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22">
            <a:extLst>
              <a:ext uri="{FF2B5EF4-FFF2-40B4-BE49-F238E27FC236}">
                <a16:creationId xmlns:a16="http://schemas.microsoft.com/office/drawing/2014/main" id="{9A99C8ED-43DB-DEEF-0C9F-9BC30E5B2CCE}"/>
              </a:ext>
            </a:extLst>
          </p:cNvPr>
          <p:cNvSpPr>
            <a:spLocks noChangeArrowheads="1"/>
          </p:cNvSpPr>
          <p:nvPr/>
        </p:nvSpPr>
        <p:spPr bwMode="auto">
          <a:xfrm>
            <a:off x="6948264" y="332656"/>
            <a:ext cx="504825" cy="504825"/>
          </a:xfrm>
          <a:prstGeom prst="ellipse">
            <a:avLst/>
          </a:prstGeom>
          <a:solidFill>
            <a:srgbClr val="FF0000"/>
          </a:solidFill>
          <a:ln w="28575">
            <a:solidFill>
              <a:schemeClr val="tx1"/>
            </a:solidFill>
            <a:round/>
          </a:ln>
          <a:effectLst/>
        </p:spPr>
        <p:txBody>
          <a:bodyPr wrap="none" anchor="ctr"/>
          <a:lstStyle/>
          <a:p>
            <a:pPr algn="ctr"/>
            <a:r>
              <a:rPr lang="en-US" altLang="zh-CN" sz="2400" b="1" dirty="0">
                <a:solidFill>
                  <a:srgbClr val="FFFF00"/>
                </a:solidFill>
              </a:rPr>
              <a:t>37</a:t>
            </a:r>
          </a:p>
        </p:txBody>
      </p:sp>
      <p:sp>
        <p:nvSpPr>
          <p:cNvPr id="10" name="Oval 22">
            <a:extLst>
              <a:ext uri="{FF2B5EF4-FFF2-40B4-BE49-F238E27FC236}">
                <a16:creationId xmlns:a16="http://schemas.microsoft.com/office/drawing/2014/main" id="{AE000034-C766-DBED-92D1-440BF28C91A2}"/>
              </a:ext>
            </a:extLst>
          </p:cNvPr>
          <p:cNvSpPr>
            <a:spLocks noChangeArrowheads="1"/>
          </p:cNvSpPr>
          <p:nvPr/>
        </p:nvSpPr>
        <p:spPr bwMode="auto">
          <a:xfrm>
            <a:off x="6156176" y="105414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35</a:t>
            </a:r>
          </a:p>
        </p:txBody>
      </p:sp>
      <p:sp>
        <p:nvSpPr>
          <p:cNvPr id="11" name="Oval 22">
            <a:extLst>
              <a:ext uri="{FF2B5EF4-FFF2-40B4-BE49-F238E27FC236}">
                <a16:creationId xmlns:a16="http://schemas.microsoft.com/office/drawing/2014/main" id="{ACA25FCE-375A-3F7F-21FD-E68FE9327A94}"/>
              </a:ext>
            </a:extLst>
          </p:cNvPr>
          <p:cNvSpPr>
            <a:spLocks noChangeArrowheads="1"/>
          </p:cNvSpPr>
          <p:nvPr/>
        </p:nvSpPr>
        <p:spPr bwMode="auto">
          <a:xfrm>
            <a:off x="5421471" y="1677054"/>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29</a:t>
            </a:r>
          </a:p>
        </p:txBody>
      </p:sp>
      <p:sp>
        <p:nvSpPr>
          <p:cNvPr id="12" name="Oval 22">
            <a:extLst>
              <a:ext uri="{FF2B5EF4-FFF2-40B4-BE49-F238E27FC236}">
                <a16:creationId xmlns:a16="http://schemas.microsoft.com/office/drawing/2014/main" id="{4FC9AC4B-908B-BDD1-1E3C-2FC457127562}"/>
              </a:ext>
            </a:extLst>
          </p:cNvPr>
          <p:cNvSpPr>
            <a:spLocks noChangeArrowheads="1"/>
          </p:cNvSpPr>
          <p:nvPr/>
        </p:nvSpPr>
        <p:spPr bwMode="auto">
          <a:xfrm>
            <a:off x="6464338" y="1741865"/>
            <a:ext cx="504825" cy="504825"/>
          </a:xfrm>
          <a:prstGeom prst="ellipse">
            <a:avLst/>
          </a:prstGeom>
          <a:solidFill>
            <a:srgbClr val="FFC000"/>
          </a:solidFill>
          <a:ln w="28575">
            <a:solidFill>
              <a:schemeClr val="tx1"/>
            </a:solidFill>
            <a:round/>
          </a:ln>
          <a:effectLst/>
        </p:spPr>
        <p:txBody>
          <a:bodyPr wrap="none" anchor="ctr"/>
          <a:lstStyle/>
          <a:p>
            <a:pPr algn="ctr"/>
            <a:r>
              <a:rPr lang="en-US" altLang="zh-CN" sz="2400" b="1" dirty="0">
                <a:solidFill>
                  <a:srgbClr val="FFFF00"/>
                </a:solidFill>
              </a:rPr>
              <a:t>36</a:t>
            </a:r>
          </a:p>
        </p:txBody>
      </p:sp>
      <p:sp>
        <p:nvSpPr>
          <p:cNvPr id="13" name="Oval 22">
            <a:extLst>
              <a:ext uri="{FF2B5EF4-FFF2-40B4-BE49-F238E27FC236}">
                <a16:creationId xmlns:a16="http://schemas.microsoft.com/office/drawing/2014/main" id="{DCC7D072-D467-CAB8-0DB9-BCDE48D967F6}"/>
              </a:ext>
            </a:extLst>
          </p:cNvPr>
          <p:cNvSpPr>
            <a:spLocks noChangeArrowheads="1"/>
          </p:cNvSpPr>
          <p:nvPr/>
        </p:nvSpPr>
        <p:spPr bwMode="auto">
          <a:xfrm>
            <a:off x="7984508" y="1089954"/>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51</a:t>
            </a:r>
          </a:p>
        </p:txBody>
      </p:sp>
      <p:sp>
        <p:nvSpPr>
          <p:cNvPr id="14" name="Oval 22">
            <a:extLst>
              <a:ext uri="{FF2B5EF4-FFF2-40B4-BE49-F238E27FC236}">
                <a16:creationId xmlns:a16="http://schemas.microsoft.com/office/drawing/2014/main" id="{D906947D-89D5-3457-F4F2-D2102679FDA5}"/>
              </a:ext>
            </a:extLst>
          </p:cNvPr>
          <p:cNvSpPr>
            <a:spLocks noChangeArrowheads="1"/>
          </p:cNvSpPr>
          <p:nvPr/>
        </p:nvSpPr>
        <p:spPr bwMode="auto">
          <a:xfrm>
            <a:off x="7453089" y="1731352"/>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49</a:t>
            </a:r>
          </a:p>
        </p:txBody>
      </p:sp>
      <p:sp>
        <p:nvSpPr>
          <p:cNvPr id="15" name="Oval 22">
            <a:extLst>
              <a:ext uri="{FF2B5EF4-FFF2-40B4-BE49-F238E27FC236}">
                <a16:creationId xmlns:a16="http://schemas.microsoft.com/office/drawing/2014/main" id="{0DD7ECD5-4D6A-0D7E-F61D-DED05145F7E7}"/>
              </a:ext>
            </a:extLst>
          </p:cNvPr>
          <p:cNvSpPr>
            <a:spLocks noChangeArrowheads="1"/>
          </p:cNvSpPr>
          <p:nvPr/>
        </p:nvSpPr>
        <p:spPr bwMode="auto">
          <a:xfrm>
            <a:off x="8495956" y="173124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56</a:t>
            </a:r>
          </a:p>
        </p:txBody>
      </p:sp>
      <p:sp>
        <p:nvSpPr>
          <p:cNvPr id="16" name="Oval 22">
            <a:extLst>
              <a:ext uri="{FF2B5EF4-FFF2-40B4-BE49-F238E27FC236}">
                <a16:creationId xmlns:a16="http://schemas.microsoft.com/office/drawing/2014/main" id="{7FF6E42D-6716-88C8-69A6-E76C411F8F8B}"/>
              </a:ext>
            </a:extLst>
          </p:cNvPr>
          <p:cNvSpPr>
            <a:spLocks noChangeArrowheads="1"/>
          </p:cNvSpPr>
          <p:nvPr/>
        </p:nvSpPr>
        <p:spPr bwMode="auto">
          <a:xfrm>
            <a:off x="7957914" y="241719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50</a:t>
            </a:r>
          </a:p>
        </p:txBody>
      </p:sp>
      <p:cxnSp>
        <p:nvCxnSpPr>
          <p:cNvPr id="18" name="直接连接符 17">
            <a:extLst>
              <a:ext uri="{FF2B5EF4-FFF2-40B4-BE49-F238E27FC236}">
                <a16:creationId xmlns:a16="http://schemas.microsoft.com/office/drawing/2014/main" id="{6A89C238-A087-BE92-A3BA-9D309EC698D4}"/>
              </a:ext>
            </a:extLst>
          </p:cNvPr>
          <p:cNvCxnSpPr>
            <a:stCxn id="9" idx="3"/>
            <a:endCxn id="10" idx="7"/>
          </p:cNvCxnSpPr>
          <p:nvPr/>
        </p:nvCxnSpPr>
        <p:spPr>
          <a:xfrm flipH="1">
            <a:off x="6587071" y="763551"/>
            <a:ext cx="435123" cy="36452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7AB4D86-D13B-E53A-660D-1741E27A86AB}"/>
              </a:ext>
            </a:extLst>
          </p:cNvPr>
          <p:cNvCxnSpPr>
            <a:stCxn id="10" idx="3"/>
            <a:endCxn id="11" idx="7"/>
          </p:cNvCxnSpPr>
          <p:nvPr/>
        </p:nvCxnSpPr>
        <p:spPr>
          <a:xfrm flipH="1">
            <a:off x="5852366" y="1485044"/>
            <a:ext cx="377740" cy="2659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3FBD5D1-E8AB-B5AD-DEB2-6DB116926270}"/>
              </a:ext>
            </a:extLst>
          </p:cNvPr>
          <p:cNvCxnSpPr>
            <a:cxnSpLocks/>
            <a:endCxn id="12" idx="0"/>
          </p:cNvCxnSpPr>
          <p:nvPr/>
        </p:nvCxnSpPr>
        <p:spPr>
          <a:xfrm>
            <a:off x="6458897" y="1558973"/>
            <a:ext cx="257854" cy="1828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D6B3FD4-BE6D-0613-27E7-B60AFDBA6A9F}"/>
              </a:ext>
            </a:extLst>
          </p:cNvPr>
          <p:cNvCxnSpPr>
            <a:cxnSpLocks/>
            <a:endCxn id="13" idx="1"/>
          </p:cNvCxnSpPr>
          <p:nvPr/>
        </p:nvCxnSpPr>
        <p:spPr>
          <a:xfrm>
            <a:off x="7426511" y="716840"/>
            <a:ext cx="631927" cy="44704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3C9AED9-D78E-46B2-A4D6-397EFDB4CC6A}"/>
              </a:ext>
            </a:extLst>
          </p:cNvPr>
          <p:cNvCxnSpPr>
            <a:cxnSpLocks/>
            <a:endCxn id="14" idx="7"/>
          </p:cNvCxnSpPr>
          <p:nvPr/>
        </p:nvCxnSpPr>
        <p:spPr>
          <a:xfrm flipH="1">
            <a:off x="7883984" y="1517449"/>
            <a:ext cx="174454" cy="28783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52808A7-9176-3522-F864-7A4F7A89C74D}"/>
              </a:ext>
            </a:extLst>
          </p:cNvPr>
          <p:cNvCxnSpPr>
            <a:cxnSpLocks/>
            <a:endCxn id="16" idx="7"/>
          </p:cNvCxnSpPr>
          <p:nvPr/>
        </p:nvCxnSpPr>
        <p:spPr>
          <a:xfrm flipH="1">
            <a:off x="8388809" y="2196890"/>
            <a:ext cx="241901" cy="2942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6DF3062-1302-4334-6B7A-1BFDF0D18D24}"/>
              </a:ext>
            </a:extLst>
          </p:cNvPr>
          <p:cNvCxnSpPr>
            <a:cxnSpLocks/>
            <a:stCxn id="13" idx="5"/>
            <a:endCxn id="15" idx="0"/>
          </p:cNvCxnSpPr>
          <p:nvPr/>
        </p:nvCxnSpPr>
        <p:spPr>
          <a:xfrm>
            <a:off x="8415403" y="1520849"/>
            <a:ext cx="332966" cy="21039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组合 54">
            <a:extLst>
              <a:ext uri="{FF2B5EF4-FFF2-40B4-BE49-F238E27FC236}">
                <a16:creationId xmlns:a16="http://schemas.microsoft.com/office/drawing/2014/main" id="{91840F15-A020-62AA-16A9-26BBB518D80B}"/>
              </a:ext>
            </a:extLst>
          </p:cNvPr>
          <p:cNvGrpSpPr/>
          <p:nvPr/>
        </p:nvGrpSpPr>
        <p:grpSpPr>
          <a:xfrm>
            <a:off x="5276034" y="3701551"/>
            <a:ext cx="3517377" cy="2895801"/>
            <a:chOff x="5276034" y="2922024"/>
            <a:chExt cx="3517377" cy="2895801"/>
          </a:xfrm>
        </p:grpSpPr>
        <p:sp>
          <p:nvSpPr>
            <p:cNvPr id="33" name="Oval 22">
              <a:extLst>
                <a:ext uri="{FF2B5EF4-FFF2-40B4-BE49-F238E27FC236}">
                  <a16:creationId xmlns:a16="http://schemas.microsoft.com/office/drawing/2014/main" id="{BEF00E88-FDBA-0F9C-9809-B946A36E69AC}"/>
                </a:ext>
              </a:extLst>
            </p:cNvPr>
            <p:cNvSpPr>
              <a:spLocks noChangeArrowheads="1"/>
            </p:cNvSpPr>
            <p:nvPr/>
          </p:nvSpPr>
          <p:spPr bwMode="auto">
            <a:xfrm>
              <a:off x="5935790" y="3698187"/>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35</a:t>
              </a:r>
            </a:p>
          </p:txBody>
        </p:sp>
        <p:sp>
          <p:nvSpPr>
            <p:cNvPr id="34" name="Oval 22">
              <a:extLst>
                <a:ext uri="{FF2B5EF4-FFF2-40B4-BE49-F238E27FC236}">
                  <a16:creationId xmlns:a16="http://schemas.microsoft.com/office/drawing/2014/main" id="{ECD5EC87-8A79-D7DA-DEFB-0D69662CADB3}"/>
                </a:ext>
              </a:extLst>
            </p:cNvPr>
            <p:cNvSpPr>
              <a:spLocks noChangeArrowheads="1"/>
            </p:cNvSpPr>
            <p:nvPr/>
          </p:nvSpPr>
          <p:spPr bwMode="auto">
            <a:xfrm>
              <a:off x="5276034" y="4506406"/>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35</a:t>
              </a:r>
            </a:p>
          </p:txBody>
        </p:sp>
        <p:sp>
          <p:nvSpPr>
            <p:cNvPr id="35" name="Oval 22">
              <a:extLst>
                <a:ext uri="{FF2B5EF4-FFF2-40B4-BE49-F238E27FC236}">
                  <a16:creationId xmlns:a16="http://schemas.microsoft.com/office/drawing/2014/main" id="{4AA5C523-B053-F81C-A63F-B48C9A73E5AE}"/>
                </a:ext>
              </a:extLst>
            </p:cNvPr>
            <p:cNvSpPr>
              <a:spLocks noChangeArrowheads="1"/>
            </p:cNvSpPr>
            <p:nvPr/>
          </p:nvSpPr>
          <p:spPr bwMode="auto">
            <a:xfrm>
              <a:off x="6495294" y="446709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37</a:t>
              </a:r>
            </a:p>
          </p:txBody>
        </p:sp>
        <p:sp>
          <p:nvSpPr>
            <p:cNvPr id="36" name="Oval 22">
              <a:extLst>
                <a:ext uri="{FF2B5EF4-FFF2-40B4-BE49-F238E27FC236}">
                  <a16:creationId xmlns:a16="http://schemas.microsoft.com/office/drawing/2014/main" id="{DF7AF5C3-B814-560E-80AB-3A066D928FC2}"/>
                </a:ext>
              </a:extLst>
            </p:cNvPr>
            <p:cNvSpPr>
              <a:spLocks noChangeArrowheads="1"/>
            </p:cNvSpPr>
            <p:nvPr/>
          </p:nvSpPr>
          <p:spPr bwMode="auto">
            <a:xfrm>
              <a:off x="5882649" y="5313000"/>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36</a:t>
              </a:r>
            </a:p>
          </p:txBody>
        </p:sp>
        <p:sp>
          <p:nvSpPr>
            <p:cNvPr id="37" name="Oval 22">
              <a:extLst>
                <a:ext uri="{FF2B5EF4-FFF2-40B4-BE49-F238E27FC236}">
                  <a16:creationId xmlns:a16="http://schemas.microsoft.com/office/drawing/2014/main" id="{99B0B493-86C7-699C-F491-5D2F912A0ECF}"/>
                </a:ext>
              </a:extLst>
            </p:cNvPr>
            <p:cNvSpPr>
              <a:spLocks noChangeArrowheads="1"/>
            </p:cNvSpPr>
            <p:nvPr/>
          </p:nvSpPr>
          <p:spPr bwMode="auto">
            <a:xfrm>
              <a:off x="6735952" y="2922024"/>
              <a:ext cx="504825" cy="504825"/>
            </a:xfrm>
            <a:prstGeom prst="ellipse">
              <a:avLst/>
            </a:prstGeom>
            <a:solidFill>
              <a:srgbClr val="FF0000"/>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49</a:t>
              </a:r>
            </a:p>
          </p:txBody>
        </p:sp>
        <p:sp>
          <p:nvSpPr>
            <p:cNvPr id="38" name="Oval 22">
              <a:extLst>
                <a:ext uri="{FF2B5EF4-FFF2-40B4-BE49-F238E27FC236}">
                  <a16:creationId xmlns:a16="http://schemas.microsoft.com/office/drawing/2014/main" id="{D2833462-7224-34A7-CD43-44679AA32178}"/>
                </a:ext>
              </a:extLst>
            </p:cNvPr>
            <p:cNvSpPr>
              <a:spLocks noChangeArrowheads="1"/>
            </p:cNvSpPr>
            <p:nvPr/>
          </p:nvSpPr>
          <p:spPr bwMode="auto">
            <a:xfrm>
              <a:off x="7669729" y="3683564"/>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51</a:t>
              </a:r>
            </a:p>
          </p:txBody>
        </p:sp>
        <p:sp>
          <p:nvSpPr>
            <p:cNvPr id="39" name="Oval 22">
              <a:extLst>
                <a:ext uri="{FF2B5EF4-FFF2-40B4-BE49-F238E27FC236}">
                  <a16:creationId xmlns:a16="http://schemas.microsoft.com/office/drawing/2014/main" id="{001AA657-A58C-E6F6-C38D-D39341B85194}"/>
                </a:ext>
              </a:extLst>
            </p:cNvPr>
            <p:cNvSpPr>
              <a:spLocks noChangeArrowheads="1"/>
            </p:cNvSpPr>
            <p:nvPr/>
          </p:nvSpPr>
          <p:spPr bwMode="auto">
            <a:xfrm>
              <a:off x="7311649" y="4481467"/>
              <a:ext cx="504825" cy="504825"/>
            </a:xfrm>
            <a:prstGeom prst="ellipse">
              <a:avLst/>
            </a:prstGeom>
            <a:solidFill>
              <a:srgbClr val="FFC000"/>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50</a:t>
              </a:r>
            </a:p>
          </p:txBody>
        </p:sp>
        <p:sp>
          <p:nvSpPr>
            <p:cNvPr id="40" name="Oval 22">
              <a:extLst>
                <a:ext uri="{FF2B5EF4-FFF2-40B4-BE49-F238E27FC236}">
                  <a16:creationId xmlns:a16="http://schemas.microsoft.com/office/drawing/2014/main" id="{7F38BCCD-51BE-E50D-7821-68FFBE90E18E}"/>
                </a:ext>
              </a:extLst>
            </p:cNvPr>
            <p:cNvSpPr>
              <a:spLocks noChangeArrowheads="1"/>
            </p:cNvSpPr>
            <p:nvPr/>
          </p:nvSpPr>
          <p:spPr bwMode="auto">
            <a:xfrm>
              <a:off x="8288586" y="4481466"/>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56</a:t>
              </a:r>
            </a:p>
          </p:txBody>
        </p:sp>
        <p:cxnSp>
          <p:nvCxnSpPr>
            <p:cNvPr id="41" name="直接连接符 40">
              <a:extLst>
                <a:ext uri="{FF2B5EF4-FFF2-40B4-BE49-F238E27FC236}">
                  <a16:creationId xmlns:a16="http://schemas.microsoft.com/office/drawing/2014/main" id="{39A00FF1-70CF-541A-DE0D-A0A7CD74B982}"/>
                </a:ext>
              </a:extLst>
            </p:cNvPr>
            <p:cNvCxnSpPr>
              <a:cxnSpLocks/>
              <a:endCxn id="33" idx="7"/>
            </p:cNvCxnSpPr>
            <p:nvPr/>
          </p:nvCxnSpPr>
          <p:spPr>
            <a:xfrm flipH="1">
              <a:off x="6366685" y="3353546"/>
              <a:ext cx="440098" cy="41857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CAD0EB9-1F74-2647-2F03-B43BE5F732CB}"/>
                </a:ext>
              </a:extLst>
            </p:cNvPr>
            <p:cNvCxnSpPr>
              <a:cxnSpLocks/>
              <a:endCxn id="34" idx="7"/>
            </p:cNvCxnSpPr>
            <p:nvPr/>
          </p:nvCxnSpPr>
          <p:spPr>
            <a:xfrm flipH="1">
              <a:off x="5706929" y="4106926"/>
              <a:ext cx="291491" cy="4734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7301FCE-F6D5-5BDD-FF50-A36B0D901CAA}"/>
                </a:ext>
              </a:extLst>
            </p:cNvPr>
            <p:cNvCxnSpPr>
              <a:cxnSpLocks/>
              <a:endCxn id="35" idx="1"/>
            </p:cNvCxnSpPr>
            <p:nvPr/>
          </p:nvCxnSpPr>
          <p:spPr>
            <a:xfrm>
              <a:off x="6370138" y="4144847"/>
              <a:ext cx="199086" cy="39617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ED9CC5D-ACF7-1313-9066-94DF2CFB9C40}"/>
                </a:ext>
              </a:extLst>
            </p:cNvPr>
            <p:cNvCxnSpPr>
              <a:cxnSpLocks/>
              <a:endCxn id="36" idx="7"/>
            </p:cNvCxnSpPr>
            <p:nvPr/>
          </p:nvCxnSpPr>
          <p:spPr>
            <a:xfrm flipH="1">
              <a:off x="6313544" y="4908291"/>
              <a:ext cx="255680" cy="4786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88389FD-83E4-E27A-1BE5-84EE45ED0900}"/>
                </a:ext>
              </a:extLst>
            </p:cNvPr>
            <p:cNvCxnSpPr>
              <a:cxnSpLocks/>
              <a:endCxn id="38" idx="1"/>
            </p:cNvCxnSpPr>
            <p:nvPr/>
          </p:nvCxnSpPr>
          <p:spPr>
            <a:xfrm>
              <a:off x="7183326" y="3339309"/>
              <a:ext cx="560333" cy="4181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B51D256-B70A-B661-9AC8-674BF7C4E451}"/>
                </a:ext>
              </a:extLst>
            </p:cNvPr>
            <p:cNvCxnSpPr>
              <a:cxnSpLocks/>
              <a:endCxn id="40" idx="1"/>
            </p:cNvCxnSpPr>
            <p:nvPr/>
          </p:nvCxnSpPr>
          <p:spPr>
            <a:xfrm>
              <a:off x="8062174" y="4132331"/>
              <a:ext cx="300342" cy="42306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60DEC25-15B5-39DC-AF26-ACCF3684DB25}"/>
                </a:ext>
              </a:extLst>
            </p:cNvPr>
            <p:cNvCxnSpPr>
              <a:cxnSpLocks/>
              <a:endCxn id="39" idx="7"/>
            </p:cNvCxnSpPr>
            <p:nvPr/>
          </p:nvCxnSpPr>
          <p:spPr>
            <a:xfrm flipH="1">
              <a:off x="7742544" y="4137733"/>
              <a:ext cx="73930" cy="4176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箭头: 右 55">
            <a:extLst>
              <a:ext uri="{FF2B5EF4-FFF2-40B4-BE49-F238E27FC236}">
                <a16:creationId xmlns:a16="http://schemas.microsoft.com/office/drawing/2014/main" id="{EEC290D1-809C-1961-10FC-9D87AA4F358B}"/>
              </a:ext>
            </a:extLst>
          </p:cNvPr>
          <p:cNvSpPr/>
          <p:nvPr/>
        </p:nvSpPr>
        <p:spPr>
          <a:xfrm>
            <a:off x="5170890" y="3934170"/>
            <a:ext cx="64807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91AF48B4-D211-351F-374C-203278C01E6A}"/>
              </a:ext>
            </a:extLst>
          </p:cNvPr>
          <p:cNvCxnSpPr>
            <a:cxnSpLocks/>
            <a:stCxn id="6" idx="5"/>
          </p:cNvCxnSpPr>
          <p:nvPr/>
        </p:nvCxnSpPr>
        <p:spPr>
          <a:xfrm>
            <a:off x="3602516" y="3646583"/>
            <a:ext cx="1414303"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13F05F05-6286-B559-C95C-B8704C1398D6}"/>
              </a:ext>
            </a:extLst>
          </p:cNvPr>
          <p:cNvCxnSpPr>
            <a:cxnSpLocks/>
            <a:endCxn id="8" idx="1"/>
          </p:cNvCxnSpPr>
          <p:nvPr/>
        </p:nvCxnSpPr>
        <p:spPr>
          <a:xfrm flipV="1">
            <a:off x="4999053" y="1274620"/>
            <a:ext cx="185282" cy="237196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F117050-810D-2C64-1757-99F4378DA2A7}"/>
              </a:ext>
            </a:extLst>
          </p:cNvPr>
          <p:cNvCxnSpPr>
            <a:endCxn id="56" idx="1"/>
          </p:cNvCxnSpPr>
          <p:nvPr/>
        </p:nvCxnSpPr>
        <p:spPr>
          <a:xfrm>
            <a:off x="4983323" y="3646583"/>
            <a:ext cx="187567" cy="472253"/>
          </a:xfrm>
          <a:prstGeom prst="straightConnector1">
            <a:avLst/>
          </a:prstGeom>
          <a:ln w="317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088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Text Box 5"/>
          <p:cNvSpPr txBox="1">
            <a:spLocks noChangeArrowheads="1"/>
          </p:cNvSpPr>
          <p:nvPr/>
        </p:nvSpPr>
        <p:spPr bwMode="auto">
          <a:xfrm>
            <a:off x="252000" y="1188000"/>
            <a:ext cx="8640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Status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若二叉树中存在关键字等于</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的元素时，则删除该元素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(EQ(key,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data.key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(LT(key,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data.key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DeleteBST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(&amp;(*T)-&gt;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62472" name="Text Box 8"/>
          <p:cNvSpPr txBox="1">
            <a:spLocks noChangeArrowheads="1"/>
          </p:cNvSpPr>
          <p:nvPr/>
        </p:nvSpPr>
        <p:spPr bwMode="auto">
          <a:xfrm>
            <a:off x="6010275" y="332423"/>
            <a:ext cx="2881313" cy="457200"/>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ea typeface="幼圆" panose="02010509060101010101" pitchFamily="49" charset="-122"/>
                <a:cs typeface="Times New Roman" panose="02020603050405020304" pitchFamily="18" charset="0"/>
              </a:rPr>
              <a:t>Recursive algorithm</a:t>
            </a:r>
          </a:p>
        </p:txBody>
      </p:sp>
      <p:sp>
        <p:nvSpPr>
          <p:cNvPr id="3" name="Rectangle 5"/>
          <p:cNvSpPr>
            <a:spLocks noGrp="1" noChangeArrowheads="1"/>
          </p:cNvSpPr>
          <p:nvPr/>
        </p:nvSpPr>
        <p:spPr>
          <a:xfrm>
            <a:off x="0" y="-243205"/>
            <a:ext cx="8507730" cy="1520825"/>
          </a:xfrm>
          <a:prstGeom prst="rect">
            <a:avLst/>
          </a:prstGeom>
          <a:noFill/>
          <a:ln>
            <a:noFill/>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cs typeface="+mn-cs"/>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cs typeface="+mn-cs"/>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cs typeface="+mn-cs"/>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cs typeface="+mn-cs"/>
              </a:defRPr>
            </a:lvl9pPr>
          </a:lstStyle>
          <a:p>
            <a:pPr>
              <a:buFont typeface="Wingdings" panose="05000000000000000000" pitchFamily="2" charset="2"/>
              <a:buNone/>
            </a:pPr>
            <a:endParaRPr lang="en-US" altLang="zh-CN" dirty="0">
              <a:latin typeface="Times New Roman" panose="02020603050405020304" pitchFamily="18" charset="0"/>
            </a:endParaRPr>
          </a:p>
          <a:p>
            <a:r>
              <a:rPr lang="en-US" altLang="zh-CN" dirty="0">
                <a:latin typeface="Times New Roman" panose="02020603050405020304" pitchFamily="18" charset="0"/>
              </a:rPr>
              <a:t>Implementation</a:t>
            </a:r>
            <a:endParaRPr kumimoji="1" lang="en-US" altLang="zh-CN" sz="2800" dirty="0">
              <a:latin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Text Box 5"/>
          <p:cNvSpPr txBox="1">
            <a:spLocks noChangeArrowheads="1"/>
          </p:cNvSpPr>
          <p:nvPr/>
        </p:nvSpPr>
        <p:spPr bwMode="auto">
          <a:xfrm>
            <a:off x="360000" y="44624"/>
            <a:ext cx="8640000" cy="686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Delete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 {</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删除*</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所指向的结点，并重接它的左右子树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PBinTree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右子树空，重接左子树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*p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free(q);</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if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左子树空，重接右子树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*p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free(q);</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左右子树均不空，用直接前驱替换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*p;  s = (*p)-&gt;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while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向右走到尽头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l">
              <a:buClrTx/>
              <a:buSzTx/>
              <a:buFontTx/>
            </a:pP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q = s;  s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/*q为s的双亲*/</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(*p)-&gt;data = s-&gt;data;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s</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替换</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p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(q != *p) q-&gt;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else q-&gt;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s-&gt;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free(s);</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61447" name="Text Box 7"/>
          <p:cNvSpPr txBox="1">
            <a:spLocks noChangeArrowheads="1"/>
          </p:cNvSpPr>
          <p:nvPr/>
        </p:nvSpPr>
        <p:spPr bwMode="auto">
          <a:xfrm>
            <a:off x="6516688" y="112713"/>
            <a:ext cx="2576512" cy="4572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Removal procedure</a:t>
            </a:r>
          </a:p>
        </p:txBody>
      </p:sp>
      <p:sp>
        <p:nvSpPr>
          <p:cNvPr id="61448" name="AutoShape 8"/>
          <p:cNvSpPr>
            <a:spLocks noChangeArrowheads="1"/>
          </p:cNvSpPr>
          <p:nvPr/>
        </p:nvSpPr>
        <p:spPr bwMode="auto">
          <a:xfrm>
            <a:off x="107950" y="115888"/>
            <a:ext cx="288000" cy="287337"/>
          </a:xfrm>
          <a:prstGeom prst="rightArrow">
            <a:avLst>
              <a:gd name="adj1" fmla="val 50000"/>
              <a:gd name="adj2" fmla="val 4392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图片 1"/>
          <p:cNvPicPr>
            <a:picLocks noChangeAspect="1"/>
          </p:cNvPicPr>
          <p:nvPr/>
        </p:nvPicPr>
        <p:blipFill>
          <a:blip r:embed="rId2"/>
          <a:stretch>
            <a:fillRect/>
          </a:stretch>
        </p:blipFill>
        <p:spPr>
          <a:xfrm>
            <a:off x="5868670" y="4509135"/>
            <a:ext cx="3268345" cy="23101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420E23A-BC76-8D3E-27A0-A171704B968D}"/>
              </a:ext>
            </a:extLst>
          </p:cNvPr>
          <p:cNvSpPr txBox="1"/>
          <p:nvPr/>
        </p:nvSpPr>
        <p:spPr>
          <a:xfrm>
            <a:off x="683568" y="332656"/>
            <a:ext cx="7776864" cy="830997"/>
          </a:xfrm>
          <a:prstGeom prst="rect">
            <a:avLst/>
          </a:prstGeom>
          <a:noFill/>
        </p:spPr>
        <p:txBody>
          <a:bodyPr wrap="square">
            <a:spAutoFit/>
          </a:bodyPr>
          <a:lstStyle/>
          <a:p>
            <a:r>
              <a:rPr lang="en-US" altLang="zh-CN" sz="2400" dirty="0"/>
              <a:t>For input array of </a:t>
            </a:r>
            <a:r>
              <a:rPr lang="en-US" altLang="zh-CN" sz="2400" b="1" dirty="0">
                <a:solidFill>
                  <a:srgbClr val="FFFF00"/>
                </a:solidFill>
              </a:rPr>
              <a:t>1, 4, 5, 7, 9, 10, 17, 25</a:t>
            </a:r>
            <a:r>
              <a:rPr lang="en-US" altLang="zh-CN" sz="2400" b="1" dirty="0"/>
              <a:t>,</a:t>
            </a:r>
            <a:r>
              <a:rPr lang="en-US" altLang="zh-CN" sz="2400" dirty="0"/>
              <a:t> can you construct this BST? </a:t>
            </a:r>
            <a:endParaRPr lang="zh-CN" altLang="en-US" sz="2400" dirty="0"/>
          </a:p>
        </p:txBody>
      </p:sp>
      <p:sp>
        <p:nvSpPr>
          <p:cNvPr id="10" name="Oval 22">
            <a:extLst>
              <a:ext uri="{FF2B5EF4-FFF2-40B4-BE49-F238E27FC236}">
                <a16:creationId xmlns:a16="http://schemas.microsoft.com/office/drawing/2014/main" id="{7876F6AF-E7E2-BE60-CCF9-4FAA2218CD0A}"/>
              </a:ext>
            </a:extLst>
          </p:cNvPr>
          <p:cNvSpPr>
            <a:spLocks noChangeArrowheads="1"/>
          </p:cNvSpPr>
          <p:nvPr/>
        </p:nvSpPr>
        <p:spPr bwMode="auto">
          <a:xfrm>
            <a:off x="826815" y="1472885"/>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1</a:t>
            </a:r>
          </a:p>
        </p:txBody>
      </p:sp>
      <p:sp>
        <p:nvSpPr>
          <p:cNvPr id="11" name="Oval 22">
            <a:extLst>
              <a:ext uri="{FF2B5EF4-FFF2-40B4-BE49-F238E27FC236}">
                <a16:creationId xmlns:a16="http://schemas.microsoft.com/office/drawing/2014/main" id="{266A7935-D2F9-2842-0E82-3CC96806B964}"/>
              </a:ext>
            </a:extLst>
          </p:cNvPr>
          <p:cNvSpPr>
            <a:spLocks noChangeArrowheads="1"/>
          </p:cNvSpPr>
          <p:nvPr/>
        </p:nvSpPr>
        <p:spPr bwMode="auto">
          <a:xfrm>
            <a:off x="1331640" y="2173804"/>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4</a:t>
            </a:r>
          </a:p>
        </p:txBody>
      </p:sp>
      <p:sp>
        <p:nvSpPr>
          <p:cNvPr id="12" name="Oval 22">
            <a:extLst>
              <a:ext uri="{FF2B5EF4-FFF2-40B4-BE49-F238E27FC236}">
                <a16:creationId xmlns:a16="http://schemas.microsoft.com/office/drawing/2014/main" id="{3E32CE5D-663D-44A7-992D-6525808C3512}"/>
              </a:ext>
            </a:extLst>
          </p:cNvPr>
          <p:cNvSpPr>
            <a:spLocks noChangeArrowheads="1"/>
          </p:cNvSpPr>
          <p:nvPr/>
        </p:nvSpPr>
        <p:spPr bwMode="auto">
          <a:xfrm>
            <a:off x="1788070" y="2874723"/>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5</a:t>
            </a:r>
          </a:p>
        </p:txBody>
      </p:sp>
      <p:sp>
        <p:nvSpPr>
          <p:cNvPr id="13" name="Oval 22">
            <a:extLst>
              <a:ext uri="{FF2B5EF4-FFF2-40B4-BE49-F238E27FC236}">
                <a16:creationId xmlns:a16="http://schemas.microsoft.com/office/drawing/2014/main" id="{1C39C6D4-3A24-275D-861C-CABC27179630}"/>
              </a:ext>
            </a:extLst>
          </p:cNvPr>
          <p:cNvSpPr>
            <a:spLocks noChangeArrowheads="1"/>
          </p:cNvSpPr>
          <p:nvPr/>
        </p:nvSpPr>
        <p:spPr bwMode="auto">
          <a:xfrm>
            <a:off x="2328213" y="350023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7</a:t>
            </a:r>
          </a:p>
        </p:txBody>
      </p:sp>
      <p:sp>
        <p:nvSpPr>
          <p:cNvPr id="14" name="Oval 22">
            <a:extLst>
              <a:ext uri="{FF2B5EF4-FFF2-40B4-BE49-F238E27FC236}">
                <a16:creationId xmlns:a16="http://schemas.microsoft.com/office/drawing/2014/main" id="{55660B34-8E2C-DC68-6018-06DFBD1DAE42}"/>
              </a:ext>
            </a:extLst>
          </p:cNvPr>
          <p:cNvSpPr>
            <a:spLocks noChangeArrowheads="1"/>
          </p:cNvSpPr>
          <p:nvPr/>
        </p:nvSpPr>
        <p:spPr bwMode="auto">
          <a:xfrm>
            <a:off x="2833038" y="422031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9</a:t>
            </a:r>
          </a:p>
        </p:txBody>
      </p:sp>
      <p:sp>
        <p:nvSpPr>
          <p:cNvPr id="15" name="Oval 22">
            <a:extLst>
              <a:ext uri="{FF2B5EF4-FFF2-40B4-BE49-F238E27FC236}">
                <a16:creationId xmlns:a16="http://schemas.microsoft.com/office/drawing/2014/main" id="{6B2E80AB-21AB-39FA-0480-9AF675CBD542}"/>
              </a:ext>
            </a:extLst>
          </p:cNvPr>
          <p:cNvSpPr>
            <a:spLocks noChangeArrowheads="1"/>
          </p:cNvSpPr>
          <p:nvPr/>
        </p:nvSpPr>
        <p:spPr bwMode="auto">
          <a:xfrm>
            <a:off x="3338989" y="494039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10</a:t>
            </a:r>
          </a:p>
        </p:txBody>
      </p:sp>
      <p:sp>
        <p:nvSpPr>
          <p:cNvPr id="16" name="Oval 22">
            <a:extLst>
              <a:ext uri="{FF2B5EF4-FFF2-40B4-BE49-F238E27FC236}">
                <a16:creationId xmlns:a16="http://schemas.microsoft.com/office/drawing/2014/main" id="{6683C5C0-8235-6E1A-CE63-F5FF93982445}"/>
              </a:ext>
            </a:extLst>
          </p:cNvPr>
          <p:cNvSpPr>
            <a:spLocks noChangeArrowheads="1"/>
          </p:cNvSpPr>
          <p:nvPr/>
        </p:nvSpPr>
        <p:spPr bwMode="auto">
          <a:xfrm>
            <a:off x="3789333" y="5660479"/>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17</a:t>
            </a:r>
          </a:p>
        </p:txBody>
      </p:sp>
      <p:sp>
        <p:nvSpPr>
          <p:cNvPr id="17" name="Oval 22">
            <a:extLst>
              <a:ext uri="{FF2B5EF4-FFF2-40B4-BE49-F238E27FC236}">
                <a16:creationId xmlns:a16="http://schemas.microsoft.com/office/drawing/2014/main" id="{3D971C0C-FD77-CAD7-B836-9FC3F93E8719}"/>
              </a:ext>
            </a:extLst>
          </p:cNvPr>
          <p:cNvSpPr>
            <a:spLocks noChangeArrowheads="1"/>
          </p:cNvSpPr>
          <p:nvPr/>
        </p:nvSpPr>
        <p:spPr bwMode="auto">
          <a:xfrm>
            <a:off x="4355207" y="6237312"/>
            <a:ext cx="504825" cy="504825"/>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dirty="0">
                <a:solidFill>
                  <a:srgbClr val="FFFF00"/>
                </a:solidFill>
              </a:rPr>
              <a:t>25</a:t>
            </a:r>
          </a:p>
        </p:txBody>
      </p:sp>
      <p:cxnSp>
        <p:nvCxnSpPr>
          <p:cNvPr id="19" name="直接连接符 18">
            <a:extLst>
              <a:ext uri="{FF2B5EF4-FFF2-40B4-BE49-F238E27FC236}">
                <a16:creationId xmlns:a16="http://schemas.microsoft.com/office/drawing/2014/main" id="{7A4817B4-7F67-75D1-6C2F-8439892954A9}"/>
              </a:ext>
            </a:extLst>
          </p:cNvPr>
          <p:cNvCxnSpPr>
            <a:stCxn id="10" idx="5"/>
            <a:endCxn id="11" idx="1"/>
          </p:cNvCxnSpPr>
          <p:nvPr/>
        </p:nvCxnSpPr>
        <p:spPr>
          <a:xfrm>
            <a:off x="1257710" y="1903780"/>
            <a:ext cx="147860" cy="3439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477AD7A-E335-60EF-9756-676FF1132D5E}"/>
              </a:ext>
            </a:extLst>
          </p:cNvPr>
          <p:cNvCxnSpPr>
            <a:cxnSpLocks/>
            <a:stCxn id="11" idx="5"/>
          </p:cNvCxnSpPr>
          <p:nvPr/>
        </p:nvCxnSpPr>
        <p:spPr>
          <a:xfrm>
            <a:off x="1762535" y="2604699"/>
            <a:ext cx="73930" cy="35526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160C63E-DECB-368D-E09F-A82A00B942B8}"/>
              </a:ext>
            </a:extLst>
          </p:cNvPr>
          <p:cNvCxnSpPr/>
          <p:nvPr/>
        </p:nvCxnSpPr>
        <p:spPr>
          <a:xfrm>
            <a:off x="2225706" y="3276258"/>
            <a:ext cx="147860" cy="3439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A626B0D-E34F-CD66-09FD-D587EC4D2643}"/>
              </a:ext>
            </a:extLst>
          </p:cNvPr>
          <p:cNvCxnSpPr>
            <a:cxnSpLocks/>
            <a:endCxn id="14" idx="1"/>
          </p:cNvCxnSpPr>
          <p:nvPr/>
        </p:nvCxnSpPr>
        <p:spPr>
          <a:xfrm>
            <a:off x="2710451" y="3952025"/>
            <a:ext cx="196517" cy="34222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5615D94-C30E-8430-0F92-4F4A57C86B4D}"/>
              </a:ext>
            </a:extLst>
          </p:cNvPr>
          <p:cNvCxnSpPr/>
          <p:nvPr/>
        </p:nvCxnSpPr>
        <p:spPr>
          <a:xfrm>
            <a:off x="3263933" y="4671516"/>
            <a:ext cx="147860" cy="34395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4B58CBC-4D0C-AF35-5821-28C9E7D025FE}"/>
              </a:ext>
            </a:extLst>
          </p:cNvPr>
          <p:cNvCxnSpPr>
            <a:cxnSpLocks/>
            <a:stCxn id="15" idx="5"/>
          </p:cNvCxnSpPr>
          <p:nvPr/>
        </p:nvCxnSpPr>
        <p:spPr>
          <a:xfrm>
            <a:off x="3769884" y="5371294"/>
            <a:ext cx="140962" cy="3314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0F9E257-BBD2-A39B-D295-7060B5DC91F1}"/>
              </a:ext>
            </a:extLst>
          </p:cNvPr>
          <p:cNvCxnSpPr>
            <a:cxnSpLocks/>
            <a:stCxn id="16" idx="5"/>
            <a:endCxn id="17" idx="1"/>
          </p:cNvCxnSpPr>
          <p:nvPr/>
        </p:nvCxnSpPr>
        <p:spPr>
          <a:xfrm>
            <a:off x="4220228" y="6091374"/>
            <a:ext cx="208909" cy="21986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箭头: 右 27">
            <a:extLst>
              <a:ext uri="{FF2B5EF4-FFF2-40B4-BE49-F238E27FC236}">
                <a16:creationId xmlns:a16="http://schemas.microsoft.com/office/drawing/2014/main" id="{C24F794C-5BBE-DA48-DD37-9C4E29AA3C84}"/>
              </a:ext>
            </a:extLst>
          </p:cNvPr>
          <p:cNvSpPr/>
          <p:nvPr/>
        </p:nvSpPr>
        <p:spPr>
          <a:xfrm rot="3464477">
            <a:off x="2432669" y="3599990"/>
            <a:ext cx="1810390" cy="4308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5153E77-60E7-822B-EFD0-F629A0839B2E}"/>
              </a:ext>
            </a:extLst>
          </p:cNvPr>
          <p:cNvSpPr txBox="1"/>
          <p:nvPr/>
        </p:nvSpPr>
        <p:spPr>
          <a:xfrm>
            <a:off x="3411793" y="1924709"/>
            <a:ext cx="5255611" cy="1477328"/>
          </a:xfrm>
          <a:prstGeom prst="rect">
            <a:avLst/>
          </a:prstGeom>
          <a:noFill/>
        </p:spPr>
        <p:txBody>
          <a:bodyPr wrap="square" rtlCol="0">
            <a:spAutoFit/>
          </a:bodyPr>
          <a:lstStyle/>
          <a:p>
            <a:r>
              <a:rPr lang="zh-CN" altLang="en-US" dirty="0"/>
              <a:t>极端情况：</a:t>
            </a:r>
            <a:endParaRPr lang="en-US" altLang="zh-CN" dirty="0"/>
          </a:p>
          <a:p>
            <a:endParaRPr lang="en-US" altLang="zh-CN" dirty="0"/>
          </a:p>
          <a:p>
            <a:r>
              <a:rPr lang="zh-CN" altLang="en-US" dirty="0"/>
              <a:t>当关键字递增有序，或者递减有序时，搜索过程中需要挨个比，所以这种情况下二叉排序树的查找效率由</a:t>
            </a:r>
            <a:r>
              <a:rPr lang="en-US" altLang="zh-CN" dirty="0"/>
              <a:t>O(logn)</a:t>
            </a:r>
            <a:r>
              <a:rPr lang="zh-CN" altLang="en-US" dirty="0"/>
              <a:t>下降成为了</a:t>
            </a:r>
            <a:r>
              <a:rPr lang="en-US" altLang="zh-CN" dirty="0"/>
              <a:t>O(n)</a:t>
            </a:r>
            <a:r>
              <a:rPr lang="zh-CN" altLang="en-US" dirty="0"/>
              <a:t>。</a:t>
            </a:r>
          </a:p>
        </p:txBody>
      </p:sp>
    </p:spTree>
    <p:extLst>
      <p:ext uri="{BB962C8B-B14F-4D97-AF65-F5344CB8AC3E}">
        <p14:creationId xmlns:p14="http://schemas.microsoft.com/office/powerpoint/2010/main" val="414680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323533" y="404495"/>
            <a:ext cx="8407400" cy="467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5) </a:t>
            </a:r>
            <a:r>
              <a:rPr kumimoji="1" lang="zh-CN" altLang="en-US" sz="28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二叉排序树上查找关键字的性能分析</a:t>
            </a:r>
            <a:endParaRPr kumimoji="1" lang="zh-CN" altLang="en-US" sz="2400" b="1"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0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0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 在二叉排序树上查找关键字实际上是走了</a:t>
            </a:r>
            <a:r>
              <a:rPr kumimoji="1" lang="zh-CN" altLang="en-US" sz="23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一条从根结点到某个结点的路径</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的过程，和给定值比较的次数等于路径长度加</a:t>
            </a:r>
            <a:r>
              <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。因此，比较次数不超过树的深度。但是具有</a:t>
            </a:r>
            <a:r>
              <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个结点二叉树可以有不同的形态，而不同形态的二叉树具有不同的深度。</a:t>
            </a:r>
            <a:endPar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对于不同形态的二叉排序树，其平均查找长度也不同。最坏的情况下退化为单支树，此时的平均查找长度为 </a:t>
            </a:r>
            <a:r>
              <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rPr>
              <a:t>(n+1)/2</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        在随机的情况下，平均性能为：</a:t>
            </a:r>
            <a:endParaRPr kumimoji="1" lang="zh-CN" altLang="en-US" sz="1600" dirty="0">
              <a:ea typeface="幼圆" panose="02010509060101010101" pitchFamily="49" charset="-122"/>
              <a:cs typeface="Times New Roman" panose="02020603050405020304" pitchFamily="18" charset="0"/>
            </a:endParaRPr>
          </a:p>
          <a:p>
            <a:pPr eaLnBrk="1" latinLnBrk="0" hangingPunct="1">
              <a:spcBef>
                <a:spcPts val="1200"/>
              </a:spcBef>
              <a:spcAft>
                <a:spcPts val="1200"/>
              </a:spcAft>
            </a:pPr>
            <a:r>
              <a:rPr kumimoji="1" lang="zh-CN" altLang="en-US" sz="20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rPr>
              <a:t>P(n) &lt;= 2(1+1/n)</a:t>
            </a:r>
            <a:r>
              <a:rPr kumimoji="1" lang="en-US" altLang="zh-CN" sz="2300" i="1" dirty="0" err="1">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300" i="1" baseline="-25000" dirty="0" err="1">
                <a:latin typeface="Times New Roman" panose="02020603050405020304" pitchFamily="18" charset="0"/>
                <a:ea typeface="幼圆" panose="02010509060101010101" pitchFamily="49" charset="-122"/>
                <a:cs typeface="Times New Roman" panose="02020603050405020304" pitchFamily="18" charset="0"/>
              </a:rPr>
              <a:t>e</a:t>
            </a:r>
            <a:r>
              <a:rPr kumimoji="1" lang="en-US" altLang="zh-CN" sz="2300" dirty="0" err="1">
                <a:latin typeface="Times New Roman" panose="02020603050405020304" pitchFamily="18" charset="0"/>
                <a:ea typeface="幼圆" panose="02010509060101010101" pitchFamily="49" charset="-122"/>
                <a:cs typeface="Times New Roman" panose="02020603050405020304" pitchFamily="18" charset="0"/>
              </a:rPr>
              <a:t>n</a:t>
            </a:r>
            <a:endParaRPr kumimoji="1" lang="en-US" altLang="zh-CN" sz="23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由此可见，在随机情况下的平均查找长度和</a:t>
            </a:r>
            <a:r>
              <a:rPr kumimoji="1" lang="en-US" altLang="zh-CN" sz="2300" b="1" i="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log</a:t>
            </a:r>
            <a:r>
              <a:rPr kumimoji="1" lang="en-US" altLang="zh-CN" sz="2300" b="1" i="1" baseline="-250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e</a:t>
            </a:r>
            <a:r>
              <a:rPr kumimoji="1" lang="en-US" altLang="zh-CN" sz="23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n</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是等数量级的。然而在某些情况下，还需进行“</a:t>
            </a:r>
            <a:r>
              <a:rPr kumimoji="1" lang="zh-CN" altLang="en-US" sz="23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平衡化</a:t>
            </a:r>
            <a:r>
              <a:rPr kumimoji="1" lang="zh-CN" altLang="en-US" sz="2300" dirty="0">
                <a:latin typeface="Times New Roman" panose="02020603050405020304" pitchFamily="18" charset="0"/>
                <a:ea typeface="幼圆" panose="02010509060101010101" pitchFamily="49" charset="-122"/>
                <a:cs typeface="Times New Roman" panose="02020603050405020304" pitchFamily="18" charset="0"/>
              </a:rPr>
              <a:t>”处理。</a:t>
            </a:r>
          </a:p>
        </p:txBody>
      </p:sp>
      <p:grpSp>
        <p:nvGrpSpPr>
          <p:cNvPr id="156738" name="Group 66"/>
          <p:cNvGrpSpPr/>
          <p:nvPr/>
        </p:nvGrpSpPr>
        <p:grpSpPr bwMode="auto">
          <a:xfrm>
            <a:off x="604520" y="5429250"/>
            <a:ext cx="833755" cy="1088390"/>
            <a:chOff x="240" y="2928"/>
            <a:chExt cx="672" cy="1152"/>
          </a:xfrm>
        </p:grpSpPr>
        <p:sp>
          <p:nvSpPr>
            <p:cNvPr id="156712" name="Line 40"/>
            <p:cNvSpPr>
              <a:spLocks noChangeShapeType="1"/>
            </p:cNvSpPr>
            <p:nvPr/>
          </p:nvSpPr>
          <p:spPr bwMode="auto">
            <a:xfrm>
              <a:off x="432" y="3216"/>
              <a:ext cx="288" cy="62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3" name="Oval 41"/>
            <p:cNvSpPr>
              <a:spLocks noChangeArrowheads="1"/>
            </p:cNvSpPr>
            <p:nvPr/>
          </p:nvSpPr>
          <p:spPr bwMode="auto">
            <a:xfrm>
              <a:off x="2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14" name="Oval 42"/>
            <p:cNvSpPr>
              <a:spLocks noChangeArrowheads="1"/>
            </p:cNvSpPr>
            <p:nvPr/>
          </p:nvSpPr>
          <p:spPr bwMode="auto">
            <a:xfrm>
              <a:off x="432"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15" name="Oval 43"/>
            <p:cNvSpPr>
              <a:spLocks noChangeArrowheads="1"/>
            </p:cNvSpPr>
            <p:nvPr/>
          </p:nvSpPr>
          <p:spPr bwMode="auto">
            <a:xfrm>
              <a:off x="624"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39" name="Group 67"/>
          <p:cNvGrpSpPr/>
          <p:nvPr/>
        </p:nvGrpSpPr>
        <p:grpSpPr bwMode="auto">
          <a:xfrm>
            <a:off x="2433320" y="5429250"/>
            <a:ext cx="714375" cy="1088390"/>
            <a:chOff x="1392" y="2928"/>
            <a:chExt cx="576" cy="1152"/>
          </a:xfrm>
        </p:grpSpPr>
        <p:sp>
          <p:nvSpPr>
            <p:cNvPr id="156710" name="Line 38"/>
            <p:cNvSpPr>
              <a:spLocks noChangeShapeType="1"/>
            </p:cNvSpPr>
            <p:nvPr/>
          </p:nvSpPr>
          <p:spPr bwMode="auto">
            <a:xfrm flipV="1">
              <a:off x="1584" y="3600"/>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1" name="Line 39"/>
            <p:cNvSpPr>
              <a:spLocks noChangeShapeType="1"/>
            </p:cNvSpPr>
            <p:nvPr/>
          </p:nvSpPr>
          <p:spPr bwMode="auto">
            <a:xfrm>
              <a:off x="1584" y="3168"/>
              <a:ext cx="144"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6" name="Oval 44"/>
            <p:cNvSpPr>
              <a:spLocks noChangeArrowheads="1"/>
            </p:cNvSpPr>
            <p:nvPr/>
          </p:nvSpPr>
          <p:spPr bwMode="auto">
            <a:xfrm>
              <a:off x="1392"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0" name="Oval 48"/>
            <p:cNvSpPr>
              <a:spLocks noChangeArrowheads="1"/>
            </p:cNvSpPr>
            <p:nvPr/>
          </p:nvSpPr>
          <p:spPr bwMode="auto">
            <a:xfrm>
              <a:off x="168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sp>
          <p:nvSpPr>
            <p:cNvPr id="156721" name="Oval 49"/>
            <p:cNvSpPr>
              <a:spLocks noChangeArrowheads="1"/>
            </p:cNvSpPr>
            <p:nvPr/>
          </p:nvSpPr>
          <p:spPr bwMode="auto">
            <a:xfrm>
              <a:off x="139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grpSp>
      <p:grpSp>
        <p:nvGrpSpPr>
          <p:cNvPr id="156740" name="Group 68"/>
          <p:cNvGrpSpPr/>
          <p:nvPr/>
        </p:nvGrpSpPr>
        <p:grpSpPr bwMode="auto">
          <a:xfrm>
            <a:off x="3872865" y="5229225"/>
            <a:ext cx="1310005" cy="680085"/>
            <a:chOff x="2256" y="2928"/>
            <a:chExt cx="1056" cy="720"/>
          </a:xfrm>
        </p:grpSpPr>
        <p:sp>
          <p:nvSpPr>
            <p:cNvPr id="156708" name="Line 36"/>
            <p:cNvSpPr>
              <a:spLocks noChangeShapeType="1"/>
            </p:cNvSpPr>
            <p:nvPr/>
          </p:nvSpPr>
          <p:spPr bwMode="auto">
            <a:xfrm>
              <a:off x="2880"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9" name="Line 37"/>
            <p:cNvSpPr>
              <a:spLocks noChangeShapeType="1"/>
            </p:cNvSpPr>
            <p:nvPr/>
          </p:nvSpPr>
          <p:spPr bwMode="auto">
            <a:xfrm flipH="1">
              <a:off x="2448" y="3168"/>
              <a:ext cx="240"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7" name="Oval 45"/>
            <p:cNvSpPr>
              <a:spLocks noChangeArrowheads="1"/>
            </p:cNvSpPr>
            <p:nvPr/>
          </p:nvSpPr>
          <p:spPr bwMode="auto">
            <a:xfrm>
              <a:off x="2256"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3" name="Oval 51"/>
            <p:cNvSpPr>
              <a:spLocks noChangeArrowheads="1"/>
            </p:cNvSpPr>
            <p:nvPr/>
          </p:nvSpPr>
          <p:spPr bwMode="auto">
            <a:xfrm>
              <a:off x="2640"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dirty="0">
                  <a:solidFill>
                    <a:srgbClr val="FFFF00"/>
                  </a:solidFill>
                  <a:latin typeface="Times New Roman" panose="02020603050405020304" pitchFamily="18" charset="0"/>
                </a:rPr>
                <a:t>2</a:t>
              </a:r>
              <a:endParaRPr lang="en-US" altLang="zh-CN" sz="2400" dirty="0">
                <a:solidFill>
                  <a:srgbClr val="FFFF00"/>
                </a:solidFill>
                <a:latin typeface="Times New Roman" panose="02020603050405020304" pitchFamily="18" charset="0"/>
              </a:endParaRPr>
            </a:p>
          </p:txBody>
        </p:sp>
        <p:sp>
          <p:nvSpPr>
            <p:cNvPr id="156724" name="Oval 52"/>
            <p:cNvSpPr>
              <a:spLocks noChangeArrowheads="1"/>
            </p:cNvSpPr>
            <p:nvPr/>
          </p:nvSpPr>
          <p:spPr bwMode="auto">
            <a:xfrm>
              <a:off x="3024"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41" name="Group 69"/>
          <p:cNvGrpSpPr/>
          <p:nvPr/>
        </p:nvGrpSpPr>
        <p:grpSpPr bwMode="auto">
          <a:xfrm>
            <a:off x="5938520" y="5429250"/>
            <a:ext cx="774065" cy="1088390"/>
            <a:chOff x="3600" y="2928"/>
            <a:chExt cx="624" cy="1152"/>
          </a:xfrm>
        </p:grpSpPr>
        <p:sp>
          <p:nvSpPr>
            <p:cNvPr id="156706" name="Line 34"/>
            <p:cNvSpPr>
              <a:spLocks noChangeShapeType="1"/>
            </p:cNvSpPr>
            <p:nvPr/>
          </p:nvSpPr>
          <p:spPr bwMode="auto">
            <a:xfrm>
              <a:off x="3792" y="3600"/>
              <a:ext cx="240"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7" name="Line 35"/>
            <p:cNvSpPr>
              <a:spLocks noChangeShapeType="1"/>
            </p:cNvSpPr>
            <p:nvPr/>
          </p:nvSpPr>
          <p:spPr bwMode="auto">
            <a:xfrm flipH="1">
              <a:off x="3792" y="3168"/>
              <a:ext cx="192" cy="24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8" name="Oval 46"/>
            <p:cNvSpPr>
              <a:spLocks noChangeArrowheads="1"/>
            </p:cNvSpPr>
            <p:nvPr/>
          </p:nvSpPr>
          <p:spPr bwMode="auto">
            <a:xfrm>
              <a:off x="36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2" name="Oval 50"/>
            <p:cNvSpPr>
              <a:spLocks noChangeArrowheads="1"/>
            </p:cNvSpPr>
            <p:nvPr/>
          </p:nvSpPr>
          <p:spPr bwMode="auto">
            <a:xfrm>
              <a:off x="3936"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25" name="Oval 53"/>
            <p:cNvSpPr>
              <a:spLocks noChangeArrowheads="1"/>
            </p:cNvSpPr>
            <p:nvPr/>
          </p:nvSpPr>
          <p:spPr bwMode="auto">
            <a:xfrm>
              <a:off x="39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grpSp>
        <p:nvGrpSpPr>
          <p:cNvPr id="156742" name="Group 70"/>
          <p:cNvGrpSpPr/>
          <p:nvPr/>
        </p:nvGrpSpPr>
        <p:grpSpPr bwMode="auto">
          <a:xfrm>
            <a:off x="7386320" y="5429250"/>
            <a:ext cx="1131570" cy="1088390"/>
            <a:chOff x="4512" y="2928"/>
            <a:chExt cx="912" cy="1152"/>
          </a:xfrm>
        </p:grpSpPr>
        <p:sp>
          <p:nvSpPr>
            <p:cNvPr id="156705" name="Line 33"/>
            <p:cNvSpPr>
              <a:spLocks noChangeShapeType="1"/>
            </p:cNvSpPr>
            <p:nvPr/>
          </p:nvSpPr>
          <p:spPr bwMode="auto">
            <a:xfrm flipH="1">
              <a:off x="4704" y="3168"/>
              <a:ext cx="480" cy="6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19" name="Oval 47"/>
            <p:cNvSpPr>
              <a:spLocks noChangeArrowheads="1"/>
            </p:cNvSpPr>
            <p:nvPr/>
          </p:nvSpPr>
          <p:spPr bwMode="auto">
            <a:xfrm>
              <a:off x="4512" y="3792"/>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156726" name="Oval 54"/>
            <p:cNvSpPr>
              <a:spLocks noChangeArrowheads="1"/>
            </p:cNvSpPr>
            <p:nvPr/>
          </p:nvSpPr>
          <p:spPr bwMode="auto">
            <a:xfrm>
              <a:off x="4800" y="3360"/>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156727" name="Oval 55"/>
            <p:cNvSpPr>
              <a:spLocks noChangeArrowheads="1"/>
            </p:cNvSpPr>
            <p:nvPr/>
          </p:nvSpPr>
          <p:spPr bwMode="auto">
            <a:xfrm>
              <a:off x="5136" y="2928"/>
              <a:ext cx="288" cy="288"/>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solidFill>
                    <a:srgbClr val="FFFF00"/>
                  </a:solidFill>
                  <a:latin typeface="Times New Roman" panose="02020603050405020304" pitchFamily="18" charset="0"/>
                </a:rPr>
                <a:t>3</a:t>
              </a:r>
              <a:endParaRPr lang="en-US" altLang="zh-CN" sz="2400">
                <a:solidFill>
                  <a:srgbClr val="FFFF00"/>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1250">
                                            <p:txEl>
                                              <p:pRg st="3" end="3"/>
                                            </p:txEl>
                                          </p:spTgt>
                                        </p:tgtEl>
                                        <p:attrNameLst>
                                          <p:attrName>style.visibility</p:attrName>
                                        </p:attrNameLst>
                                      </p:cBhvr>
                                      <p:to>
                                        <p:strVal val="visible"/>
                                      </p:to>
                                    </p:set>
                                    <p:animEffect transition="in" filter="fade">
                                      <p:cBhvr>
                                        <p:cTn id="7" dur="1000"/>
                                        <p:tgtEl>
                                          <p:spTgt spid="181250">
                                            <p:txEl>
                                              <p:pRg st="3" end="3"/>
                                            </p:txEl>
                                          </p:spTgt>
                                        </p:tgtEl>
                                      </p:cBhvr>
                                    </p:animEffect>
                                    <p:anim calcmode="lin" valueType="num">
                                      <p:cBhvr>
                                        <p:cTn id="8" dur="1000" fill="hold"/>
                                        <p:tgtEl>
                                          <p:spTgt spid="181250">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8125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1250">
                                            <p:txEl>
                                              <p:pRg st="4" end="4"/>
                                            </p:txEl>
                                          </p:spTgt>
                                        </p:tgtEl>
                                        <p:attrNameLst>
                                          <p:attrName>style.visibility</p:attrName>
                                        </p:attrNameLst>
                                      </p:cBhvr>
                                      <p:to>
                                        <p:strVal val="visible"/>
                                      </p:to>
                                    </p:set>
                                    <p:animEffect transition="in" filter="fade">
                                      <p:cBhvr>
                                        <p:cTn id="14" dur="1000"/>
                                        <p:tgtEl>
                                          <p:spTgt spid="181250">
                                            <p:txEl>
                                              <p:pRg st="4" end="4"/>
                                            </p:txEl>
                                          </p:spTgt>
                                        </p:tgtEl>
                                      </p:cBhvr>
                                    </p:animEffect>
                                    <p:anim calcmode="lin" valueType="num">
                                      <p:cBhvr>
                                        <p:cTn id="15" dur="1000" fill="hold"/>
                                        <p:tgtEl>
                                          <p:spTgt spid="18125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81250">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81250">
                                            <p:txEl>
                                              <p:pRg st="5" end="5"/>
                                            </p:txEl>
                                          </p:spTgt>
                                        </p:tgtEl>
                                        <p:attrNameLst>
                                          <p:attrName>style.visibility</p:attrName>
                                        </p:attrNameLst>
                                      </p:cBhvr>
                                      <p:to>
                                        <p:strVal val="visible"/>
                                      </p:to>
                                    </p:set>
                                    <p:animEffect transition="in" filter="fade">
                                      <p:cBhvr>
                                        <p:cTn id="19" dur="1000"/>
                                        <p:tgtEl>
                                          <p:spTgt spid="181250">
                                            <p:txEl>
                                              <p:pRg st="5" end="5"/>
                                            </p:txEl>
                                          </p:spTgt>
                                        </p:tgtEl>
                                      </p:cBhvr>
                                    </p:animEffect>
                                    <p:anim calcmode="lin" valueType="num">
                                      <p:cBhvr>
                                        <p:cTn id="20" dur="1000" fill="hold"/>
                                        <p:tgtEl>
                                          <p:spTgt spid="18125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81250">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1250">
                                            <p:txEl>
                                              <p:pRg st="6" end="6"/>
                                            </p:txEl>
                                          </p:spTgt>
                                        </p:tgtEl>
                                        <p:attrNameLst>
                                          <p:attrName>style.visibility</p:attrName>
                                        </p:attrNameLst>
                                      </p:cBhvr>
                                      <p:to>
                                        <p:strVal val="visible"/>
                                      </p:to>
                                    </p:set>
                                    <p:animEffect transition="in" filter="fade">
                                      <p:cBhvr>
                                        <p:cTn id="24" dur="1000"/>
                                        <p:tgtEl>
                                          <p:spTgt spid="181250">
                                            <p:txEl>
                                              <p:pRg st="6" end="6"/>
                                            </p:txEl>
                                          </p:spTgt>
                                        </p:tgtEl>
                                      </p:cBhvr>
                                    </p:animEffect>
                                    <p:anim calcmode="lin" valueType="num">
                                      <p:cBhvr>
                                        <p:cTn id="25" dur="1000" fill="hold"/>
                                        <p:tgtEl>
                                          <p:spTgt spid="181250">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181250">
                                            <p:txEl>
                                              <p:pRg st="6" end="6"/>
                                            </p:txEl>
                                          </p:spTgt>
                                        </p:tgtEl>
                                        <p:attrNameLst>
                                          <p:attrName>ppt_y</p:attrName>
                                        </p:attrNameLst>
                                      </p:cBhvr>
                                      <p:tavLst>
                                        <p:tav tm="0">
                                          <p:val>
                                            <p:strVal val="#ppt_y+.1"/>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56738"/>
                                        </p:tgtEl>
                                        <p:attrNameLst>
                                          <p:attrName>style.visibility</p:attrName>
                                        </p:attrNameLst>
                                      </p:cBhvr>
                                      <p:to>
                                        <p:strVal val="visible"/>
                                      </p:to>
                                    </p:set>
                                    <p:anim calcmode="lin" valueType="num">
                                      <p:cBhvr additive="base">
                                        <p:cTn id="29" dur="500" fill="hold"/>
                                        <p:tgtEl>
                                          <p:spTgt spid="156738"/>
                                        </p:tgtEl>
                                        <p:attrNameLst>
                                          <p:attrName>ppt_x</p:attrName>
                                        </p:attrNameLst>
                                      </p:cBhvr>
                                      <p:tavLst>
                                        <p:tav tm="0">
                                          <p:val>
                                            <p:strVal val="1+#ppt_w/2"/>
                                          </p:val>
                                        </p:tav>
                                        <p:tav tm="100000">
                                          <p:val>
                                            <p:strVal val="#ppt_x"/>
                                          </p:val>
                                        </p:tav>
                                      </p:tavLst>
                                    </p:anim>
                                    <p:anim calcmode="lin" valueType="num">
                                      <p:cBhvr additive="base">
                                        <p:cTn id="30" dur="500" fill="hold"/>
                                        <p:tgtEl>
                                          <p:spTgt spid="15673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56739"/>
                                        </p:tgtEl>
                                        <p:attrNameLst>
                                          <p:attrName>style.visibility</p:attrName>
                                        </p:attrNameLst>
                                      </p:cBhvr>
                                      <p:to>
                                        <p:strVal val="visible"/>
                                      </p:to>
                                    </p:set>
                                    <p:anim calcmode="lin" valueType="num">
                                      <p:cBhvr additive="base">
                                        <p:cTn id="33" dur="500" fill="hold"/>
                                        <p:tgtEl>
                                          <p:spTgt spid="156739"/>
                                        </p:tgtEl>
                                        <p:attrNameLst>
                                          <p:attrName>ppt_x</p:attrName>
                                        </p:attrNameLst>
                                      </p:cBhvr>
                                      <p:tavLst>
                                        <p:tav tm="0">
                                          <p:val>
                                            <p:strVal val="1+#ppt_w/2"/>
                                          </p:val>
                                        </p:tav>
                                        <p:tav tm="100000">
                                          <p:val>
                                            <p:strVal val="#ppt_x"/>
                                          </p:val>
                                        </p:tav>
                                      </p:tavLst>
                                    </p:anim>
                                    <p:anim calcmode="lin" valueType="num">
                                      <p:cBhvr additive="base">
                                        <p:cTn id="34" dur="500" fill="hold"/>
                                        <p:tgtEl>
                                          <p:spTgt spid="15673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56741"/>
                                        </p:tgtEl>
                                        <p:attrNameLst>
                                          <p:attrName>style.visibility</p:attrName>
                                        </p:attrNameLst>
                                      </p:cBhvr>
                                      <p:to>
                                        <p:strVal val="visible"/>
                                      </p:to>
                                    </p:set>
                                    <p:anim calcmode="lin" valueType="num">
                                      <p:cBhvr additive="base">
                                        <p:cTn id="37" dur="500" fill="hold"/>
                                        <p:tgtEl>
                                          <p:spTgt spid="156741"/>
                                        </p:tgtEl>
                                        <p:attrNameLst>
                                          <p:attrName>ppt_x</p:attrName>
                                        </p:attrNameLst>
                                      </p:cBhvr>
                                      <p:tavLst>
                                        <p:tav tm="0">
                                          <p:val>
                                            <p:strVal val="1+#ppt_w/2"/>
                                          </p:val>
                                        </p:tav>
                                        <p:tav tm="100000">
                                          <p:val>
                                            <p:strVal val="#ppt_x"/>
                                          </p:val>
                                        </p:tav>
                                      </p:tavLst>
                                    </p:anim>
                                    <p:anim calcmode="lin" valueType="num">
                                      <p:cBhvr additive="base">
                                        <p:cTn id="38" dur="500" fill="hold"/>
                                        <p:tgtEl>
                                          <p:spTgt spid="15674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56742"/>
                                        </p:tgtEl>
                                        <p:attrNameLst>
                                          <p:attrName>style.visibility</p:attrName>
                                        </p:attrNameLst>
                                      </p:cBhvr>
                                      <p:to>
                                        <p:strVal val="visible"/>
                                      </p:to>
                                    </p:set>
                                    <p:anim calcmode="lin" valueType="num">
                                      <p:cBhvr additive="base">
                                        <p:cTn id="41" dur="500" fill="hold"/>
                                        <p:tgtEl>
                                          <p:spTgt spid="156742"/>
                                        </p:tgtEl>
                                        <p:attrNameLst>
                                          <p:attrName>ppt_x</p:attrName>
                                        </p:attrNameLst>
                                      </p:cBhvr>
                                      <p:tavLst>
                                        <p:tav tm="0">
                                          <p:val>
                                            <p:strVal val="1+#ppt_w/2"/>
                                          </p:val>
                                        </p:tav>
                                        <p:tav tm="100000">
                                          <p:val>
                                            <p:strVal val="#ppt_x"/>
                                          </p:val>
                                        </p:tav>
                                      </p:tavLst>
                                    </p:anim>
                                    <p:anim calcmode="lin" valueType="num">
                                      <p:cBhvr additive="base">
                                        <p:cTn id="42" dur="500" fill="hold"/>
                                        <p:tgtEl>
                                          <p:spTgt spid="156742"/>
                                        </p:tgtEl>
                                        <p:attrNameLst>
                                          <p:attrName>ppt_y</p:attrName>
                                        </p:attrNameLst>
                                      </p:cBhvr>
                                      <p:tavLst>
                                        <p:tav tm="0">
                                          <p:val>
                                            <p:strVal val="#ppt_y"/>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56740"/>
                                        </p:tgtEl>
                                        <p:attrNameLst>
                                          <p:attrName>style.visibility</p:attrName>
                                        </p:attrNameLst>
                                      </p:cBhvr>
                                      <p:to>
                                        <p:strVal val="visible"/>
                                      </p:to>
                                    </p:set>
                                    <p:animEffect transition="in" filter="fade">
                                      <p:cBhvr>
                                        <p:cTn id="45" dur="1000"/>
                                        <p:tgtEl>
                                          <p:spTgt spid="156740"/>
                                        </p:tgtEl>
                                      </p:cBhvr>
                                    </p:animEffect>
                                    <p:anim calcmode="lin" valueType="num">
                                      <p:cBhvr>
                                        <p:cTn id="46" dur="1000" fill="hold"/>
                                        <p:tgtEl>
                                          <p:spTgt spid="156740"/>
                                        </p:tgtEl>
                                        <p:attrNameLst>
                                          <p:attrName>ppt_x</p:attrName>
                                        </p:attrNameLst>
                                      </p:cBhvr>
                                      <p:tavLst>
                                        <p:tav tm="0">
                                          <p:val>
                                            <p:strVal val="#ppt_x"/>
                                          </p:val>
                                        </p:tav>
                                        <p:tav tm="100000">
                                          <p:val>
                                            <p:strVal val="#ppt_x"/>
                                          </p:val>
                                        </p:tav>
                                      </p:tavLst>
                                    </p:anim>
                                    <p:anim calcmode="lin" valueType="num">
                                      <p:cBhvr>
                                        <p:cTn id="47"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nodeType="clickEffect">
                                  <p:stCondLst>
                                    <p:cond delay="0"/>
                                  </p:stCondLst>
                                  <p:childTnLst>
                                    <p:animEffect transition="out" filter="fade">
                                      <p:cBhvr>
                                        <p:cTn id="51" dur="1000"/>
                                        <p:tgtEl>
                                          <p:spTgt spid="156740"/>
                                        </p:tgtEl>
                                      </p:cBhvr>
                                    </p:animEffect>
                                    <p:anim calcmode="lin" valueType="num">
                                      <p:cBhvr>
                                        <p:cTn id="52" dur="1000"/>
                                        <p:tgtEl>
                                          <p:spTgt spid="156740"/>
                                        </p:tgtEl>
                                        <p:attrNameLst>
                                          <p:attrName>ppt_x</p:attrName>
                                        </p:attrNameLst>
                                      </p:cBhvr>
                                      <p:tavLst>
                                        <p:tav tm="0">
                                          <p:val>
                                            <p:strVal val="ppt_x"/>
                                          </p:val>
                                        </p:tav>
                                        <p:tav tm="100000">
                                          <p:val>
                                            <p:strVal val="ppt_x"/>
                                          </p:val>
                                        </p:tav>
                                      </p:tavLst>
                                    </p:anim>
                                    <p:anim calcmode="lin" valueType="num">
                                      <p:cBhvr>
                                        <p:cTn id="53" dur="1000"/>
                                        <p:tgtEl>
                                          <p:spTgt spid="156740"/>
                                        </p:tgtEl>
                                        <p:attrNameLst>
                                          <p:attrName>ppt_y</p:attrName>
                                        </p:attrNameLst>
                                      </p:cBhvr>
                                      <p:tavLst>
                                        <p:tav tm="0">
                                          <p:val>
                                            <p:strVal val="ppt_y"/>
                                          </p:val>
                                        </p:tav>
                                        <p:tav tm="100000">
                                          <p:val>
                                            <p:strVal val="ppt_y+.1"/>
                                          </p:val>
                                        </p:tav>
                                      </p:tavLst>
                                    </p:anim>
                                    <p:set>
                                      <p:cBhvr>
                                        <p:cTn id="54" dur="1" fill="hold">
                                          <p:stCondLst>
                                            <p:cond delay="999"/>
                                          </p:stCondLst>
                                        </p:cTn>
                                        <p:tgtEl>
                                          <p:spTgt spid="15674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56740"/>
                                        </p:tgtEl>
                                        <p:attrNameLst>
                                          <p:attrName>style.visibility</p:attrName>
                                        </p:attrNameLst>
                                      </p:cBhvr>
                                      <p:to>
                                        <p:strVal val="visible"/>
                                      </p:to>
                                    </p:set>
                                    <p:animEffect transition="in" filter="fade">
                                      <p:cBhvr>
                                        <p:cTn id="59" dur="1000"/>
                                        <p:tgtEl>
                                          <p:spTgt spid="156740"/>
                                        </p:tgtEl>
                                      </p:cBhvr>
                                    </p:animEffect>
                                    <p:anim calcmode="lin" valueType="num">
                                      <p:cBhvr>
                                        <p:cTn id="60" dur="1000" fill="hold"/>
                                        <p:tgtEl>
                                          <p:spTgt spid="156740"/>
                                        </p:tgtEl>
                                        <p:attrNameLst>
                                          <p:attrName>ppt_x</p:attrName>
                                        </p:attrNameLst>
                                      </p:cBhvr>
                                      <p:tavLst>
                                        <p:tav tm="0">
                                          <p:val>
                                            <p:strVal val="#ppt_x"/>
                                          </p:val>
                                        </p:tav>
                                        <p:tav tm="100000">
                                          <p:val>
                                            <p:strVal val="#ppt_x"/>
                                          </p:val>
                                        </p:tav>
                                      </p:tavLst>
                                    </p:anim>
                                    <p:anim calcmode="lin" valueType="num">
                                      <p:cBhvr>
                                        <p:cTn id="61" dur="1000" fill="hold"/>
                                        <p:tgtEl>
                                          <p:spTgt spid="1567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 Box 5"/>
          <p:cNvSpPr txBox="1">
            <a:spLocks noChangeArrowheads="1"/>
          </p:cNvSpPr>
          <p:nvPr/>
        </p:nvSpPr>
        <p:spPr bwMode="auto">
          <a:xfrm>
            <a:off x="395605" y="2132965"/>
            <a:ext cx="8487410" cy="2584450"/>
          </a:xfrm>
          <a:prstGeom prst="rect">
            <a:avLst/>
          </a:prstGeom>
          <a:noFill/>
          <a:ln>
            <a:noFill/>
          </a:ln>
          <a:effectLst/>
          <a:extLst>
            <a:ext uri="{909E8E84-426E-40DD-AFC4-6F175D3DCCD1}">
              <a14:hiddenFill xmlns:a14="http://schemas.microsoft.com/office/drawing/2010/main">
                <a:gradFill rotWithShape="0">
                  <a:gsLst>
                    <a:gs pos="0">
                      <a:srgbClr val="6E6E6E"/>
                    </a:gs>
                    <a:gs pos="100000">
                      <a:schemeClr val="folHlink"/>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1" latinLnBrk="0" hangingPunct="1">
              <a:spcBef>
                <a:spcPts val="1200"/>
              </a:spcBef>
              <a:spcAft>
                <a:spcPts val="1200"/>
              </a:spcAft>
              <a:buFont typeface="Wingdings" panose="05000000000000000000" charset="0"/>
              <a:buChar char="l"/>
            </a:pPr>
            <a:r>
              <a:rPr kumimoji="1" lang="en-US" altLang="zh-CN" sz="2800">
                <a:solidFill>
                  <a:schemeClr val="tx1"/>
                </a:solidFill>
                <a:ea typeface="幼圆" panose="02010509060101010101" pitchFamily="49" charset="-122"/>
              </a:rPr>
              <a:t>Binary searching tree (</a:t>
            </a:r>
            <a:r>
              <a:rPr kumimoji="1" lang="zh-CN" altLang="en-US" sz="2800">
                <a:solidFill>
                  <a:schemeClr val="tx1"/>
                </a:solidFill>
                <a:ea typeface="幼圆" panose="02010509060101010101" pitchFamily="49" charset="-122"/>
              </a:rPr>
              <a:t>二叉排序树</a:t>
            </a:r>
            <a:r>
              <a:rPr kumimoji="1" lang="en-US" altLang="zh-CN" sz="2800">
                <a:solidFill>
                  <a:schemeClr val="tx1"/>
                </a:solidFill>
                <a:ea typeface="幼圆" panose="02010509060101010101" pitchFamily="49" charset="-122"/>
              </a:rPr>
              <a:t>)</a:t>
            </a:r>
            <a:endParaRPr kumimoji="1" lang="en-US" altLang="zh-CN" sz="2800">
              <a:solidFill>
                <a:schemeClr val="tx1"/>
              </a:solidFill>
              <a:ea typeface="幼圆" panose="02010509060101010101" pitchFamily="49" charset="-122"/>
              <a:hlinkClick r:id="rId2" action="ppaction://hlinksldjump"/>
            </a:endParaRPr>
          </a:p>
          <a:p>
            <a:pPr marL="457200" indent="-457200" eaLnBrk="1" latinLnBrk="0" hangingPunct="1">
              <a:spcBef>
                <a:spcPts val="1200"/>
              </a:spcBef>
              <a:spcAft>
                <a:spcPts val="1200"/>
              </a:spcAft>
              <a:buFont typeface="Wingdings" panose="05000000000000000000" charset="0"/>
              <a:buChar char="l"/>
            </a:pPr>
            <a:r>
              <a:rPr kumimoji="1" lang="en-US" altLang="zh-CN" sz="2800">
                <a:solidFill>
                  <a:srgbClr val="FFFF00"/>
                </a:solidFill>
                <a:ea typeface="幼圆" panose="02010509060101010101" pitchFamily="49" charset="-122"/>
              </a:rPr>
              <a:t>Balanced binary searching tree  (</a:t>
            </a:r>
            <a:r>
              <a:rPr kumimoji="1" lang="zh-CN" altLang="en-US" sz="2800">
                <a:solidFill>
                  <a:srgbClr val="FFFF00"/>
                </a:solidFill>
                <a:ea typeface="幼圆" panose="02010509060101010101" pitchFamily="49" charset="-122"/>
              </a:rPr>
              <a:t>平衡二叉树</a:t>
            </a:r>
            <a:r>
              <a:rPr kumimoji="1" lang="en-US" altLang="zh-CN" sz="2800">
                <a:solidFill>
                  <a:srgbClr val="FFFF00"/>
                </a:solidFill>
                <a:ea typeface="幼圆" panose="02010509060101010101" pitchFamily="49" charset="-122"/>
              </a:rPr>
              <a:t>) AVL</a:t>
            </a:r>
            <a:endParaRPr kumimoji="1" lang="en-US" altLang="zh-CN" sz="2800">
              <a:solidFill>
                <a:schemeClr val="tx1"/>
              </a:solidFill>
              <a:ea typeface="幼圆" panose="02010509060101010101" pitchFamily="49" charset="-122"/>
            </a:endParaRPr>
          </a:p>
          <a:p>
            <a:pPr marL="457200" indent="-457200" eaLnBrk="1" latinLnBrk="0" hangingPunct="1">
              <a:spcBef>
                <a:spcPts val="1200"/>
              </a:spcBef>
              <a:spcAft>
                <a:spcPts val="1200"/>
              </a:spcAft>
              <a:buFont typeface="Wingdings" panose="05000000000000000000" charset="0"/>
              <a:buChar char="l"/>
            </a:pPr>
            <a:r>
              <a:rPr kumimoji="1" lang="en-US" altLang="zh-CN" sz="2800">
                <a:solidFill>
                  <a:schemeClr val="tx1"/>
                </a:solidFill>
                <a:ea typeface="幼圆" panose="02010509060101010101" pitchFamily="49" charset="-122"/>
              </a:rPr>
              <a:t>B tree and B</a:t>
            </a:r>
            <a:r>
              <a:rPr kumimoji="1" lang="zh-CN" altLang="en-US" sz="2800" baseline="30000">
                <a:solidFill>
                  <a:schemeClr val="tx1"/>
                </a:solidFill>
                <a:ea typeface="幼圆" panose="02010509060101010101" pitchFamily="49" charset="-122"/>
              </a:rPr>
              <a:t>＋</a:t>
            </a:r>
            <a:r>
              <a:rPr kumimoji="1" lang="zh-CN" altLang="en-US" sz="2800">
                <a:solidFill>
                  <a:schemeClr val="tx1"/>
                </a:solidFill>
                <a:ea typeface="幼圆" panose="02010509060101010101" pitchFamily="49" charset="-122"/>
              </a:rPr>
              <a:t> </a:t>
            </a:r>
            <a:r>
              <a:rPr kumimoji="1" lang="en-US" altLang="zh-CN" sz="2800">
                <a:solidFill>
                  <a:schemeClr val="tx1"/>
                </a:solidFill>
                <a:ea typeface="幼圆" panose="02010509060101010101" pitchFamily="49" charset="-122"/>
              </a:rPr>
              <a:t>tree</a:t>
            </a:r>
            <a:endParaRPr kumimoji="1" lang="en-US" altLang="zh-CN" sz="2800">
              <a:solidFill>
                <a:srgbClr val="FFFF00"/>
              </a:solidFill>
              <a:ea typeface="幼圆" panose="02010509060101010101" pitchFamily="49" charset="-122"/>
            </a:endParaRPr>
          </a:p>
          <a:p>
            <a:endParaRPr kumimoji="1" lang="en-US" altLang="zh-CN" sz="2800">
              <a:solidFill>
                <a:srgbClr val="FFFF00"/>
              </a:solidFill>
              <a:ea typeface="幼圆" panose="02010509060101010101" pitchFamily="49" charset="-122"/>
            </a:endParaRPr>
          </a:p>
        </p:txBody>
      </p:sp>
      <p:sp>
        <p:nvSpPr>
          <p:cNvPr id="53254" name="Rectangle 6"/>
          <p:cNvSpPr>
            <a:spLocks noGrp="1" noChangeArrowheads="1"/>
          </p:cNvSpPr>
          <p:nvPr>
            <p:ph type="title" idx="4294967295"/>
          </p:nvPr>
        </p:nvSpPr>
        <p:spPr/>
        <p:txBody>
          <a:bodyPr/>
          <a:lstStyle/>
          <a:p>
            <a:pPr algn="l"/>
            <a:r>
              <a:rPr lang="en-US" altLang="zh-CN" dirty="0"/>
              <a:t>Dynamic searching table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a:t>Contents</a:t>
            </a:r>
          </a:p>
        </p:txBody>
      </p:sp>
      <p:sp>
        <p:nvSpPr>
          <p:cNvPr id="122883" name="Rectangle 3"/>
          <p:cNvSpPr>
            <a:spLocks noGrp="1" noChangeArrowheads="1"/>
          </p:cNvSpPr>
          <p:nvPr>
            <p:ph type="body" idx="1"/>
          </p:nvPr>
        </p:nvSpPr>
        <p:spPr/>
        <p:txBody>
          <a:bodyPr/>
          <a:lstStyle/>
          <a:p>
            <a:r>
              <a:rPr lang="en-US" altLang="zh-CN" dirty="0">
                <a:solidFill>
                  <a:schemeClr val="tx1"/>
                </a:solidFill>
              </a:rPr>
              <a:t>Definition of searching (Retrieval)</a:t>
            </a:r>
          </a:p>
          <a:p>
            <a:r>
              <a:rPr lang="en-US" altLang="zh-CN" dirty="0">
                <a:solidFill>
                  <a:srgbClr val="FFFF00"/>
                </a:solidFill>
              </a:rPr>
              <a:t>Static searching table</a:t>
            </a:r>
            <a:endParaRPr lang="en-US" altLang="zh-CN" dirty="0"/>
          </a:p>
          <a:p>
            <a:r>
              <a:rPr lang="en-US" altLang="zh-CN" dirty="0"/>
              <a:t>Dynamic searching table</a:t>
            </a:r>
          </a:p>
          <a:p>
            <a:r>
              <a:rPr lang="en-US" altLang="zh-CN" dirty="0"/>
              <a:t>Hash table</a:t>
            </a:r>
          </a:p>
          <a:p>
            <a:r>
              <a:rPr lang="en-US" altLang="zh-CN" dirty="0">
                <a:solidFill>
                  <a:schemeClr val="tx1"/>
                </a:solidFill>
              </a:rPr>
              <a:t>Searching efficiency analysis</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8" name="Rectangle 6"/>
          <p:cNvSpPr>
            <a:spLocks noGrp="1" noChangeArrowheads="1"/>
          </p:cNvSpPr>
          <p:nvPr>
            <p:ph type="title"/>
          </p:nvPr>
        </p:nvSpPr>
        <p:spPr/>
        <p:txBody>
          <a:bodyPr/>
          <a:lstStyle/>
          <a:p>
            <a:pPr algn="l"/>
            <a:r>
              <a:rPr lang="en-US" altLang="zh-CN"/>
              <a:t>8.4 </a:t>
            </a:r>
            <a:r>
              <a:rPr lang="zh-CN" altLang="en-US"/>
              <a:t>平衡二叉树</a:t>
            </a:r>
          </a:p>
        </p:txBody>
      </p:sp>
      <p:sp>
        <p:nvSpPr>
          <p:cNvPr id="79879" name="Rectangle 7"/>
          <p:cNvSpPr>
            <a:spLocks noGrp="1" noChangeArrowheads="1"/>
          </p:cNvSpPr>
          <p:nvPr>
            <p:ph type="body" idx="1"/>
          </p:nvPr>
        </p:nvSpPr>
        <p:spPr/>
        <p:txBody>
          <a:bodyPr/>
          <a:lstStyle/>
          <a:p>
            <a:r>
              <a:rPr kumimoji="1" lang="zh-CN" altLang="en-US" sz="2800" b="1" dirty="0">
                <a:solidFill>
                  <a:srgbClr val="FFFF00"/>
                </a:solidFill>
              </a:rPr>
              <a:t>平衡二叉树</a:t>
            </a:r>
            <a:r>
              <a:rPr kumimoji="1" lang="zh-CN" altLang="en-US" sz="2800" dirty="0"/>
              <a:t>又称</a:t>
            </a:r>
            <a:r>
              <a:rPr kumimoji="1" lang="en-US" altLang="zh-CN" sz="2800" dirty="0"/>
              <a:t>AVL</a:t>
            </a:r>
            <a:r>
              <a:rPr kumimoji="1" lang="zh-CN" altLang="en-US" sz="2800" dirty="0"/>
              <a:t>树。</a:t>
            </a:r>
          </a:p>
          <a:p>
            <a:pPr lvl="1"/>
            <a:r>
              <a:rPr kumimoji="1" lang="zh-CN" altLang="en-US" sz="2400" dirty="0"/>
              <a:t>它或者是一棵空树，或者是具有下列性质的二叉树：</a:t>
            </a:r>
          </a:p>
          <a:p>
            <a:pPr lvl="1"/>
            <a:r>
              <a:rPr kumimoji="1" lang="zh-CN" altLang="en-US" sz="2400" dirty="0"/>
              <a:t>它的左右子树均为平衡二叉树，且</a:t>
            </a:r>
            <a:r>
              <a:rPr kumimoji="1" lang="zh-CN" altLang="en-US" sz="2400" dirty="0">
                <a:solidFill>
                  <a:srgbClr val="FFFF00"/>
                </a:solidFill>
              </a:rPr>
              <a:t>左右子树的深度之差的绝对值不超过</a:t>
            </a:r>
            <a:r>
              <a:rPr kumimoji="1" lang="en-US" altLang="zh-CN" sz="2400" dirty="0">
                <a:solidFill>
                  <a:srgbClr val="FFFF00"/>
                </a:solidFill>
              </a:rPr>
              <a:t>1</a:t>
            </a:r>
            <a:r>
              <a:rPr kumimoji="1" lang="zh-CN" altLang="en-US" sz="2400" dirty="0"/>
              <a:t>。</a:t>
            </a:r>
          </a:p>
          <a:p>
            <a:r>
              <a:rPr kumimoji="1" lang="zh-CN" altLang="en-US" sz="2800" b="1" dirty="0">
                <a:solidFill>
                  <a:srgbClr val="FFFF00"/>
                </a:solidFill>
              </a:rPr>
              <a:t>平衡因子</a:t>
            </a:r>
            <a:r>
              <a:rPr kumimoji="1" lang="en-US" altLang="zh-CN" sz="2800" dirty="0">
                <a:solidFill>
                  <a:srgbClr val="FFFF00"/>
                </a:solidFill>
              </a:rPr>
              <a:t>BF</a:t>
            </a:r>
            <a:r>
              <a:rPr kumimoji="1" lang="en-US" altLang="zh-CN" sz="2800" dirty="0"/>
              <a:t> (Balance Factor)</a:t>
            </a:r>
            <a:r>
              <a:rPr kumimoji="1" lang="zh-CN" altLang="en-US" sz="2800" dirty="0"/>
              <a:t>为该结点的左子树的深度减去右子树的深度。</a:t>
            </a:r>
          </a:p>
          <a:p>
            <a:r>
              <a:rPr kumimoji="1" lang="zh-CN" altLang="en-US" sz="2800" dirty="0"/>
              <a:t>在平衡二叉树上所有结点平衡因子只可能为</a:t>
            </a:r>
            <a:r>
              <a:rPr kumimoji="1" lang="en-US" altLang="zh-CN" sz="2800" dirty="0"/>
              <a:t>-1, 0, 1</a:t>
            </a:r>
            <a:r>
              <a:rPr kumimoji="1" lang="zh-CN" altLang="en-US" sz="2800" dirty="0"/>
              <a:t>。只要二叉树上有一个结点的平衡因子的绝对值大于</a:t>
            </a:r>
            <a:r>
              <a:rPr kumimoji="1" lang="en-US" altLang="zh-CN" sz="2800" dirty="0"/>
              <a:t>1</a:t>
            </a:r>
            <a:r>
              <a:rPr kumimoji="1" lang="zh-CN" altLang="en-US" sz="2800" dirty="0"/>
              <a:t>，则该二叉树就是不平衡的。</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879">
                                            <p:txEl>
                                              <p:pRg st="3" end="3"/>
                                            </p:txEl>
                                          </p:spTgt>
                                        </p:tgtEl>
                                        <p:attrNameLst>
                                          <p:attrName>style.visibility</p:attrName>
                                        </p:attrNameLst>
                                      </p:cBhvr>
                                      <p:to>
                                        <p:strVal val="visible"/>
                                      </p:to>
                                    </p:set>
                                    <p:animEffect transition="in" filter="fade">
                                      <p:cBhvr>
                                        <p:cTn id="7" dur="1000"/>
                                        <p:tgtEl>
                                          <p:spTgt spid="79879">
                                            <p:txEl>
                                              <p:pRg st="3" end="3"/>
                                            </p:txEl>
                                          </p:spTgt>
                                        </p:tgtEl>
                                      </p:cBhvr>
                                    </p:animEffect>
                                    <p:anim calcmode="lin" valueType="num">
                                      <p:cBhvr>
                                        <p:cTn id="8" dur="1000" fill="hold"/>
                                        <p:tgtEl>
                                          <p:spTgt spid="7987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7987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9879">
                                            <p:txEl>
                                              <p:pRg st="4" end="4"/>
                                            </p:txEl>
                                          </p:spTgt>
                                        </p:tgtEl>
                                        <p:attrNameLst>
                                          <p:attrName>style.visibility</p:attrName>
                                        </p:attrNameLst>
                                      </p:cBhvr>
                                      <p:to>
                                        <p:strVal val="visible"/>
                                      </p:to>
                                    </p:set>
                                    <p:animEffect transition="in" filter="fade">
                                      <p:cBhvr>
                                        <p:cTn id="14" dur="1000"/>
                                        <p:tgtEl>
                                          <p:spTgt spid="79879">
                                            <p:txEl>
                                              <p:pRg st="4" end="4"/>
                                            </p:txEl>
                                          </p:spTgt>
                                        </p:tgtEl>
                                      </p:cBhvr>
                                    </p:animEffect>
                                    <p:anim calcmode="lin" valueType="num">
                                      <p:cBhvr>
                                        <p:cTn id="15" dur="1000" fill="hold"/>
                                        <p:tgtEl>
                                          <p:spTgt spid="79879">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7987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143AA5-C1C6-E992-949E-833F501CFF6E}"/>
              </a:ext>
            </a:extLst>
          </p:cNvPr>
          <p:cNvPicPr>
            <a:picLocks noChangeAspect="1"/>
          </p:cNvPicPr>
          <p:nvPr/>
        </p:nvPicPr>
        <p:blipFill>
          <a:blip r:embed="rId2"/>
          <a:stretch>
            <a:fillRect/>
          </a:stretch>
        </p:blipFill>
        <p:spPr>
          <a:xfrm>
            <a:off x="1331640" y="980728"/>
            <a:ext cx="5751582" cy="3600400"/>
          </a:xfrm>
          <a:prstGeom prst="rect">
            <a:avLst/>
          </a:prstGeom>
        </p:spPr>
      </p:pic>
      <p:sp>
        <p:nvSpPr>
          <p:cNvPr id="5" name="矩形: 剪去对角 4">
            <a:extLst>
              <a:ext uri="{FF2B5EF4-FFF2-40B4-BE49-F238E27FC236}">
                <a16:creationId xmlns:a16="http://schemas.microsoft.com/office/drawing/2014/main" id="{C97135DF-4347-FDC8-2FA6-DA6DFB01286D}"/>
              </a:ext>
            </a:extLst>
          </p:cNvPr>
          <p:cNvSpPr/>
          <p:nvPr/>
        </p:nvSpPr>
        <p:spPr>
          <a:xfrm>
            <a:off x="1620895" y="2024844"/>
            <a:ext cx="504056" cy="828092"/>
          </a:xfrm>
          <a:prstGeom prst="snip2Diag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剪去对角 6">
            <a:extLst>
              <a:ext uri="{FF2B5EF4-FFF2-40B4-BE49-F238E27FC236}">
                <a16:creationId xmlns:a16="http://schemas.microsoft.com/office/drawing/2014/main" id="{9B2059B5-1D4E-1135-85D1-FEF17012D891}"/>
              </a:ext>
            </a:extLst>
          </p:cNvPr>
          <p:cNvSpPr/>
          <p:nvPr/>
        </p:nvSpPr>
        <p:spPr>
          <a:xfrm>
            <a:off x="2627784" y="2132856"/>
            <a:ext cx="1944216" cy="1944216"/>
          </a:xfrm>
          <a:prstGeom prst="snip2Diag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B319EE5-657E-257E-E701-33F8B3B517F7}"/>
              </a:ext>
            </a:extLst>
          </p:cNvPr>
          <p:cNvSpPr txBox="1"/>
          <p:nvPr/>
        </p:nvSpPr>
        <p:spPr>
          <a:xfrm>
            <a:off x="251520" y="2920298"/>
            <a:ext cx="1981731" cy="369332"/>
          </a:xfrm>
          <a:prstGeom prst="rect">
            <a:avLst/>
          </a:prstGeom>
          <a:solidFill>
            <a:schemeClr val="tx1">
              <a:lumMod val="50000"/>
            </a:schemeClr>
          </a:solidFill>
          <a:ln>
            <a:solidFill>
              <a:schemeClr val="tx1"/>
            </a:solidFill>
          </a:ln>
        </p:spPr>
        <p:txBody>
          <a:bodyPr wrap="square" rtlCol="0">
            <a:spAutoFit/>
          </a:bodyPr>
          <a:lstStyle/>
          <a:p>
            <a:pPr algn="just"/>
            <a:r>
              <a:rPr lang="zh-CN" altLang="en-US" dirty="0">
                <a:solidFill>
                  <a:srgbClr val="FFFF00"/>
                </a:solidFill>
              </a:rPr>
              <a:t>左子树高度为：</a:t>
            </a:r>
            <a:r>
              <a:rPr lang="en-US" altLang="zh-CN" dirty="0">
                <a:solidFill>
                  <a:srgbClr val="FFFF00"/>
                </a:solidFill>
              </a:rPr>
              <a:t>1</a:t>
            </a:r>
            <a:endParaRPr lang="zh-CN" altLang="en-US" dirty="0">
              <a:solidFill>
                <a:srgbClr val="FFFF00"/>
              </a:solidFill>
            </a:endParaRPr>
          </a:p>
        </p:txBody>
      </p:sp>
      <p:sp>
        <p:nvSpPr>
          <p:cNvPr id="9" name="文本框 8">
            <a:extLst>
              <a:ext uri="{FF2B5EF4-FFF2-40B4-BE49-F238E27FC236}">
                <a16:creationId xmlns:a16="http://schemas.microsoft.com/office/drawing/2014/main" id="{5E3A3267-D355-D962-63F4-74659FE585D8}"/>
              </a:ext>
            </a:extLst>
          </p:cNvPr>
          <p:cNvSpPr txBox="1"/>
          <p:nvPr/>
        </p:nvSpPr>
        <p:spPr>
          <a:xfrm>
            <a:off x="3347864" y="4144434"/>
            <a:ext cx="1981731" cy="369332"/>
          </a:xfrm>
          <a:prstGeom prst="rect">
            <a:avLst/>
          </a:prstGeom>
          <a:solidFill>
            <a:schemeClr val="tx1">
              <a:lumMod val="50000"/>
            </a:schemeClr>
          </a:solidFill>
          <a:ln>
            <a:solidFill>
              <a:schemeClr val="tx1"/>
            </a:solidFill>
          </a:ln>
        </p:spPr>
        <p:txBody>
          <a:bodyPr wrap="square" rtlCol="0">
            <a:spAutoFit/>
          </a:bodyPr>
          <a:lstStyle/>
          <a:p>
            <a:pPr algn="just"/>
            <a:r>
              <a:rPr lang="zh-CN" altLang="en-US" dirty="0">
                <a:solidFill>
                  <a:srgbClr val="FFFF00"/>
                </a:solidFill>
              </a:rPr>
              <a:t>右子树高度为：</a:t>
            </a:r>
            <a:r>
              <a:rPr lang="en-US" altLang="zh-CN" dirty="0">
                <a:solidFill>
                  <a:srgbClr val="FFFF00"/>
                </a:solidFill>
              </a:rPr>
              <a:t>3</a:t>
            </a:r>
            <a:endParaRPr lang="zh-CN" altLang="en-US" dirty="0">
              <a:solidFill>
                <a:srgbClr val="FFFF00"/>
              </a:solidFill>
            </a:endParaRPr>
          </a:p>
        </p:txBody>
      </p:sp>
      <p:sp>
        <p:nvSpPr>
          <p:cNvPr id="10" name="文本框 9">
            <a:extLst>
              <a:ext uri="{FF2B5EF4-FFF2-40B4-BE49-F238E27FC236}">
                <a16:creationId xmlns:a16="http://schemas.microsoft.com/office/drawing/2014/main" id="{66D2797F-CBC4-CD54-33F8-46FFE20B660F}"/>
              </a:ext>
            </a:extLst>
          </p:cNvPr>
          <p:cNvSpPr txBox="1"/>
          <p:nvPr/>
        </p:nvSpPr>
        <p:spPr>
          <a:xfrm>
            <a:off x="251520" y="5059048"/>
            <a:ext cx="5078075" cy="369332"/>
          </a:xfrm>
          <a:prstGeom prst="rect">
            <a:avLst/>
          </a:prstGeom>
          <a:solidFill>
            <a:schemeClr val="tx1">
              <a:lumMod val="50000"/>
            </a:schemeClr>
          </a:solidFill>
          <a:ln>
            <a:solidFill>
              <a:schemeClr val="tx1"/>
            </a:solidFill>
          </a:ln>
        </p:spPr>
        <p:txBody>
          <a:bodyPr wrap="square" rtlCol="0">
            <a:spAutoFit/>
          </a:bodyPr>
          <a:lstStyle/>
          <a:p>
            <a:pPr algn="just"/>
            <a:r>
              <a:rPr lang="en-US" altLang="zh-CN" dirty="0">
                <a:solidFill>
                  <a:srgbClr val="FFFF00"/>
                </a:solidFill>
              </a:rPr>
              <a:t>|</a:t>
            </a:r>
            <a:r>
              <a:rPr lang="zh-CN" altLang="en-US" dirty="0">
                <a:solidFill>
                  <a:srgbClr val="FFFF00"/>
                </a:solidFill>
              </a:rPr>
              <a:t>右子树高度</a:t>
            </a:r>
            <a:r>
              <a:rPr lang="en-US" altLang="zh-CN" dirty="0">
                <a:solidFill>
                  <a:srgbClr val="FFFF00"/>
                </a:solidFill>
              </a:rPr>
              <a:t>-</a:t>
            </a:r>
            <a:r>
              <a:rPr lang="zh-CN" altLang="en-US" dirty="0">
                <a:solidFill>
                  <a:srgbClr val="FFFF00"/>
                </a:solidFill>
              </a:rPr>
              <a:t>左子树高度</a:t>
            </a:r>
            <a:r>
              <a:rPr lang="en-US" altLang="zh-CN" dirty="0">
                <a:solidFill>
                  <a:srgbClr val="FFFF00"/>
                </a:solidFill>
              </a:rPr>
              <a:t>|</a:t>
            </a:r>
            <a:r>
              <a:rPr lang="zh-CN" altLang="en-US" dirty="0">
                <a:solidFill>
                  <a:srgbClr val="FFFF00"/>
                </a:solidFill>
              </a:rPr>
              <a:t> </a:t>
            </a:r>
            <a:r>
              <a:rPr lang="en-US" altLang="zh-CN" dirty="0">
                <a:solidFill>
                  <a:srgbClr val="FFFF00"/>
                </a:solidFill>
              </a:rPr>
              <a:t>= 2 &gt; 1  </a:t>
            </a:r>
            <a:r>
              <a:rPr lang="zh-CN" altLang="en-US" dirty="0">
                <a:solidFill>
                  <a:srgbClr val="FFFF00"/>
                </a:solidFill>
              </a:rPr>
              <a:t>非平衡</a:t>
            </a:r>
            <a:r>
              <a:rPr lang="en-US" altLang="zh-CN" dirty="0">
                <a:solidFill>
                  <a:srgbClr val="FFFF00"/>
                </a:solidFill>
              </a:rPr>
              <a:t> </a:t>
            </a:r>
            <a:endParaRPr lang="zh-CN" altLang="en-US" dirty="0">
              <a:solidFill>
                <a:srgbClr val="FFFF00"/>
              </a:solidFill>
            </a:endParaRPr>
          </a:p>
        </p:txBody>
      </p:sp>
    </p:spTree>
    <p:extLst>
      <p:ext uri="{BB962C8B-B14F-4D97-AF65-F5344CB8AC3E}">
        <p14:creationId xmlns:p14="http://schemas.microsoft.com/office/powerpoint/2010/main" val="692584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title"/>
          </p:nvPr>
        </p:nvSpPr>
        <p:spPr/>
        <p:txBody>
          <a:bodyPr/>
          <a:lstStyle/>
          <a:p>
            <a:pPr algn="l"/>
            <a:r>
              <a:rPr lang="en-US" altLang="zh-CN"/>
              <a:t>8.4 </a:t>
            </a:r>
            <a:r>
              <a:rPr lang="zh-CN" altLang="en-US"/>
              <a:t>平衡二叉树</a:t>
            </a:r>
          </a:p>
        </p:txBody>
      </p:sp>
      <p:sp>
        <p:nvSpPr>
          <p:cNvPr id="265220" name="Rectangle 4"/>
          <p:cNvSpPr>
            <a:spLocks noGrp="1" noChangeArrowheads="1"/>
          </p:cNvSpPr>
          <p:nvPr>
            <p:ph type="body" idx="1"/>
          </p:nvPr>
        </p:nvSpPr>
        <p:spPr/>
        <p:txBody>
          <a:bodyPr/>
          <a:lstStyle/>
          <a:p>
            <a:r>
              <a:rPr lang="zh-CN" altLang="en-US" dirty="0"/>
              <a:t>对于平衡二叉树来说，它的深度和</a:t>
            </a:r>
            <a:r>
              <a:rPr lang="en-US" altLang="zh-CN" b="1" i="1" dirty="0">
                <a:solidFill>
                  <a:srgbClr val="FFFF00"/>
                </a:solidFill>
                <a:latin typeface="Times New Roman" panose="02020603050405020304" pitchFamily="18" charset="0"/>
                <a:cs typeface="Times New Roman" panose="02020603050405020304" pitchFamily="18" charset="0"/>
              </a:rPr>
              <a:t>log</a:t>
            </a:r>
            <a:r>
              <a:rPr lang="en-US" altLang="zh-CN" b="1" baseline="-25000" dirty="0">
                <a:solidFill>
                  <a:srgbClr val="FFFF00"/>
                </a:solidFill>
                <a:latin typeface="Times New Roman" panose="02020603050405020304" pitchFamily="18" charset="0"/>
                <a:cs typeface="Times New Roman" panose="02020603050405020304" pitchFamily="18" charset="0"/>
              </a:rPr>
              <a:t>2</a:t>
            </a:r>
            <a:r>
              <a:rPr lang="en-US" altLang="zh-CN" b="1" i="1" dirty="0">
                <a:solidFill>
                  <a:srgbClr val="FFFF00"/>
                </a:solidFill>
                <a:latin typeface="Times New Roman" panose="02020603050405020304" pitchFamily="18" charset="0"/>
                <a:cs typeface="Times New Roman" panose="02020603050405020304" pitchFamily="18" charset="0"/>
              </a:rPr>
              <a:t>N</a:t>
            </a:r>
            <a:r>
              <a:rPr lang="zh-CN" altLang="en-US" dirty="0"/>
              <a:t>是同数量级的，因此我们希望任何初始序列构成的二叉排序树都是</a:t>
            </a:r>
            <a:r>
              <a:rPr lang="en-US" altLang="zh-CN" dirty="0"/>
              <a:t>AVL</a:t>
            </a:r>
            <a:r>
              <a:rPr lang="zh-CN" altLang="en-US" dirty="0"/>
              <a:t>树。</a:t>
            </a:r>
          </a:p>
          <a:p>
            <a:r>
              <a:rPr lang="zh-CN" altLang="en-US" dirty="0"/>
              <a:t>如何使构成的二叉排序树成为平衡二叉树呢？可以通过对结点的</a:t>
            </a:r>
            <a:r>
              <a:rPr lang="zh-CN" altLang="en-US" dirty="0">
                <a:solidFill>
                  <a:srgbClr val="FFFF00"/>
                </a:solidFill>
              </a:rPr>
              <a:t>旋转操作</a:t>
            </a:r>
            <a:r>
              <a:rPr lang="zh-CN" altLang="en-US" dirty="0"/>
              <a:t>来实现。下面讨论一般的情况。</a:t>
            </a:r>
          </a:p>
          <a:p>
            <a:r>
              <a:rPr lang="zh-CN" altLang="en-US" dirty="0"/>
              <a:t>考虑</a:t>
            </a:r>
            <a:r>
              <a:rPr lang="zh-CN" altLang="en-US" dirty="0">
                <a:solidFill>
                  <a:srgbClr val="FFFF00"/>
                </a:solidFill>
              </a:rPr>
              <a:t>失去平衡的点</a:t>
            </a:r>
            <a:r>
              <a:rPr lang="zh-CN" altLang="en-US" dirty="0"/>
              <a:t>以及</a:t>
            </a:r>
            <a:r>
              <a:rPr lang="zh-CN" altLang="en-US" dirty="0">
                <a:solidFill>
                  <a:srgbClr val="FFFF00"/>
                </a:solidFill>
              </a:rPr>
              <a:t>他的祖先结点的路径</a:t>
            </a:r>
            <a:r>
              <a:rPr lang="zh-CN" alt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r>
              <a:rPr lang="zh-CN" altLang="en-US"/>
              <a:t>四种基本情况</a:t>
            </a:r>
          </a:p>
        </p:txBody>
      </p:sp>
      <p:sp>
        <p:nvSpPr>
          <p:cNvPr id="204850" name="Rectangle 50"/>
          <p:cNvSpPr>
            <a:spLocks noGrp="1" noChangeArrowheads="1"/>
          </p:cNvSpPr>
          <p:nvPr>
            <p:ph type="body" idx="1"/>
          </p:nvPr>
        </p:nvSpPr>
        <p:spPr/>
        <p:txBody>
          <a:bodyPr/>
          <a:lstStyle/>
          <a:p>
            <a:r>
              <a:rPr lang="zh-CN" altLang="en-US"/>
              <a:t>一字形  </a:t>
            </a:r>
            <a:r>
              <a:rPr lang="en-US" altLang="zh-CN"/>
              <a:t>/  or \</a:t>
            </a:r>
          </a:p>
          <a:p>
            <a:r>
              <a:rPr lang="zh-CN" altLang="en-US"/>
              <a:t>之字形  </a:t>
            </a:r>
            <a:r>
              <a:rPr lang="en-US" altLang="zh-CN"/>
              <a:t>&lt; or &gt;</a:t>
            </a:r>
          </a:p>
        </p:txBody>
      </p:sp>
      <p:grpSp>
        <p:nvGrpSpPr>
          <p:cNvPr id="204883" name="Group 83"/>
          <p:cNvGrpSpPr/>
          <p:nvPr/>
        </p:nvGrpSpPr>
        <p:grpSpPr bwMode="auto">
          <a:xfrm>
            <a:off x="898525" y="2852738"/>
            <a:ext cx="1427163" cy="3671887"/>
            <a:chOff x="528" y="1797"/>
            <a:chExt cx="899" cy="2313"/>
          </a:xfrm>
        </p:grpSpPr>
        <p:grpSp>
          <p:nvGrpSpPr>
            <p:cNvPr id="204873" name="Group 73"/>
            <p:cNvGrpSpPr/>
            <p:nvPr/>
          </p:nvGrpSpPr>
          <p:grpSpPr bwMode="auto">
            <a:xfrm>
              <a:off x="528" y="2690"/>
              <a:ext cx="899" cy="899"/>
              <a:chOff x="528" y="2690"/>
              <a:chExt cx="899" cy="899"/>
            </a:xfrm>
          </p:grpSpPr>
          <p:sp>
            <p:nvSpPr>
              <p:cNvPr id="204832" name="Line 32"/>
              <p:cNvSpPr>
                <a:spLocks noChangeShapeType="1"/>
              </p:cNvSpPr>
              <p:nvPr/>
            </p:nvSpPr>
            <p:spPr bwMode="auto">
              <a:xfrm flipH="1">
                <a:off x="672" y="2834"/>
                <a:ext cx="576" cy="57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33" name="Oval 33"/>
              <p:cNvSpPr>
                <a:spLocks noChangeArrowheads="1"/>
              </p:cNvSpPr>
              <p:nvPr/>
            </p:nvSpPr>
            <p:spPr bwMode="auto">
              <a:xfrm>
                <a:off x="1200" y="2690"/>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2</a:t>
                </a:r>
              </a:p>
            </p:txBody>
          </p:sp>
          <p:sp>
            <p:nvSpPr>
              <p:cNvPr id="204834" name="Oval 34"/>
              <p:cNvSpPr>
                <a:spLocks noChangeArrowheads="1"/>
              </p:cNvSpPr>
              <p:nvPr/>
            </p:nvSpPr>
            <p:spPr bwMode="auto">
              <a:xfrm>
                <a:off x="864" y="3026"/>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35" name="Oval 35"/>
              <p:cNvSpPr>
                <a:spLocks noChangeArrowheads="1"/>
              </p:cNvSpPr>
              <p:nvPr/>
            </p:nvSpPr>
            <p:spPr bwMode="auto">
              <a:xfrm>
                <a:off x="528" y="3362"/>
                <a:ext cx="227" cy="227"/>
              </a:xfrm>
              <a:prstGeom prst="ellipse">
                <a:avLst/>
              </a:prstGeom>
              <a:solidFill>
                <a:schemeClr val="accent2"/>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grpSp>
        <p:sp>
          <p:nvSpPr>
            <p:cNvPr id="204846" name="Text Box 46"/>
            <p:cNvSpPr txBox="1">
              <a:spLocks noChangeArrowheads="1"/>
            </p:cNvSpPr>
            <p:nvPr/>
          </p:nvSpPr>
          <p:spPr bwMode="auto">
            <a:xfrm>
              <a:off x="819" y="382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t>1</a:t>
              </a:r>
            </a:p>
          </p:txBody>
        </p:sp>
        <p:grpSp>
          <p:nvGrpSpPr>
            <p:cNvPr id="204872" name="Group 72"/>
            <p:cNvGrpSpPr/>
            <p:nvPr/>
          </p:nvGrpSpPr>
          <p:grpSpPr bwMode="auto">
            <a:xfrm>
              <a:off x="696" y="1797"/>
              <a:ext cx="563" cy="563"/>
              <a:chOff x="857" y="1797"/>
              <a:chExt cx="563" cy="563"/>
            </a:xfrm>
          </p:grpSpPr>
          <p:sp>
            <p:nvSpPr>
              <p:cNvPr id="204870" name="Line 70"/>
              <p:cNvSpPr>
                <a:spLocks noChangeShapeType="1"/>
              </p:cNvSpPr>
              <p:nvPr/>
            </p:nvSpPr>
            <p:spPr bwMode="auto">
              <a:xfrm flipV="1">
                <a:off x="1004" y="1888"/>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57" name="Oval 57"/>
              <p:cNvSpPr>
                <a:spLocks noChangeArrowheads="1"/>
              </p:cNvSpPr>
              <p:nvPr/>
            </p:nvSpPr>
            <p:spPr bwMode="auto">
              <a:xfrm>
                <a:off x="1193" y="1797"/>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58" name="Oval 58"/>
              <p:cNvSpPr>
                <a:spLocks noChangeArrowheads="1"/>
              </p:cNvSpPr>
              <p:nvPr/>
            </p:nvSpPr>
            <p:spPr bwMode="auto">
              <a:xfrm>
                <a:off x="857" y="2133"/>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grpSp>
      </p:grpSp>
      <p:grpSp>
        <p:nvGrpSpPr>
          <p:cNvPr id="204882" name="Group 82"/>
          <p:cNvGrpSpPr/>
          <p:nvPr/>
        </p:nvGrpSpPr>
        <p:grpSpPr bwMode="auto">
          <a:xfrm>
            <a:off x="3225800" y="2852738"/>
            <a:ext cx="1427163" cy="3671887"/>
            <a:chOff x="1725" y="1797"/>
            <a:chExt cx="899" cy="2313"/>
          </a:xfrm>
        </p:grpSpPr>
        <p:grpSp>
          <p:nvGrpSpPr>
            <p:cNvPr id="204875" name="Group 75"/>
            <p:cNvGrpSpPr/>
            <p:nvPr/>
          </p:nvGrpSpPr>
          <p:grpSpPr bwMode="auto">
            <a:xfrm>
              <a:off x="1725" y="2690"/>
              <a:ext cx="899" cy="899"/>
              <a:chOff x="1728" y="2690"/>
              <a:chExt cx="899" cy="899"/>
            </a:xfrm>
          </p:grpSpPr>
          <p:sp>
            <p:nvSpPr>
              <p:cNvPr id="204831" name="Line 31"/>
              <p:cNvSpPr>
                <a:spLocks noChangeShapeType="1"/>
              </p:cNvSpPr>
              <p:nvPr/>
            </p:nvSpPr>
            <p:spPr bwMode="auto">
              <a:xfrm>
                <a:off x="1872" y="2834"/>
                <a:ext cx="576" cy="57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36" name="Oval 36"/>
              <p:cNvSpPr>
                <a:spLocks noChangeArrowheads="1"/>
              </p:cNvSpPr>
              <p:nvPr/>
            </p:nvSpPr>
            <p:spPr bwMode="auto">
              <a:xfrm>
                <a:off x="1728" y="2690"/>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-2</a:t>
                </a:r>
              </a:p>
            </p:txBody>
          </p:sp>
          <p:sp>
            <p:nvSpPr>
              <p:cNvPr id="204837" name="Oval 37"/>
              <p:cNvSpPr>
                <a:spLocks noChangeArrowheads="1"/>
              </p:cNvSpPr>
              <p:nvPr/>
            </p:nvSpPr>
            <p:spPr bwMode="auto">
              <a:xfrm>
                <a:off x="2064" y="3026"/>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38" name="Oval 38"/>
              <p:cNvSpPr>
                <a:spLocks noChangeArrowheads="1"/>
              </p:cNvSpPr>
              <p:nvPr/>
            </p:nvSpPr>
            <p:spPr bwMode="auto">
              <a:xfrm>
                <a:off x="2400" y="3362"/>
                <a:ext cx="227" cy="227"/>
              </a:xfrm>
              <a:prstGeom prst="ellipse">
                <a:avLst/>
              </a:prstGeom>
              <a:solidFill>
                <a:schemeClr val="accent2"/>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grpSp>
        <p:sp>
          <p:nvSpPr>
            <p:cNvPr id="204847" name="Text Box 47"/>
            <p:cNvSpPr txBox="1">
              <a:spLocks noChangeArrowheads="1"/>
            </p:cNvSpPr>
            <p:nvPr/>
          </p:nvSpPr>
          <p:spPr bwMode="auto">
            <a:xfrm>
              <a:off x="2015" y="382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t>2</a:t>
              </a:r>
            </a:p>
          </p:txBody>
        </p:sp>
        <p:grpSp>
          <p:nvGrpSpPr>
            <p:cNvPr id="204874" name="Group 74"/>
            <p:cNvGrpSpPr/>
            <p:nvPr/>
          </p:nvGrpSpPr>
          <p:grpSpPr bwMode="auto">
            <a:xfrm>
              <a:off x="1893" y="1797"/>
              <a:ext cx="563" cy="563"/>
              <a:chOff x="1721" y="1797"/>
              <a:chExt cx="563" cy="563"/>
            </a:xfrm>
          </p:grpSpPr>
          <p:sp>
            <p:nvSpPr>
              <p:cNvPr id="204871" name="Line 71"/>
              <p:cNvSpPr>
                <a:spLocks noChangeShapeType="1"/>
              </p:cNvSpPr>
              <p:nvPr/>
            </p:nvSpPr>
            <p:spPr bwMode="auto">
              <a:xfrm>
                <a:off x="1866" y="1933"/>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60" name="Oval 60"/>
              <p:cNvSpPr>
                <a:spLocks noChangeArrowheads="1"/>
              </p:cNvSpPr>
              <p:nvPr/>
            </p:nvSpPr>
            <p:spPr bwMode="auto">
              <a:xfrm>
                <a:off x="1721" y="1797"/>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61" name="Oval 61"/>
              <p:cNvSpPr>
                <a:spLocks noChangeArrowheads="1"/>
              </p:cNvSpPr>
              <p:nvPr/>
            </p:nvSpPr>
            <p:spPr bwMode="auto">
              <a:xfrm>
                <a:off x="2057" y="2133"/>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grpSp>
      </p:grpSp>
      <p:grpSp>
        <p:nvGrpSpPr>
          <p:cNvPr id="204881" name="Group 81"/>
          <p:cNvGrpSpPr/>
          <p:nvPr/>
        </p:nvGrpSpPr>
        <p:grpSpPr bwMode="auto">
          <a:xfrm>
            <a:off x="5553075" y="2852738"/>
            <a:ext cx="895350" cy="3671887"/>
            <a:chOff x="3068" y="1797"/>
            <a:chExt cx="564" cy="2313"/>
          </a:xfrm>
        </p:grpSpPr>
        <p:grpSp>
          <p:nvGrpSpPr>
            <p:cNvPr id="204877" name="Group 77"/>
            <p:cNvGrpSpPr/>
            <p:nvPr/>
          </p:nvGrpSpPr>
          <p:grpSpPr bwMode="auto">
            <a:xfrm>
              <a:off x="3069" y="2690"/>
              <a:ext cx="563" cy="899"/>
              <a:chOff x="3072" y="2690"/>
              <a:chExt cx="563" cy="899"/>
            </a:xfrm>
          </p:grpSpPr>
          <p:sp>
            <p:nvSpPr>
              <p:cNvPr id="204829" name="Line 29"/>
              <p:cNvSpPr>
                <a:spLocks noChangeShapeType="1"/>
              </p:cNvSpPr>
              <p:nvPr/>
            </p:nvSpPr>
            <p:spPr bwMode="auto">
              <a:xfrm>
                <a:off x="3216" y="3170"/>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30" name="Line 30"/>
              <p:cNvSpPr>
                <a:spLocks noChangeShapeType="1"/>
              </p:cNvSpPr>
              <p:nvPr/>
            </p:nvSpPr>
            <p:spPr bwMode="auto">
              <a:xfrm flipV="1">
                <a:off x="3216" y="2786"/>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39" name="Oval 39"/>
              <p:cNvSpPr>
                <a:spLocks noChangeArrowheads="1"/>
              </p:cNvSpPr>
              <p:nvPr/>
            </p:nvSpPr>
            <p:spPr bwMode="auto">
              <a:xfrm>
                <a:off x="3072" y="3026"/>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40" name="Oval 40"/>
              <p:cNvSpPr>
                <a:spLocks noChangeArrowheads="1"/>
              </p:cNvSpPr>
              <p:nvPr/>
            </p:nvSpPr>
            <p:spPr bwMode="auto">
              <a:xfrm>
                <a:off x="3408" y="2690"/>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2</a:t>
                </a:r>
              </a:p>
            </p:txBody>
          </p:sp>
          <p:sp>
            <p:nvSpPr>
              <p:cNvPr id="204841" name="Oval 41"/>
              <p:cNvSpPr>
                <a:spLocks noChangeArrowheads="1"/>
              </p:cNvSpPr>
              <p:nvPr/>
            </p:nvSpPr>
            <p:spPr bwMode="auto">
              <a:xfrm>
                <a:off x="3408" y="3362"/>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sp>
            <p:nvSpPr>
              <p:cNvPr id="204842" name="Line 42"/>
              <p:cNvSpPr>
                <a:spLocks noChangeShapeType="1"/>
              </p:cNvSpPr>
              <p:nvPr/>
            </p:nvSpPr>
            <p:spPr bwMode="auto">
              <a:xfrm>
                <a:off x="3264" y="3218"/>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4848" name="Text Box 48"/>
            <p:cNvSpPr txBox="1">
              <a:spLocks noChangeArrowheads="1"/>
            </p:cNvSpPr>
            <p:nvPr/>
          </p:nvSpPr>
          <p:spPr bwMode="auto">
            <a:xfrm>
              <a:off x="3191" y="382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t>3</a:t>
              </a:r>
            </a:p>
          </p:txBody>
        </p:sp>
        <p:grpSp>
          <p:nvGrpSpPr>
            <p:cNvPr id="204876" name="Group 76"/>
            <p:cNvGrpSpPr/>
            <p:nvPr/>
          </p:nvGrpSpPr>
          <p:grpSpPr bwMode="auto">
            <a:xfrm>
              <a:off x="3068" y="1797"/>
              <a:ext cx="563" cy="563"/>
              <a:chOff x="3065" y="1797"/>
              <a:chExt cx="563" cy="563"/>
            </a:xfrm>
          </p:grpSpPr>
          <p:sp>
            <p:nvSpPr>
              <p:cNvPr id="204854" name="Line 54"/>
              <p:cNvSpPr>
                <a:spLocks noChangeShapeType="1"/>
              </p:cNvSpPr>
              <p:nvPr/>
            </p:nvSpPr>
            <p:spPr bwMode="auto">
              <a:xfrm flipV="1">
                <a:off x="3209" y="1893"/>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63" name="Oval 63"/>
              <p:cNvSpPr>
                <a:spLocks noChangeArrowheads="1"/>
              </p:cNvSpPr>
              <p:nvPr/>
            </p:nvSpPr>
            <p:spPr bwMode="auto">
              <a:xfrm>
                <a:off x="3065" y="2133"/>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sp>
            <p:nvSpPr>
              <p:cNvPr id="204864" name="Oval 64"/>
              <p:cNvSpPr>
                <a:spLocks noChangeArrowheads="1"/>
              </p:cNvSpPr>
              <p:nvPr/>
            </p:nvSpPr>
            <p:spPr bwMode="auto">
              <a:xfrm>
                <a:off x="3401" y="1797"/>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66" name="Line 66"/>
              <p:cNvSpPr>
                <a:spLocks noChangeShapeType="1"/>
              </p:cNvSpPr>
              <p:nvPr/>
            </p:nvSpPr>
            <p:spPr bwMode="auto">
              <a:xfrm>
                <a:off x="3257" y="2325"/>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4880" name="Group 80"/>
          <p:cNvGrpSpPr/>
          <p:nvPr/>
        </p:nvGrpSpPr>
        <p:grpSpPr bwMode="auto">
          <a:xfrm>
            <a:off x="7350125" y="2852738"/>
            <a:ext cx="895350" cy="3670300"/>
            <a:chOff x="4556" y="1797"/>
            <a:chExt cx="564" cy="2312"/>
          </a:xfrm>
        </p:grpSpPr>
        <p:grpSp>
          <p:nvGrpSpPr>
            <p:cNvPr id="204879" name="Group 79"/>
            <p:cNvGrpSpPr/>
            <p:nvPr/>
          </p:nvGrpSpPr>
          <p:grpSpPr bwMode="auto">
            <a:xfrm>
              <a:off x="4557" y="2690"/>
              <a:ext cx="563" cy="899"/>
              <a:chOff x="4560" y="2690"/>
              <a:chExt cx="563" cy="899"/>
            </a:xfrm>
          </p:grpSpPr>
          <p:sp>
            <p:nvSpPr>
              <p:cNvPr id="204827" name="Line 27"/>
              <p:cNvSpPr>
                <a:spLocks noChangeShapeType="1"/>
              </p:cNvSpPr>
              <p:nvPr/>
            </p:nvSpPr>
            <p:spPr bwMode="auto">
              <a:xfrm flipV="1">
                <a:off x="4704" y="3122"/>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28" name="Line 28"/>
              <p:cNvSpPr>
                <a:spLocks noChangeShapeType="1"/>
              </p:cNvSpPr>
              <p:nvPr/>
            </p:nvSpPr>
            <p:spPr bwMode="auto">
              <a:xfrm>
                <a:off x="4704" y="2834"/>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43" name="Oval 43"/>
              <p:cNvSpPr>
                <a:spLocks noChangeArrowheads="1"/>
              </p:cNvSpPr>
              <p:nvPr/>
            </p:nvSpPr>
            <p:spPr bwMode="auto">
              <a:xfrm>
                <a:off x="4896" y="3026"/>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sp>
            <p:nvSpPr>
              <p:cNvPr id="204844" name="Oval 44"/>
              <p:cNvSpPr>
                <a:spLocks noChangeArrowheads="1"/>
              </p:cNvSpPr>
              <p:nvPr/>
            </p:nvSpPr>
            <p:spPr bwMode="auto">
              <a:xfrm>
                <a:off x="4560" y="2690"/>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-2</a:t>
                </a:r>
              </a:p>
            </p:txBody>
          </p:sp>
          <p:sp>
            <p:nvSpPr>
              <p:cNvPr id="204845" name="Oval 45"/>
              <p:cNvSpPr>
                <a:spLocks noChangeArrowheads="1"/>
              </p:cNvSpPr>
              <p:nvPr/>
            </p:nvSpPr>
            <p:spPr bwMode="auto">
              <a:xfrm>
                <a:off x="4560" y="3362"/>
                <a:ext cx="227" cy="227"/>
              </a:xfrm>
              <a:prstGeom prst="ellipse">
                <a:avLst/>
              </a:prstGeom>
              <a:solidFill>
                <a:schemeClr val="accent2"/>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grpSp>
        <p:sp>
          <p:nvSpPr>
            <p:cNvPr id="204849" name="Text Box 49"/>
            <p:cNvSpPr txBox="1">
              <a:spLocks noChangeArrowheads="1"/>
            </p:cNvSpPr>
            <p:nvPr/>
          </p:nvSpPr>
          <p:spPr bwMode="auto">
            <a:xfrm>
              <a:off x="4679" y="382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b="1" dirty="0"/>
                <a:t>4</a:t>
              </a:r>
            </a:p>
          </p:txBody>
        </p:sp>
        <p:grpSp>
          <p:nvGrpSpPr>
            <p:cNvPr id="204878" name="Group 78"/>
            <p:cNvGrpSpPr/>
            <p:nvPr/>
          </p:nvGrpSpPr>
          <p:grpSpPr bwMode="auto">
            <a:xfrm>
              <a:off x="4556" y="1797"/>
              <a:ext cx="563" cy="563"/>
              <a:chOff x="4553" y="1797"/>
              <a:chExt cx="563" cy="563"/>
            </a:xfrm>
          </p:grpSpPr>
          <p:sp>
            <p:nvSpPr>
              <p:cNvPr id="204852" name="Line 52"/>
              <p:cNvSpPr>
                <a:spLocks noChangeShapeType="1"/>
              </p:cNvSpPr>
              <p:nvPr/>
            </p:nvSpPr>
            <p:spPr bwMode="auto">
              <a:xfrm>
                <a:off x="4697" y="1941"/>
                <a:ext cx="288"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67" name="Oval 67"/>
              <p:cNvSpPr>
                <a:spLocks noChangeArrowheads="1"/>
              </p:cNvSpPr>
              <p:nvPr/>
            </p:nvSpPr>
            <p:spPr bwMode="auto">
              <a:xfrm>
                <a:off x="4889" y="2133"/>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0</a:t>
                </a:r>
              </a:p>
            </p:txBody>
          </p:sp>
          <p:sp>
            <p:nvSpPr>
              <p:cNvPr id="204868" name="Oval 68"/>
              <p:cNvSpPr>
                <a:spLocks noChangeArrowheads="1"/>
              </p:cNvSpPr>
              <p:nvPr/>
            </p:nvSpPr>
            <p:spPr bwMode="auto">
              <a:xfrm>
                <a:off x="4553" y="1797"/>
                <a:ext cx="227" cy="227"/>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chemeClr val="folHlink"/>
                    </a:solidFill>
                  </a:rPr>
                  <a:t>-1</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Text Box 5"/>
          <p:cNvSpPr txBox="1">
            <a:spLocks noChangeArrowheads="1"/>
          </p:cNvSpPr>
          <p:nvPr/>
        </p:nvSpPr>
        <p:spPr bwMode="auto">
          <a:xfrm>
            <a:off x="372269" y="230906"/>
            <a:ext cx="83994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假设由于在二叉排序树上插入结点而失去平衡的最小子树根结点的指针为</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（即</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是离插入结点最近，且平衡因子绝对值大于</a:t>
            </a:r>
            <a:r>
              <a:rPr kumimoji="1" lang="en-US" altLang="zh-CN" sz="2400" dirty="0">
                <a:ea typeface="幼圆" panose="02010509060101010101" pitchFamily="49" charset="-122"/>
                <a:cs typeface="Times New Roman" panose="02020603050405020304" pitchFamily="18" charset="0"/>
              </a:rPr>
              <a:t>1</a:t>
            </a:r>
            <a:r>
              <a:rPr kumimoji="1" lang="zh-CN" altLang="en-US" sz="2400" dirty="0">
                <a:ea typeface="幼圆" panose="02010509060101010101" pitchFamily="49" charset="-122"/>
                <a:cs typeface="Times New Roman" panose="02020603050405020304" pitchFamily="18" charset="0"/>
              </a:rPr>
              <a:t>的祖先结点），则失去平衡后进行调整的规律可归纳为下列四种情况：</a:t>
            </a:r>
          </a:p>
          <a:p>
            <a:r>
              <a:rPr kumimoji="1" lang="zh-CN" altLang="en-US" sz="2400" dirty="0">
                <a:ea typeface="幼圆" panose="02010509060101010101" pitchFamily="49" charset="-122"/>
                <a:cs typeface="Times New Roman" panose="02020603050405020304" pitchFamily="18" charset="0"/>
              </a:rPr>
              <a:t>        </a:t>
            </a:r>
            <a:r>
              <a:rPr kumimoji="1" lang="en-US" altLang="zh-CN" sz="2400" dirty="0">
                <a:ea typeface="幼圆" panose="02010509060101010101" pitchFamily="49" charset="-122"/>
                <a:cs typeface="Times New Roman" panose="02020603050405020304" pitchFamily="18" charset="0"/>
              </a:rPr>
              <a:t>A. </a:t>
            </a:r>
            <a:r>
              <a:rPr kumimoji="1" lang="zh-CN" altLang="en-US" sz="2400" b="1" dirty="0">
                <a:solidFill>
                  <a:srgbClr val="FFFF00"/>
                </a:solidFill>
                <a:ea typeface="幼圆" panose="02010509060101010101" pitchFamily="49" charset="-122"/>
                <a:cs typeface="Times New Roman" panose="02020603050405020304" pitchFamily="18" charset="0"/>
              </a:rPr>
              <a:t>单向右旋</a:t>
            </a:r>
            <a:r>
              <a:rPr kumimoji="1" lang="zh-CN" altLang="en-US" sz="2400" dirty="0">
                <a:ea typeface="幼圆" panose="02010509060101010101" pitchFamily="49" charset="-122"/>
                <a:cs typeface="Times New Roman" panose="02020603050405020304" pitchFamily="18" charset="0"/>
              </a:rPr>
              <a:t>平衡处理：在*</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的左子树根结点的左子树上插入结点。</a:t>
            </a:r>
            <a:r>
              <a:rPr kumimoji="1" lang="zh-CN" altLang="en-US" sz="2400" dirty="0">
                <a:ea typeface="幼圆" panose="02010509060101010101" pitchFamily="49" charset="-122"/>
                <a:cs typeface="Times New Roman" panose="02020603050405020304" pitchFamily="18" charset="0"/>
                <a:hlinkClick r:id="rId2" action="ppaction://hlinksldjump"/>
              </a:rPr>
              <a:t>如</a:t>
            </a:r>
            <a:r>
              <a:rPr kumimoji="1" lang="en-US" altLang="zh-CN" sz="2400" dirty="0" err="1">
                <a:ea typeface="幼圆" panose="02010509060101010101" pitchFamily="49" charset="-122"/>
                <a:cs typeface="Times New Roman" panose="02020603050405020304" pitchFamily="18" charset="0"/>
                <a:hlinkClick r:id="rId2" action="ppaction://hlinksldjump"/>
              </a:rPr>
              <a:t>Fig.a</a:t>
            </a:r>
            <a:endParaRPr kumimoji="1" lang="en-US" altLang="zh-CN" sz="2400" dirty="0">
              <a:ea typeface="幼圆" panose="02010509060101010101" pitchFamily="49" charset="-122"/>
              <a:cs typeface="Times New Roman" panose="02020603050405020304" pitchFamily="18" charset="0"/>
            </a:endParaRPr>
          </a:p>
        </p:txBody>
      </p:sp>
      <p:sp>
        <p:nvSpPr>
          <p:cNvPr id="80903" name="Rectangle 7"/>
          <p:cNvSpPr>
            <a:spLocks noChangeArrowheads="1"/>
          </p:cNvSpPr>
          <p:nvPr/>
        </p:nvSpPr>
        <p:spPr bwMode="auto">
          <a:xfrm>
            <a:off x="368300" y="2558181"/>
            <a:ext cx="840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B. </a:t>
            </a:r>
            <a:r>
              <a:rPr kumimoji="1" lang="zh-CN" altLang="en-US" sz="2400" b="1" dirty="0">
                <a:solidFill>
                  <a:srgbClr val="FFFF00"/>
                </a:solidFill>
                <a:ea typeface="幼圆" panose="02010509060101010101" pitchFamily="49" charset="-122"/>
                <a:cs typeface="Times New Roman" panose="02020603050405020304" pitchFamily="18" charset="0"/>
              </a:rPr>
              <a:t>单向左旋</a:t>
            </a:r>
            <a:r>
              <a:rPr kumimoji="1" lang="zh-CN" altLang="en-US" sz="2400" dirty="0">
                <a:ea typeface="幼圆" panose="02010509060101010101" pitchFamily="49" charset="-122"/>
                <a:cs typeface="Times New Roman" panose="02020603050405020304" pitchFamily="18" charset="0"/>
              </a:rPr>
              <a:t>平衡处理：在*</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的右子树根结点的右子树上插入结点。</a:t>
            </a:r>
            <a:r>
              <a:rPr kumimoji="1" lang="zh-CN" altLang="en-US" sz="2400" dirty="0">
                <a:ea typeface="幼圆" panose="02010509060101010101" pitchFamily="49" charset="-122"/>
                <a:cs typeface="Times New Roman" panose="02020603050405020304" pitchFamily="18" charset="0"/>
                <a:hlinkClick r:id="rId3" action="ppaction://hlinksldjump"/>
              </a:rPr>
              <a:t>如</a:t>
            </a:r>
            <a:r>
              <a:rPr kumimoji="1" lang="en-US" altLang="zh-CN" sz="2400" dirty="0" err="1">
                <a:ea typeface="幼圆" panose="02010509060101010101" pitchFamily="49" charset="-122"/>
                <a:cs typeface="Times New Roman" panose="02020603050405020304" pitchFamily="18" charset="0"/>
                <a:hlinkClick r:id="rId3" action="ppaction://hlinksldjump"/>
              </a:rPr>
              <a:t>Fig.b</a:t>
            </a:r>
            <a:endParaRPr kumimoji="1" lang="en-US" altLang="zh-CN" sz="2400" dirty="0">
              <a:ea typeface="幼圆" panose="02010509060101010101" pitchFamily="49" charset="-122"/>
              <a:cs typeface="Times New Roman" panose="02020603050405020304" pitchFamily="18" charset="0"/>
            </a:endParaRPr>
          </a:p>
        </p:txBody>
      </p:sp>
      <p:sp>
        <p:nvSpPr>
          <p:cNvPr id="80905" name="Rectangle 9"/>
          <p:cNvSpPr>
            <a:spLocks noChangeArrowheads="1"/>
          </p:cNvSpPr>
          <p:nvPr/>
        </p:nvSpPr>
        <p:spPr bwMode="auto">
          <a:xfrm>
            <a:off x="371475" y="3423369"/>
            <a:ext cx="84010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C. </a:t>
            </a:r>
            <a:r>
              <a:rPr kumimoji="1" lang="zh-CN" altLang="en-US" sz="2400" b="1" dirty="0">
                <a:solidFill>
                  <a:srgbClr val="FFFF00"/>
                </a:solidFill>
                <a:ea typeface="幼圆" panose="02010509060101010101" pitchFamily="49" charset="-122"/>
                <a:cs typeface="Times New Roman" panose="02020603050405020304" pitchFamily="18" charset="0"/>
              </a:rPr>
              <a:t>双向旋转</a:t>
            </a:r>
            <a:r>
              <a:rPr kumimoji="1" lang="zh-CN" altLang="en-US" sz="2400" dirty="0">
                <a:ea typeface="幼圆" panose="02010509060101010101" pitchFamily="49" charset="-122"/>
                <a:cs typeface="Times New Roman" panose="02020603050405020304" pitchFamily="18" charset="0"/>
              </a:rPr>
              <a:t>（</a:t>
            </a:r>
            <a:r>
              <a:rPr kumimoji="1" lang="zh-CN" altLang="en-US" sz="2400" b="1" dirty="0">
                <a:solidFill>
                  <a:srgbClr val="FFFF00"/>
                </a:solidFill>
                <a:ea typeface="幼圆" panose="02010509060101010101" pitchFamily="49" charset="-122"/>
                <a:cs typeface="Times New Roman" panose="02020603050405020304" pitchFamily="18" charset="0"/>
              </a:rPr>
              <a:t>先左后右</a:t>
            </a:r>
            <a:r>
              <a:rPr kumimoji="1" lang="zh-CN" altLang="en-US" sz="2400" dirty="0">
                <a:ea typeface="幼圆" panose="02010509060101010101" pitchFamily="49" charset="-122"/>
                <a:cs typeface="Times New Roman" panose="02020603050405020304" pitchFamily="18" charset="0"/>
              </a:rPr>
              <a:t>）平衡处理：在*</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的左子树根结点的右子树上插入结点。</a:t>
            </a:r>
            <a:r>
              <a:rPr kumimoji="1" lang="zh-CN" altLang="en-US" sz="2400" dirty="0">
                <a:ea typeface="幼圆" panose="02010509060101010101" pitchFamily="49" charset="-122"/>
                <a:cs typeface="Times New Roman" panose="02020603050405020304" pitchFamily="18" charset="0"/>
                <a:hlinkClick r:id="rId4" action="ppaction://hlinksldjump"/>
              </a:rPr>
              <a:t>如</a:t>
            </a:r>
            <a:r>
              <a:rPr kumimoji="1" lang="en-US" altLang="zh-CN" sz="2400" dirty="0" err="1">
                <a:ea typeface="幼圆" panose="02010509060101010101" pitchFamily="49" charset="-122"/>
                <a:cs typeface="Times New Roman" panose="02020603050405020304" pitchFamily="18" charset="0"/>
                <a:hlinkClick r:id="rId4" action="ppaction://hlinksldjump"/>
              </a:rPr>
              <a:t>Fig.c</a:t>
            </a:r>
            <a:endParaRPr kumimoji="1" lang="en-US" altLang="zh-CN" sz="2400" dirty="0">
              <a:ea typeface="幼圆" panose="02010509060101010101" pitchFamily="49" charset="-122"/>
              <a:cs typeface="Times New Roman" panose="02020603050405020304" pitchFamily="18" charset="0"/>
            </a:endParaRPr>
          </a:p>
        </p:txBody>
      </p:sp>
      <p:sp>
        <p:nvSpPr>
          <p:cNvPr id="80907" name="Rectangle 11"/>
          <p:cNvSpPr>
            <a:spLocks noChangeArrowheads="1"/>
          </p:cNvSpPr>
          <p:nvPr/>
        </p:nvSpPr>
        <p:spPr bwMode="auto">
          <a:xfrm>
            <a:off x="359569" y="4142506"/>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D. </a:t>
            </a:r>
            <a:r>
              <a:rPr kumimoji="1" lang="zh-CN" altLang="en-US" sz="2400" b="1" dirty="0">
                <a:solidFill>
                  <a:srgbClr val="FFFF00"/>
                </a:solidFill>
                <a:ea typeface="幼圆" panose="02010509060101010101" pitchFamily="49" charset="-122"/>
                <a:cs typeface="Times New Roman" panose="02020603050405020304" pitchFamily="18" charset="0"/>
              </a:rPr>
              <a:t>双向旋转</a:t>
            </a:r>
            <a:r>
              <a:rPr kumimoji="1" lang="zh-CN" altLang="en-US" sz="2400" dirty="0">
                <a:ea typeface="幼圆" panose="02010509060101010101" pitchFamily="49" charset="-122"/>
                <a:cs typeface="Times New Roman" panose="02020603050405020304" pitchFamily="18" charset="0"/>
              </a:rPr>
              <a:t>（</a:t>
            </a:r>
            <a:r>
              <a:rPr kumimoji="1" lang="zh-CN" altLang="en-US" sz="2400" b="1" dirty="0">
                <a:solidFill>
                  <a:srgbClr val="FFFF00"/>
                </a:solidFill>
                <a:ea typeface="幼圆" panose="02010509060101010101" pitchFamily="49" charset="-122"/>
                <a:cs typeface="Times New Roman" panose="02020603050405020304" pitchFamily="18" charset="0"/>
              </a:rPr>
              <a:t>先右后左</a:t>
            </a:r>
            <a:r>
              <a:rPr kumimoji="1" lang="zh-CN" altLang="en-US" sz="2400" dirty="0">
                <a:ea typeface="幼圆" panose="02010509060101010101" pitchFamily="49" charset="-122"/>
                <a:cs typeface="Times New Roman" panose="02020603050405020304" pitchFamily="18" charset="0"/>
              </a:rPr>
              <a:t>）平衡处理：在*</a:t>
            </a:r>
            <a:r>
              <a:rPr kumimoji="1" lang="en-US" altLang="zh-CN" sz="2400" dirty="0">
                <a:ea typeface="幼圆" panose="02010509060101010101" pitchFamily="49" charset="-122"/>
                <a:cs typeface="Times New Roman" panose="02020603050405020304" pitchFamily="18" charset="0"/>
              </a:rPr>
              <a:t>a</a:t>
            </a:r>
            <a:r>
              <a:rPr kumimoji="1" lang="zh-CN" altLang="en-US" sz="2400" dirty="0">
                <a:ea typeface="幼圆" panose="02010509060101010101" pitchFamily="49" charset="-122"/>
                <a:cs typeface="Times New Roman" panose="02020603050405020304" pitchFamily="18" charset="0"/>
              </a:rPr>
              <a:t>的右子树根结点的左子树上插入结点。</a:t>
            </a:r>
            <a:r>
              <a:rPr kumimoji="1" lang="zh-CN" altLang="en-US" sz="2400" dirty="0">
                <a:ea typeface="幼圆" panose="02010509060101010101" pitchFamily="49" charset="-122"/>
                <a:cs typeface="Times New Roman" panose="02020603050405020304" pitchFamily="18" charset="0"/>
                <a:hlinkClick r:id="rId5" action="ppaction://hlinksldjump"/>
              </a:rPr>
              <a:t>如</a:t>
            </a:r>
            <a:r>
              <a:rPr kumimoji="1" lang="en-US" altLang="zh-CN" sz="2400" dirty="0" err="1">
                <a:ea typeface="幼圆" panose="02010509060101010101" pitchFamily="49" charset="-122"/>
                <a:cs typeface="Times New Roman" panose="02020603050405020304" pitchFamily="18" charset="0"/>
                <a:hlinkClick r:id="rId5" action="ppaction://hlinksldjump"/>
              </a:rPr>
              <a:t>Fig.d</a:t>
            </a:r>
            <a:endParaRPr kumimoji="1" lang="en-US" altLang="zh-CN" sz="2400" dirty="0">
              <a:ea typeface="幼圆" panose="02010509060101010101" pitchFamily="49" charset="-122"/>
              <a:cs typeface="Times New Roman" panose="02020603050405020304" pitchFamily="18" charset="0"/>
            </a:endParaRPr>
          </a:p>
        </p:txBody>
      </p:sp>
      <p:sp>
        <p:nvSpPr>
          <p:cNvPr id="80909" name="Rectangle 13"/>
          <p:cNvSpPr>
            <a:spLocks noChangeArrowheads="1"/>
          </p:cNvSpPr>
          <p:nvPr/>
        </p:nvSpPr>
        <p:spPr bwMode="auto">
          <a:xfrm>
            <a:off x="431800" y="4972769"/>
            <a:ext cx="8280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ea typeface="幼圆" panose="02010509060101010101" pitchFamily="49" charset="-122"/>
                <a:cs typeface="Times New Roman" panose="02020603050405020304" pitchFamily="18" charset="0"/>
              </a:rPr>
              <a:t>        </a:t>
            </a:r>
            <a:r>
              <a:rPr kumimoji="1" lang="zh-CN" altLang="en-US" sz="2400" dirty="0">
                <a:ea typeface="幼圆" panose="02010509060101010101" pitchFamily="49" charset="-122"/>
                <a:cs typeface="Times New Roman" panose="02020603050405020304" pitchFamily="18" charset="0"/>
              </a:rPr>
              <a:t>上面的几种情况在经过平衡旋转处理后，以*</a:t>
            </a:r>
            <a:r>
              <a:rPr kumimoji="1" lang="en-US" altLang="zh-CN" sz="2400" dirty="0">
                <a:ea typeface="幼圆" panose="02010509060101010101" pitchFamily="49" charset="-122"/>
                <a:cs typeface="Times New Roman" panose="02020603050405020304" pitchFamily="18" charset="0"/>
              </a:rPr>
              <a:t>b</a:t>
            </a:r>
            <a:r>
              <a:rPr kumimoji="1" lang="zh-CN" altLang="en-US" sz="2400" dirty="0">
                <a:ea typeface="幼圆" panose="02010509060101010101" pitchFamily="49" charset="-122"/>
                <a:cs typeface="Times New Roman" panose="02020603050405020304" pitchFamily="18" charset="0"/>
              </a:rPr>
              <a:t>或*</a:t>
            </a:r>
            <a:r>
              <a:rPr kumimoji="1" lang="en-US" altLang="zh-CN" sz="2400" dirty="0">
                <a:ea typeface="幼圆" panose="02010509060101010101" pitchFamily="49" charset="-122"/>
                <a:cs typeface="Times New Roman" panose="02020603050405020304" pitchFamily="18" charset="0"/>
              </a:rPr>
              <a:t>c</a:t>
            </a:r>
            <a:r>
              <a:rPr kumimoji="1" lang="zh-CN" altLang="en-US" sz="2400" dirty="0">
                <a:ea typeface="幼圆" panose="02010509060101010101" pitchFamily="49" charset="-122"/>
                <a:cs typeface="Times New Roman" panose="02020603050405020304" pitchFamily="18" charset="0"/>
              </a:rPr>
              <a:t>为根的新子树为平衡二叉树，而且</a:t>
            </a:r>
            <a:r>
              <a:rPr kumimoji="1" lang="zh-CN" altLang="en-US" sz="2400" b="1" dirty="0">
                <a:solidFill>
                  <a:srgbClr val="FFFF00"/>
                </a:solidFill>
                <a:ea typeface="幼圆" panose="02010509060101010101" pitchFamily="49" charset="-122"/>
                <a:cs typeface="Times New Roman" panose="02020603050405020304" pitchFamily="18" charset="0"/>
              </a:rPr>
              <a:t>它的深度和插入之前以*</a:t>
            </a:r>
            <a:r>
              <a:rPr kumimoji="1" lang="en-US" altLang="zh-CN" sz="2400" b="1" dirty="0">
                <a:solidFill>
                  <a:srgbClr val="FFFF00"/>
                </a:solidFill>
                <a:ea typeface="幼圆" panose="02010509060101010101" pitchFamily="49" charset="-122"/>
                <a:cs typeface="Times New Roman" panose="02020603050405020304" pitchFamily="18" charset="0"/>
              </a:rPr>
              <a:t>a</a:t>
            </a:r>
            <a:r>
              <a:rPr kumimoji="1" lang="zh-CN" altLang="en-US" sz="2400" b="1" dirty="0">
                <a:solidFill>
                  <a:srgbClr val="FFFF00"/>
                </a:solidFill>
                <a:ea typeface="幼圆" panose="02010509060101010101" pitchFamily="49" charset="-122"/>
                <a:cs typeface="Times New Roman" panose="02020603050405020304" pitchFamily="18" charset="0"/>
              </a:rPr>
              <a:t>为根的子树相同</a:t>
            </a:r>
            <a:r>
              <a:rPr kumimoji="1" lang="zh-CN" altLang="en-US" sz="2400" dirty="0">
                <a:ea typeface="幼圆" panose="02010509060101010101" pitchFamily="49" charset="-122"/>
                <a:cs typeface="Times New Roman" panose="02020603050405020304" pitchFamily="18" charset="0"/>
              </a:rPr>
              <a:t>。因此，当平衡的二叉排序树因插入结点而失去平衡时，仅需对最小不平衡子树进行旋转处理即可。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0903"/>
                                        </p:tgtEl>
                                        <p:attrNameLst>
                                          <p:attrName>style.visibility</p:attrName>
                                        </p:attrNameLst>
                                      </p:cBhvr>
                                      <p:to>
                                        <p:strVal val="visible"/>
                                      </p:to>
                                    </p:set>
                                    <p:anim calcmode="lin" valueType="num">
                                      <p:cBhvr>
                                        <p:cTn id="7" dur="1000" fill="hold"/>
                                        <p:tgtEl>
                                          <p:spTgt spid="80903"/>
                                        </p:tgtEl>
                                        <p:attrNameLst>
                                          <p:attrName>ppt_x</p:attrName>
                                        </p:attrNameLst>
                                      </p:cBhvr>
                                      <p:tavLst>
                                        <p:tav tm="0">
                                          <p:val>
                                            <p:strVal val="#ppt_x-.2"/>
                                          </p:val>
                                        </p:tav>
                                        <p:tav tm="100000">
                                          <p:val>
                                            <p:strVal val="#ppt_x"/>
                                          </p:val>
                                        </p:tav>
                                      </p:tavLst>
                                    </p:anim>
                                    <p:anim calcmode="lin" valueType="num">
                                      <p:cBhvr>
                                        <p:cTn id="8" dur="1000" fill="hold"/>
                                        <p:tgtEl>
                                          <p:spTgt spid="8090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090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80905"/>
                                        </p:tgtEl>
                                        <p:attrNameLst>
                                          <p:attrName>style.visibility</p:attrName>
                                        </p:attrNameLst>
                                      </p:cBhvr>
                                      <p:to>
                                        <p:strVal val="visible"/>
                                      </p:to>
                                    </p:set>
                                    <p:anim calcmode="lin" valueType="num">
                                      <p:cBhvr>
                                        <p:cTn id="14" dur="1000" fill="hold"/>
                                        <p:tgtEl>
                                          <p:spTgt spid="80905"/>
                                        </p:tgtEl>
                                        <p:attrNameLst>
                                          <p:attrName>ppt_x</p:attrName>
                                        </p:attrNameLst>
                                      </p:cBhvr>
                                      <p:tavLst>
                                        <p:tav tm="0">
                                          <p:val>
                                            <p:strVal val="#ppt_x-.2"/>
                                          </p:val>
                                        </p:tav>
                                        <p:tav tm="100000">
                                          <p:val>
                                            <p:strVal val="#ppt_x"/>
                                          </p:val>
                                        </p:tav>
                                      </p:tavLst>
                                    </p:anim>
                                    <p:anim calcmode="lin" valueType="num">
                                      <p:cBhvr>
                                        <p:cTn id="15" dur="1000" fill="hold"/>
                                        <p:tgtEl>
                                          <p:spTgt spid="8090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80905"/>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80907"/>
                                        </p:tgtEl>
                                        <p:attrNameLst>
                                          <p:attrName>style.visibility</p:attrName>
                                        </p:attrNameLst>
                                      </p:cBhvr>
                                      <p:to>
                                        <p:strVal val="visible"/>
                                      </p:to>
                                    </p:set>
                                    <p:anim calcmode="lin" valueType="num">
                                      <p:cBhvr>
                                        <p:cTn id="21" dur="1000" fill="hold"/>
                                        <p:tgtEl>
                                          <p:spTgt spid="80907"/>
                                        </p:tgtEl>
                                        <p:attrNameLst>
                                          <p:attrName>ppt_x</p:attrName>
                                        </p:attrNameLst>
                                      </p:cBhvr>
                                      <p:tavLst>
                                        <p:tav tm="0">
                                          <p:val>
                                            <p:strVal val="#ppt_x-.2"/>
                                          </p:val>
                                        </p:tav>
                                        <p:tav tm="100000">
                                          <p:val>
                                            <p:strVal val="#ppt_x"/>
                                          </p:val>
                                        </p:tav>
                                      </p:tavLst>
                                    </p:anim>
                                    <p:anim calcmode="lin" valueType="num">
                                      <p:cBhvr>
                                        <p:cTn id="22" dur="1000" fill="hold"/>
                                        <p:tgtEl>
                                          <p:spTgt spid="80907"/>
                                        </p:tgtEl>
                                        <p:attrNameLst>
                                          <p:attrName>ppt_y</p:attrName>
                                        </p:attrNameLst>
                                      </p:cBhvr>
                                      <p:tavLst>
                                        <p:tav tm="0">
                                          <p:val>
                                            <p:strVal val="#ppt_y"/>
                                          </p:val>
                                        </p:tav>
                                        <p:tav tm="100000">
                                          <p:val>
                                            <p:strVal val="#ppt_y"/>
                                          </p:val>
                                        </p:tav>
                                      </p:tavLst>
                                    </p:anim>
                                    <p:animEffect transition="in" filter="wipe(right)" prLst="gradientSize: 0.1">
                                      <p:cBhvr>
                                        <p:cTn id="23" dur="1000"/>
                                        <p:tgtEl>
                                          <p:spTgt spid="80907"/>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80909"/>
                                        </p:tgtEl>
                                        <p:attrNameLst>
                                          <p:attrName>style.visibility</p:attrName>
                                        </p:attrNameLst>
                                      </p:cBhvr>
                                      <p:to>
                                        <p:strVal val="visible"/>
                                      </p:to>
                                    </p:set>
                                    <p:anim calcmode="lin" valueType="num">
                                      <p:cBhvr>
                                        <p:cTn id="28" dur="1000" fill="hold"/>
                                        <p:tgtEl>
                                          <p:spTgt spid="80909"/>
                                        </p:tgtEl>
                                        <p:attrNameLst>
                                          <p:attrName>ppt_x</p:attrName>
                                        </p:attrNameLst>
                                      </p:cBhvr>
                                      <p:tavLst>
                                        <p:tav tm="0">
                                          <p:val>
                                            <p:strVal val="#ppt_x-.2"/>
                                          </p:val>
                                        </p:tav>
                                        <p:tav tm="100000">
                                          <p:val>
                                            <p:strVal val="#ppt_x"/>
                                          </p:val>
                                        </p:tav>
                                      </p:tavLst>
                                    </p:anim>
                                    <p:anim calcmode="lin" valueType="num">
                                      <p:cBhvr>
                                        <p:cTn id="29" dur="1000" fill="hold"/>
                                        <p:tgtEl>
                                          <p:spTgt spid="80909"/>
                                        </p:tgtEl>
                                        <p:attrNameLst>
                                          <p:attrName>ppt_y</p:attrName>
                                        </p:attrNameLst>
                                      </p:cBhvr>
                                      <p:tavLst>
                                        <p:tav tm="0">
                                          <p:val>
                                            <p:strVal val="#ppt_y"/>
                                          </p:val>
                                        </p:tav>
                                        <p:tav tm="100000">
                                          <p:val>
                                            <p:strVal val="#ppt_y"/>
                                          </p:val>
                                        </p:tav>
                                      </p:tavLst>
                                    </p:anim>
                                    <p:animEffect transition="in" filter="wipe(right)" prLst="gradientSize: 0.1">
                                      <p:cBhvr>
                                        <p:cTn id="30" dur="1000"/>
                                        <p:tgtEl>
                                          <p:spTgt spid="80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3" grpId="0"/>
      <p:bldP spid="80905" grpId="0"/>
      <p:bldP spid="80907" grpId="0"/>
      <p:bldP spid="8090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Oval 6"/>
          <p:cNvSpPr>
            <a:spLocks noChangeArrowheads="1"/>
          </p:cNvSpPr>
          <p:nvPr/>
        </p:nvSpPr>
        <p:spPr bwMode="auto">
          <a:xfrm>
            <a:off x="1954213" y="201453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1927" name="Oval 7"/>
          <p:cNvSpPr>
            <a:spLocks noChangeArrowheads="1"/>
          </p:cNvSpPr>
          <p:nvPr/>
        </p:nvSpPr>
        <p:spPr bwMode="auto">
          <a:xfrm>
            <a:off x="1344613" y="262413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1928" name="AutoShape 8"/>
          <p:cNvCxnSpPr>
            <a:cxnSpLocks noChangeShapeType="1"/>
            <a:stCxn id="81926" idx="2"/>
            <a:endCxn id="81927" idx="0"/>
          </p:cNvCxnSpPr>
          <p:nvPr/>
        </p:nvCxnSpPr>
        <p:spPr bwMode="auto">
          <a:xfrm flipH="1">
            <a:off x="1611313" y="2281238"/>
            <a:ext cx="342900" cy="3429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1929" name="Group 9"/>
          <p:cNvGrpSpPr/>
          <p:nvPr/>
        </p:nvGrpSpPr>
        <p:grpSpPr bwMode="auto">
          <a:xfrm>
            <a:off x="871538" y="3462338"/>
            <a:ext cx="511175" cy="1066800"/>
            <a:chOff x="998" y="1728"/>
            <a:chExt cx="322" cy="672"/>
          </a:xfrm>
        </p:grpSpPr>
        <p:grpSp>
          <p:nvGrpSpPr>
            <p:cNvPr id="81930" name="Group 10"/>
            <p:cNvGrpSpPr/>
            <p:nvPr/>
          </p:nvGrpSpPr>
          <p:grpSpPr bwMode="auto">
            <a:xfrm>
              <a:off x="1008" y="1728"/>
              <a:ext cx="288" cy="672"/>
              <a:chOff x="1008" y="1728"/>
              <a:chExt cx="288" cy="672"/>
            </a:xfrm>
          </p:grpSpPr>
          <p:sp>
            <p:nvSpPr>
              <p:cNvPr id="81931" name="Rectangle 11"/>
              <p:cNvSpPr>
                <a:spLocks noChangeArrowheads="1"/>
              </p:cNvSpPr>
              <p:nvPr/>
            </p:nvSpPr>
            <p:spPr bwMode="auto">
              <a:xfrm>
                <a:off x="1008" y="1728"/>
                <a:ext cx="288" cy="6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2" name="Line 12"/>
              <p:cNvSpPr>
                <a:spLocks noChangeShapeType="1"/>
              </p:cNvSpPr>
              <p:nvPr/>
            </p:nvSpPr>
            <p:spPr bwMode="auto">
              <a:xfrm>
                <a:off x="1008" y="225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3" name="Line 13"/>
              <p:cNvSpPr>
                <a:spLocks noChangeShapeType="1"/>
              </p:cNvSpPr>
              <p:nvPr/>
            </p:nvSpPr>
            <p:spPr bwMode="auto">
              <a:xfrm>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4" name="Line 14"/>
              <p:cNvSpPr>
                <a:spLocks noChangeShapeType="1"/>
              </p:cNvSpPr>
              <p:nvPr/>
            </p:nvSpPr>
            <p:spPr bwMode="auto">
              <a:xfrm flipV="1">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1935" name="Text Box 15"/>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1936" name="Group 16"/>
          <p:cNvGrpSpPr/>
          <p:nvPr/>
        </p:nvGrpSpPr>
        <p:grpSpPr bwMode="auto">
          <a:xfrm>
            <a:off x="1851026" y="3462338"/>
            <a:ext cx="522288" cy="838200"/>
            <a:chOff x="1615" y="1728"/>
            <a:chExt cx="329" cy="528"/>
          </a:xfrm>
        </p:grpSpPr>
        <p:sp>
          <p:nvSpPr>
            <p:cNvPr id="81937" name="Rectangle 17"/>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38" name="Text Box 18"/>
            <p:cNvSpPr txBox="1">
              <a:spLocks noChangeArrowheads="1"/>
            </p:cNvSpPr>
            <p:nvPr/>
          </p:nvSpPr>
          <p:spPr bwMode="auto">
            <a:xfrm>
              <a:off x="1615"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1939" name="Group 19"/>
          <p:cNvGrpSpPr/>
          <p:nvPr/>
        </p:nvGrpSpPr>
        <p:grpSpPr bwMode="auto">
          <a:xfrm>
            <a:off x="414341" y="3462338"/>
            <a:ext cx="336550" cy="1066800"/>
            <a:chOff x="710" y="1728"/>
            <a:chExt cx="212" cy="672"/>
          </a:xfrm>
        </p:grpSpPr>
        <p:sp>
          <p:nvSpPr>
            <p:cNvPr id="81940" name="Line 20"/>
            <p:cNvSpPr>
              <a:spLocks noChangeShapeType="1"/>
            </p:cNvSpPr>
            <p:nvPr/>
          </p:nvSpPr>
          <p:spPr bwMode="auto">
            <a:xfrm>
              <a:off x="72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1" name="Line 21"/>
            <p:cNvSpPr>
              <a:spLocks noChangeShapeType="1"/>
            </p:cNvSpPr>
            <p:nvPr/>
          </p:nvSpPr>
          <p:spPr bwMode="auto">
            <a:xfrm>
              <a:off x="72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2" name="Text Box 22"/>
            <p:cNvSpPr txBox="1">
              <a:spLocks noChangeArrowheads="1"/>
            </p:cNvSpPr>
            <p:nvPr/>
          </p:nvSpPr>
          <p:spPr bwMode="auto">
            <a:xfrm>
              <a:off x="710" y="19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81943" name="Line 23"/>
            <p:cNvSpPr>
              <a:spLocks noChangeShapeType="1"/>
            </p:cNvSpPr>
            <p:nvPr/>
          </p:nvSpPr>
          <p:spPr bwMode="auto">
            <a:xfrm>
              <a:off x="81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4" name="Line 24"/>
            <p:cNvSpPr>
              <a:spLocks noChangeShapeType="1"/>
            </p:cNvSpPr>
            <p:nvPr/>
          </p:nvSpPr>
          <p:spPr bwMode="auto">
            <a:xfrm flipV="1">
              <a:off x="81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945" name="Group 25"/>
          <p:cNvGrpSpPr/>
          <p:nvPr/>
        </p:nvGrpSpPr>
        <p:grpSpPr bwMode="auto">
          <a:xfrm>
            <a:off x="1382714" y="3462338"/>
            <a:ext cx="590550" cy="838200"/>
            <a:chOff x="1896" y="1728"/>
            <a:chExt cx="372" cy="528"/>
          </a:xfrm>
        </p:grpSpPr>
        <p:sp>
          <p:nvSpPr>
            <p:cNvPr id="81946" name="Line 26"/>
            <p:cNvSpPr>
              <a:spLocks noChangeShapeType="1"/>
            </p:cNvSpPr>
            <p:nvPr/>
          </p:nvSpPr>
          <p:spPr bwMode="auto">
            <a:xfrm>
              <a:off x="2000"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7" name="Line 27"/>
            <p:cNvSpPr>
              <a:spLocks noChangeShapeType="1"/>
            </p:cNvSpPr>
            <p:nvPr/>
          </p:nvSpPr>
          <p:spPr bwMode="auto">
            <a:xfrm>
              <a:off x="2000"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48" name="Text Box 28"/>
            <p:cNvSpPr txBox="1">
              <a:spLocks noChangeArrowheads="1"/>
            </p:cNvSpPr>
            <p:nvPr/>
          </p:nvSpPr>
          <p:spPr bwMode="auto">
            <a:xfrm>
              <a:off x="1896"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1949" name="Line 29"/>
            <p:cNvSpPr>
              <a:spLocks noChangeShapeType="1"/>
            </p:cNvSpPr>
            <p:nvPr/>
          </p:nvSpPr>
          <p:spPr bwMode="auto">
            <a:xfrm>
              <a:off x="2072"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0" name="Line 30"/>
            <p:cNvSpPr>
              <a:spLocks noChangeShapeType="1"/>
            </p:cNvSpPr>
            <p:nvPr/>
          </p:nvSpPr>
          <p:spPr bwMode="auto">
            <a:xfrm flipV="1">
              <a:off x="2072"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1951" name="Group 31"/>
          <p:cNvGrpSpPr/>
          <p:nvPr/>
        </p:nvGrpSpPr>
        <p:grpSpPr bwMode="auto">
          <a:xfrm>
            <a:off x="2640013" y="2624138"/>
            <a:ext cx="539750" cy="838200"/>
            <a:chOff x="1622" y="1728"/>
            <a:chExt cx="340" cy="528"/>
          </a:xfrm>
        </p:grpSpPr>
        <p:sp>
          <p:nvSpPr>
            <p:cNvPr id="81952" name="Rectangle 32"/>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3" name="Text Box 33"/>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1954" name="Group 34"/>
          <p:cNvGrpSpPr/>
          <p:nvPr/>
        </p:nvGrpSpPr>
        <p:grpSpPr bwMode="auto">
          <a:xfrm>
            <a:off x="3097213" y="2624138"/>
            <a:ext cx="590550" cy="838200"/>
            <a:chOff x="1920" y="1728"/>
            <a:chExt cx="372" cy="528"/>
          </a:xfrm>
        </p:grpSpPr>
        <p:sp>
          <p:nvSpPr>
            <p:cNvPr id="81955" name="Line 35"/>
            <p:cNvSpPr>
              <a:spLocks noChangeShapeType="1"/>
            </p:cNvSpPr>
            <p:nvPr/>
          </p:nvSpPr>
          <p:spPr bwMode="auto">
            <a:xfrm>
              <a:off x="2034"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6" name="Line 36"/>
            <p:cNvSpPr>
              <a:spLocks noChangeShapeType="1"/>
            </p:cNvSpPr>
            <p:nvPr/>
          </p:nvSpPr>
          <p:spPr bwMode="auto">
            <a:xfrm>
              <a:off x="2034"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7" name="Text Box 37"/>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1958" name="Line 38"/>
            <p:cNvSpPr>
              <a:spLocks noChangeShapeType="1"/>
            </p:cNvSpPr>
            <p:nvPr/>
          </p:nvSpPr>
          <p:spPr bwMode="auto">
            <a:xfrm>
              <a:off x="2106"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9" name="Line 39"/>
            <p:cNvSpPr>
              <a:spLocks noChangeShapeType="1"/>
            </p:cNvSpPr>
            <p:nvPr/>
          </p:nvSpPr>
          <p:spPr bwMode="auto">
            <a:xfrm flipV="1">
              <a:off x="2106"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81960" name="AutoShape 40"/>
          <p:cNvCxnSpPr>
            <a:cxnSpLocks noChangeShapeType="1"/>
            <a:stCxn id="81926" idx="6"/>
            <a:endCxn id="81952" idx="0"/>
          </p:cNvCxnSpPr>
          <p:nvPr/>
        </p:nvCxnSpPr>
        <p:spPr bwMode="auto">
          <a:xfrm>
            <a:off x="2487613" y="2281238"/>
            <a:ext cx="396875" cy="3429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61" name="AutoShape 41"/>
          <p:cNvCxnSpPr>
            <a:cxnSpLocks noChangeShapeType="1"/>
            <a:stCxn id="81927" idx="3"/>
            <a:endCxn id="81931" idx="0"/>
          </p:cNvCxnSpPr>
          <p:nvPr/>
        </p:nvCxnSpPr>
        <p:spPr bwMode="auto">
          <a:xfrm flipH="1">
            <a:off x="1116013" y="3079750"/>
            <a:ext cx="306388" cy="3825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962" name="AutoShape 42"/>
          <p:cNvCxnSpPr>
            <a:cxnSpLocks noChangeShapeType="1"/>
            <a:stCxn id="81927" idx="5"/>
            <a:endCxn id="81937" idx="0"/>
          </p:cNvCxnSpPr>
          <p:nvPr/>
        </p:nvCxnSpPr>
        <p:spPr bwMode="auto">
          <a:xfrm>
            <a:off x="1800226" y="3079750"/>
            <a:ext cx="306388" cy="3825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63" name="Text Box 43"/>
          <p:cNvSpPr txBox="1">
            <a:spLocks noChangeArrowheads="1"/>
          </p:cNvSpPr>
          <p:nvPr/>
        </p:nvSpPr>
        <p:spPr bwMode="auto">
          <a:xfrm>
            <a:off x="582613" y="452913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2000" name="Group 80"/>
          <p:cNvGrpSpPr/>
          <p:nvPr/>
        </p:nvGrpSpPr>
        <p:grpSpPr bwMode="auto">
          <a:xfrm>
            <a:off x="3935413" y="2547938"/>
            <a:ext cx="838200" cy="685800"/>
            <a:chOff x="2208" y="480"/>
            <a:chExt cx="528" cy="432"/>
          </a:xfrm>
        </p:grpSpPr>
        <p:sp>
          <p:nvSpPr>
            <p:cNvPr id="82001" name="AutoShape 81"/>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2" name="Text Box 82"/>
            <p:cNvSpPr txBox="1">
              <a:spLocks noChangeArrowheads="1"/>
            </p:cNvSpPr>
            <p:nvPr/>
          </p:nvSpPr>
          <p:spPr bwMode="auto">
            <a:xfrm>
              <a:off x="2256" y="480"/>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LL</a:t>
              </a:r>
            </a:p>
          </p:txBody>
        </p:sp>
      </p:grpSp>
      <p:sp>
        <p:nvSpPr>
          <p:cNvPr id="82004" name="Oval 84"/>
          <p:cNvSpPr>
            <a:spLocks noChangeArrowheads="1"/>
          </p:cNvSpPr>
          <p:nvPr/>
        </p:nvSpPr>
        <p:spPr bwMode="auto">
          <a:xfrm flipH="1">
            <a:off x="7288215" y="285273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2005" name="Oval 85"/>
          <p:cNvSpPr>
            <a:spLocks noChangeArrowheads="1"/>
          </p:cNvSpPr>
          <p:nvPr/>
        </p:nvSpPr>
        <p:spPr bwMode="auto">
          <a:xfrm flipH="1">
            <a:off x="6450015" y="231933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2006" name="Group 86"/>
          <p:cNvGrpSpPr/>
          <p:nvPr/>
        </p:nvGrpSpPr>
        <p:grpSpPr bwMode="auto">
          <a:xfrm>
            <a:off x="5740402" y="2996953"/>
            <a:ext cx="511175" cy="1455986"/>
            <a:chOff x="837" y="2976"/>
            <a:chExt cx="322" cy="528"/>
          </a:xfrm>
        </p:grpSpPr>
        <p:sp>
          <p:nvSpPr>
            <p:cNvPr id="82007" name="Rectangle 87"/>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8" name="Text Box 88"/>
            <p:cNvSpPr txBox="1">
              <a:spLocks noChangeArrowheads="1"/>
            </p:cNvSpPr>
            <p:nvPr/>
          </p:nvSpPr>
          <p:spPr bwMode="auto">
            <a:xfrm flipH="1">
              <a:off x="837"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009" name="Group 89"/>
          <p:cNvGrpSpPr/>
          <p:nvPr/>
        </p:nvGrpSpPr>
        <p:grpSpPr bwMode="auto">
          <a:xfrm>
            <a:off x="6732590" y="3614738"/>
            <a:ext cx="522288" cy="838200"/>
            <a:chOff x="838" y="2976"/>
            <a:chExt cx="329" cy="528"/>
          </a:xfrm>
        </p:grpSpPr>
        <p:sp>
          <p:nvSpPr>
            <p:cNvPr id="82010" name="Rectangle 90"/>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1" name="Text Box 91"/>
            <p:cNvSpPr txBox="1">
              <a:spLocks noChangeArrowheads="1"/>
            </p:cNvSpPr>
            <p:nvPr/>
          </p:nvSpPr>
          <p:spPr bwMode="auto">
            <a:xfrm flipH="1">
              <a:off x="838" y="312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012" name="Group 92"/>
          <p:cNvGrpSpPr/>
          <p:nvPr/>
        </p:nvGrpSpPr>
        <p:grpSpPr bwMode="auto">
          <a:xfrm>
            <a:off x="7956553" y="3614738"/>
            <a:ext cx="539750" cy="838200"/>
            <a:chOff x="841" y="2976"/>
            <a:chExt cx="340" cy="528"/>
          </a:xfrm>
        </p:grpSpPr>
        <p:sp>
          <p:nvSpPr>
            <p:cNvPr id="82013" name="Rectangle 93"/>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14" name="Text Box 94"/>
            <p:cNvSpPr txBox="1">
              <a:spLocks noChangeArrowheads="1"/>
            </p:cNvSpPr>
            <p:nvPr/>
          </p:nvSpPr>
          <p:spPr bwMode="auto">
            <a:xfrm flipH="1">
              <a:off x="841" y="312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2015" name="AutoShape 95"/>
          <p:cNvCxnSpPr>
            <a:cxnSpLocks noChangeShapeType="1"/>
            <a:stCxn id="82005" idx="6"/>
            <a:endCxn id="82007" idx="0"/>
          </p:cNvCxnSpPr>
          <p:nvPr/>
        </p:nvCxnSpPr>
        <p:spPr bwMode="auto">
          <a:xfrm flipH="1">
            <a:off x="5992815" y="2586038"/>
            <a:ext cx="457200" cy="41091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16" name="AutoShape 96"/>
          <p:cNvCxnSpPr>
            <a:cxnSpLocks noChangeShapeType="1"/>
            <a:stCxn id="82004" idx="5"/>
            <a:endCxn id="82010" idx="0"/>
          </p:cNvCxnSpPr>
          <p:nvPr/>
        </p:nvCxnSpPr>
        <p:spPr bwMode="auto">
          <a:xfrm flipH="1">
            <a:off x="6983415" y="3306763"/>
            <a:ext cx="382588" cy="3079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17" name="AutoShape 97"/>
          <p:cNvCxnSpPr>
            <a:cxnSpLocks noChangeShapeType="1"/>
            <a:stCxn id="82004" idx="3"/>
            <a:endCxn id="82013" idx="0"/>
          </p:cNvCxnSpPr>
          <p:nvPr/>
        </p:nvCxnSpPr>
        <p:spPr bwMode="auto">
          <a:xfrm>
            <a:off x="7742240" y="3306763"/>
            <a:ext cx="460375" cy="30797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18" name="AutoShape 98"/>
          <p:cNvCxnSpPr>
            <a:cxnSpLocks noChangeShapeType="1"/>
            <a:stCxn id="82005" idx="2"/>
            <a:endCxn id="82004" idx="0"/>
          </p:cNvCxnSpPr>
          <p:nvPr/>
        </p:nvCxnSpPr>
        <p:spPr bwMode="auto">
          <a:xfrm>
            <a:off x="6983415" y="2586038"/>
            <a:ext cx="571500" cy="2667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38" name="Text Box 118"/>
          <p:cNvSpPr txBox="1">
            <a:spLocks noChangeArrowheads="1"/>
          </p:cNvSpPr>
          <p:nvPr/>
        </p:nvSpPr>
        <p:spPr bwMode="auto">
          <a:xfrm>
            <a:off x="4310063" y="4265613"/>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p>
        </p:txBody>
      </p:sp>
      <p:grpSp>
        <p:nvGrpSpPr>
          <p:cNvPr id="82040" name="Group 120"/>
          <p:cNvGrpSpPr/>
          <p:nvPr/>
        </p:nvGrpSpPr>
        <p:grpSpPr bwMode="auto">
          <a:xfrm flipH="1">
            <a:off x="5376863" y="2996953"/>
            <a:ext cx="336550" cy="1455986"/>
            <a:chOff x="1980" y="1728"/>
            <a:chExt cx="212" cy="528"/>
          </a:xfrm>
        </p:grpSpPr>
        <p:sp>
          <p:nvSpPr>
            <p:cNvPr id="82041" name="Line 121"/>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2" name="Line 122"/>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3" name="Text Box 123"/>
            <p:cNvSpPr txBox="1">
              <a:spLocks noChangeArrowheads="1"/>
            </p:cNvSpPr>
            <p:nvPr/>
          </p:nvSpPr>
          <p:spPr bwMode="auto">
            <a:xfrm>
              <a:off x="1980" y="188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82044" name="Line 124"/>
            <p:cNvSpPr>
              <a:spLocks noChangeShapeType="1"/>
            </p:cNvSpPr>
            <p:nvPr/>
          </p:nvSpPr>
          <p:spPr bwMode="auto">
            <a:xfrm>
              <a:off x="2088"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5" name="Line 125"/>
            <p:cNvSpPr>
              <a:spLocks noChangeShapeType="1"/>
            </p:cNvSpPr>
            <p:nvPr/>
          </p:nvSpPr>
          <p:spPr bwMode="auto">
            <a:xfrm flipV="1">
              <a:off x="2088"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46" name="Group 126"/>
          <p:cNvGrpSpPr/>
          <p:nvPr/>
        </p:nvGrpSpPr>
        <p:grpSpPr bwMode="auto">
          <a:xfrm flipH="1">
            <a:off x="6265863" y="3614738"/>
            <a:ext cx="590550" cy="838200"/>
            <a:chOff x="1940" y="1728"/>
            <a:chExt cx="372" cy="528"/>
          </a:xfrm>
        </p:grpSpPr>
        <p:sp>
          <p:nvSpPr>
            <p:cNvPr id="82047" name="Line 127"/>
            <p:cNvSpPr>
              <a:spLocks noChangeShapeType="1"/>
            </p:cNvSpPr>
            <p:nvPr/>
          </p:nvSpPr>
          <p:spPr bwMode="auto">
            <a:xfrm>
              <a:off x="205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8" name="Line 128"/>
            <p:cNvSpPr>
              <a:spLocks noChangeShapeType="1"/>
            </p:cNvSpPr>
            <p:nvPr/>
          </p:nvSpPr>
          <p:spPr bwMode="auto">
            <a:xfrm>
              <a:off x="205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9" name="Text Box 129"/>
            <p:cNvSpPr txBox="1">
              <a:spLocks noChangeArrowheads="1"/>
            </p:cNvSpPr>
            <p:nvPr/>
          </p:nvSpPr>
          <p:spPr bwMode="auto">
            <a:xfrm>
              <a:off x="194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050" name="Line 130"/>
            <p:cNvSpPr>
              <a:spLocks noChangeShapeType="1"/>
            </p:cNvSpPr>
            <p:nvPr/>
          </p:nvSpPr>
          <p:spPr bwMode="auto">
            <a:xfrm>
              <a:off x="2128"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1" name="Line 131"/>
            <p:cNvSpPr>
              <a:spLocks noChangeShapeType="1"/>
            </p:cNvSpPr>
            <p:nvPr/>
          </p:nvSpPr>
          <p:spPr bwMode="auto">
            <a:xfrm flipV="1">
              <a:off x="2128"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52" name="Group 132"/>
          <p:cNvGrpSpPr/>
          <p:nvPr/>
        </p:nvGrpSpPr>
        <p:grpSpPr bwMode="auto">
          <a:xfrm flipH="1">
            <a:off x="7440613" y="3614738"/>
            <a:ext cx="590550" cy="838200"/>
            <a:chOff x="1920" y="1728"/>
            <a:chExt cx="372" cy="528"/>
          </a:xfrm>
        </p:grpSpPr>
        <p:sp>
          <p:nvSpPr>
            <p:cNvPr id="82053" name="Line 133"/>
            <p:cNvSpPr>
              <a:spLocks noChangeShapeType="1"/>
            </p:cNvSpPr>
            <p:nvPr/>
          </p:nvSpPr>
          <p:spPr bwMode="auto">
            <a:xfrm>
              <a:off x="2034"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4" name="Line 134"/>
            <p:cNvSpPr>
              <a:spLocks noChangeShapeType="1"/>
            </p:cNvSpPr>
            <p:nvPr/>
          </p:nvSpPr>
          <p:spPr bwMode="auto">
            <a:xfrm>
              <a:off x="2034"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5" name="Text Box 135"/>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056" name="Line 136"/>
            <p:cNvSpPr>
              <a:spLocks noChangeShapeType="1"/>
            </p:cNvSpPr>
            <p:nvPr/>
          </p:nvSpPr>
          <p:spPr bwMode="auto">
            <a:xfrm>
              <a:off x="2106"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57" name="Line 137"/>
            <p:cNvSpPr>
              <a:spLocks noChangeShapeType="1"/>
            </p:cNvSpPr>
            <p:nvPr/>
          </p:nvSpPr>
          <p:spPr bwMode="auto">
            <a:xfrm flipV="1">
              <a:off x="2106"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078" name="Rectangle 158"/>
          <p:cNvSpPr>
            <a:spLocks noChangeArrowheads="1"/>
          </p:cNvSpPr>
          <p:nvPr/>
        </p:nvSpPr>
        <p:spPr bwMode="auto">
          <a:xfrm>
            <a:off x="250825" y="1684800"/>
            <a:ext cx="1152525" cy="5191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err="1">
                <a:solidFill>
                  <a:srgbClr val="CC0000"/>
                </a:solidFill>
                <a:ea typeface="幼圆" panose="02010509060101010101" pitchFamily="49" charset="-122"/>
              </a:rPr>
              <a:t>Fig.a</a:t>
            </a:r>
            <a:endParaRPr lang="en-US" altLang="zh-CN" sz="2800" b="1" dirty="0">
              <a:solidFill>
                <a:srgbClr val="CC0000"/>
              </a:solidFill>
              <a:ea typeface="幼圆" panose="02010509060101010101" pitchFamily="49" charset="-122"/>
            </a:endParaRPr>
          </a:p>
        </p:txBody>
      </p:sp>
      <p:sp>
        <p:nvSpPr>
          <p:cNvPr id="82081" name="Rectangle 161"/>
          <p:cNvSpPr>
            <a:spLocks noGrp="1" noChangeArrowheads="1"/>
          </p:cNvSpPr>
          <p:nvPr>
            <p:ph type="title"/>
          </p:nvPr>
        </p:nvSpPr>
        <p:spPr/>
        <p:txBody>
          <a:bodyPr/>
          <a:lstStyle/>
          <a:p>
            <a:r>
              <a:rPr lang="en-US" altLang="zh-CN" dirty="0"/>
              <a:t>A. </a:t>
            </a:r>
            <a:r>
              <a:rPr lang="zh-CN" altLang="en-US" dirty="0"/>
              <a:t>单向右旋</a:t>
            </a:r>
          </a:p>
        </p:txBody>
      </p:sp>
      <p:sp>
        <p:nvSpPr>
          <p:cNvPr id="3" name="文本框 2">
            <a:extLst>
              <a:ext uri="{FF2B5EF4-FFF2-40B4-BE49-F238E27FC236}">
                <a16:creationId xmlns:a16="http://schemas.microsoft.com/office/drawing/2014/main" id="{160BC6D5-6957-7D3E-3877-4051A3CF0020}"/>
              </a:ext>
            </a:extLst>
          </p:cNvPr>
          <p:cNvSpPr txBox="1"/>
          <p:nvPr/>
        </p:nvSpPr>
        <p:spPr>
          <a:xfrm>
            <a:off x="949762" y="5283668"/>
            <a:ext cx="7737038" cy="461665"/>
          </a:xfrm>
          <a:prstGeom prst="rect">
            <a:avLst/>
          </a:prstGeom>
          <a:noFill/>
        </p:spPr>
        <p:txBody>
          <a:bodyPr wrap="square">
            <a:spAutoFit/>
          </a:bodyPr>
          <a:lstStyle/>
          <a:p>
            <a:r>
              <a:rPr kumimoji="1" lang="en-US" altLang="zh-CN" sz="2400" dirty="0">
                <a:solidFill>
                  <a:srgbClr val="FFC000"/>
                </a:solidFill>
                <a:ea typeface="幼圆" panose="02010509060101010101" pitchFamily="49" charset="-122"/>
                <a:cs typeface="Times New Roman" panose="02020603050405020304" pitchFamily="18" charset="0"/>
              </a:rPr>
              <a:t>LL </a:t>
            </a:r>
            <a:r>
              <a:rPr kumimoji="1" lang="zh-CN" altLang="en-US" sz="2400" dirty="0">
                <a:solidFill>
                  <a:srgbClr val="FFC000"/>
                </a:solidFill>
                <a:ea typeface="幼圆" panose="02010509060101010101" pitchFamily="49" charset="-122"/>
                <a:cs typeface="Times New Roman" panose="02020603050405020304" pitchFamily="18" charset="0"/>
              </a:rPr>
              <a:t>左子树根结点的左子树上插入结点</a:t>
            </a:r>
            <a:r>
              <a:rPr kumimoji="1" lang="en-US" altLang="zh-CN" sz="2400" dirty="0">
                <a:solidFill>
                  <a:srgbClr val="FFC000"/>
                </a:solidFill>
                <a:ea typeface="幼圆" panose="02010509060101010101" pitchFamily="49" charset="-122"/>
                <a:cs typeface="Times New Roman" panose="02020603050405020304" pitchFamily="18" charset="0"/>
              </a:rPr>
              <a:t>-</a:t>
            </a:r>
            <a:r>
              <a:rPr kumimoji="1" lang="zh-CN" altLang="en-US" sz="2400" dirty="0">
                <a:solidFill>
                  <a:srgbClr val="FFC000"/>
                </a:solidFill>
                <a:ea typeface="幼圆" panose="02010509060101010101" pitchFamily="49" charset="-122"/>
                <a:cs typeface="Times New Roman" panose="02020603050405020304" pitchFamily="18" charset="0"/>
              </a:rPr>
              <a:t>引起的不平衡</a:t>
            </a:r>
            <a:endParaRPr lang="en-US" sz="2400" dirty="0">
              <a:solidFill>
                <a:srgbClr val="FFC000"/>
              </a:solidFill>
            </a:endParaRPr>
          </a:p>
        </p:txBody>
      </p:sp>
      <p:sp>
        <p:nvSpPr>
          <p:cNvPr id="4" name="文本框 3">
            <a:extLst>
              <a:ext uri="{FF2B5EF4-FFF2-40B4-BE49-F238E27FC236}">
                <a16:creationId xmlns:a16="http://schemas.microsoft.com/office/drawing/2014/main" id="{E03D9689-5E37-B1C9-3D28-0A2E86C2D4A5}"/>
              </a:ext>
            </a:extLst>
          </p:cNvPr>
          <p:cNvSpPr txBox="1"/>
          <p:nvPr/>
        </p:nvSpPr>
        <p:spPr>
          <a:xfrm>
            <a:off x="582613" y="5908656"/>
            <a:ext cx="7737038" cy="830997"/>
          </a:xfrm>
          <a:prstGeom prst="rect">
            <a:avLst/>
          </a:prstGeom>
          <a:noFill/>
        </p:spPr>
        <p:txBody>
          <a:bodyPr wrap="square">
            <a:spAutoFit/>
          </a:bodyPr>
          <a:lstStyle/>
          <a:p>
            <a:r>
              <a:rPr lang="en-US" altLang="zh-CN" sz="2400" dirty="0">
                <a:solidFill>
                  <a:srgbClr val="FFC000"/>
                </a:solidFill>
              </a:rPr>
              <a:t>LL</a:t>
            </a:r>
            <a:r>
              <a:rPr lang="zh-CN" altLang="en-US" sz="2400" dirty="0">
                <a:solidFill>
                  <a:srgbClr val="FFC000"/>
                </a:solidFill>
              </a:rPr>
              <a:t>型处理方式：以</a:t>
            </a:r>
            <a:r>
              <a:rPr lang="en-US" altLang="zh-CN" sz="2400" dirty="0">
                <a:solidFill>
                  <a:srgbClr val="FFC000"/>
                </a:solidFill>
              </a:rPr>
              <a:t>B</a:t>
            </a:r>
            <a:r>
              <a:rPr lang="zh-CN" altLang="en-US" sz="2400" dirty="0">
                <a:solidFill>
                  <a:srgbClr val="FFC000"/>
                </a:solidFill>
              </a:rPr>
              <a:t>为轴心顺时针旋转，</a:t>
            </a:r>
            <a:r>
              <a:rPr lang="en-US" altLang="zh-CN" sz="2400" dirty="0">
                <a:solidFill>
                  <a:srgbClr val="FFC000"/>
                </a:solidFill>
              </a:rPr>
              <a:t>A</a:t>
            </a:r>
            <a:r>
              <a:rPr lang="zh-CN" altLang="en-US" sz="2400" dirty="0">
                <a:solidFill>
                  <a:srgbClr val="FFC000"/>
                </a:solidFill>
              </a:rPr>
              <a:t>成为</a:t>
            </a:r>
            <a:r>
              <a:rPr lang="en-US" altLang="zh-CN" sz="2400" dirty="0">
                <a:solidFill>
                  <a:srgbClr val="FFC000"/>
                </a:solidFill>
              </a:rPr>
              <a:t>B</a:t>
            </a:r>
            <a:r>
              <a:rPr lang="zh-CN" altLang="en-US" sz="2400" dirty="0">
                <a:solidFill>
                  <a:srgbClr val="FFC000"/>
                </a:solidFill>
              </a:rPr>
              <a:t>的右子树，</a:t>
            </a:r>
            <a:r>
              <a:rPr lang="en-US" altLang="zh-CN" sz="2400" dirty="0">
                <a:solidFill>
                  <a:srgbClr val="FFC000"/>
                </a:solidFill>
              </a:rPr>
              <a:t>B</a:t>
            </a:r>
            <a:r>
              <a:rPr lang="zh-CN" altLang="en-US" sz="2400" dirty="0">
                <a:solidFill>
                  <a:srgbClr val="FFC000"/>
                </a:solidFill>
              </a:rPr>
              <a:t>原来的右子树成为</a:t>
            </a:r>
            <a:r>
              <a:rPr lang="en-US" altLang="zh-CN" sz="2400" dirty="0">
                <a:solidFill>
                  <a:srgbClr val="FFC000"/>
                </a:solidFill>
              </a:rPr>
              <a:t>A</a:t>
            </a:r>
            <a:r>
              <a:rPr lang="zh-CN" altLang="en-US" sz="2400" dirty="0">
                <a:solidFill>
                  <a:srgbClr val="FFC000"/>
                </a:solidFill>
              </a:rPr>
              <a:t>的左子树。</a:t>
            </a:r>
            <a:endParaRPr lang="en-US" sz="2400" dirty="0">
              <a:solidFill>
                <a:srgbClr val="FFC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31588B26-19BE-B8E9-4490-B5BCC233FD2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图片 6">
            <a:extLst>
              <a:ext uri="{FF2B5EF4-FFF2-40B4-BE49-F238E27FC236}">
                <a16:creationId xmlns:a16="http://schemas.microsoft.com/office/drawing/2014/main" id="{B15E7DE0-F50F-C7D4-1DB1-73A93AC976D4}"/>
              </a:ext>
            </a:extLst>
          </p:cNvPr>
          <p:cNvPicPr>
            <a:picLocks noChangeAspect="1"/>
          </p:cNvPicPr>
          <p:nvPr/>
        </p:nvPicPr>
        <p:blipFill>
          <a:blip r:embed="rId2"/>
          <a:stretch>
            <a:fillRect/>
          </a:stretch>
        </p:blipFill>
        <p:spPr>
          <a:xfrm>
            <a:off x="375719" y="1319542"/>
            <a:ext cx="8392562" cy="4218915"/>
          </a:xfrm>
          <a:prstGeom prst="rect">
            <a:avLst/>
          </a:prstGeom>
        </p:spPr>
      </p:pic>
      <p:sp>
        <p:nvSpPr>
          <p:cNvPr id="8" name="箭头: 右 7">
            <a:extLst>
              <a:ext uri="{FF2B5EF4-FFF2-40B4-BE49-F238E27FC236}">
                <a16:creationId xmlns:a16="http://schemas.microsoft.com/office/drawing/2014/main" id="{B8D30AC5-2045-386E-7739-F2DF3961ED28}"/>
              </a:ext>
            </a:extLst>
          </p:cNvPr>
          <p:cNvSpPr/>
          <p:nvPr/>
        </p:nvSpPr>
        <p:spPr>
          <a:xfrm rot="10800000">
            <a:off x="1187624" y="5095201"/>
            <a:ext cx="648072" cy="2880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341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31588B26-19BE-B8E9-4490-B5BCC233FD2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图片 2">
            <a:extLst>
              <a:ext uri="{FF2B5EF4-FFF2-40B4-BE49-F238E27FC236}">
                <a16:creationId xmlns:a16="http://schemas.microsoft.com/office/drawing/2014/main" id="{3AB84A96-651B-CD0D-7765-71010091210E}"/>
              </a:ext>
            </a:extLst>
          </p:cNvPr>
          <p:cNvPicPr>
            <a:picLocks noChangeAspect="1"/>
          </p:cNvPicPr>
          <p:nvPr/>
        </p:nvPicPr>
        <p:blipFill>
          <a:blip r:embed="rId2"/>
          <a:stretch>
            <a:fillRect/>
          </a:stretch>
        </p:blipFill>
        <p:spPr>
          <a:xfrm>
            <a:off x="371675" y="1388380"/>
            <a:ext cx="8400650" cy="3776439"/>
          </a:xfrm>
          <a:prstGeom prst="rect">
            <a:avLst/>
          </a:prstGeom>
        </p:spPr>
      </p:pic>
    </p:spTree>
    <p:extLst>
      <p:ext uri="{BB962C8B-B14F-4D97-AF65-F5344CB8AC3E}">
        <p14:creationId xmlns:p14="http://schemas.microsoft.com/office/powerpoint/2010/main" val="1934051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41" name="Oval 41"/>
          <p:cNvSpPr>
            <a:spLocks noChangeArrowheads="1"/>
          </p:cNvSpPr>
          <p:nvPr/>
        </p:nvSpPr>
        <p:spPr bwMode="auto">
          <a:xfrm flipH="1">
            <a:off x="1630363" y="191611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642" name="Oval 42"/>
          <p:cNvSpPr>
            <a:spLocks noChangeArrowheads="1"/>
          </p:cNvSpPr>
          <p:nvPr/>
        </p:nvSpPr>
        <p:spPr bwMode="auto">
          <a:xfrm flipH="1">
            <a:off x="2239963" y="252571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281643" name="AutoShape 43"/>
          <p:cNvCxnSpPr>
            <a:cxnSpLocks noChangeShapeType="1"/>
            <a:stCxn id="281641" idx="2"/>
            <a:endCxn id="281642" idx="0"/>
          </p:cNvCxnSpPr>
          <p:nvPr/>
        </p:nvCxnSpPr>
        <p:spPr bwMode="auto">
          <a:xfrm>
            <a:off x="2163763" y="2182813"/>
            <a:ext cx="342900" cy="3429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81644" name="Group 44"/>
          <p:cNvGrpSpPr/>
          <p:nvPr/>
        </p:nvGrpSpPr>
        <p:grpSpPr bwMode="auto">
          <a:xfrm flipH="1">
            <a:off x="2773363" y="3363913"/>
            <a:ext cx="457200" cy="1066800"/>
            <a:chOff x="1008" y="1728"/>
            <a:chExt cx="288" cy="672"/>
          </a:xfrm>
        </p:grpSpPr>
        <p:sp>
          <p:nvSpPr>
            <p:cNvPr id="281645" name="Rectangle 45"/>
            <p:cNvSpPr>
              <a:spLocks noChangeArrowheads="1"/>
            </p:cNvSpPr>
            <p:nvPr/>
          </p:nvSpPr>
          <p:spPr bwMode="auto">
            <a:xfrm>
              <a:off x="1008" y="1728"/>
              <a:ext cx="288" cy="6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6" name="Line 46"/>
            <p:cNvSpPr>
              <a:spLocks noChangeShapeType="1"/>
            </p:cNvSpPr>
            <p:nvPr/>
          </p:nvSpPr>
          <p:spPr bwMode="auto">
            <a:xfrm>
              <a:off x="1008" y="225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7" name="Line 47"/>
            <p:cNvSpPr>
              <a:spLocks noChangeShapeType="1"/>
            </p:cNvSpPr>
            <p:nvPr/>
          </p:nvSpPr>
          <p:spPr bwMode="auto">
            <a:xfrm>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8" name="Line 48"/>
            <p:cNvSpPr>
              <a:spLocks noChangeShapeType="1"/>
            </p:cNvSpPr>
            <p:nvPr/>
          </p:nvSpPr>
          <p:spPr bwMode="auto">
            <a:xfrm flipV="1">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1649" name="Text Box 49"/>
          <p:cNvSpPr txBox="1">
            <a:spLocks noChangeArrowheads="1"/>
          </p:cNvSpPr>
          <p:nvPr/>
        </p:nvSpPr>
        <p:spPr bwMode="auto">
          <a:xfrm flipH="1">
            <a:off x="2753568" y="35925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81650" name="Group 50"/>
          <p:cNvGrpSpPr/>
          <p:nvPr/>
        </p:nvGrpSpPr>
        <p:grpSpPr bwMode="auto">
          <a:xfrm>
            <a:off x="1782763" y="3363913"/>
            <a:ext cx="530225" cy="838200"/>
            <a:chOff x="852" y="2976"/>
            <a:chExt cx="334" cy="528"/>
          </a:xfrm>
        </p:grpSpPr>
        <p:sp>
          <p:nvSpPr>
            <p:cNvPr id="281651" name="Rectangle 51"/>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2" name="Text Box 52"/>
            <p:cNvSpPr txBox="1">
              <a:spLocks noChangeArrowheads="1"/>
            </p:cNvSpPr>
            <p:nvPr/>
          </p:nvSpPr>
          <p:spPr bwMode="auto">
            <a:xfrm flipH="1">
              <a:off x="864"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81653" name="Group 53"/>
          <p:cNvGrpSpPr/>
          <p:nvPr/>
        </p:nvGrpSpPr>
        <p:grpSpPr bwMode="auto">
          <a:xfrm flipH="1">
            <a:off x="3351213" y="3363913"/>
            <a:ext cx="336550" cy="1066800"/>
            <a:chOff x="720" y="1728"/>
            <a:chExt cx="212" cy="672"/>
          </a:xfrm>
        </p:grpSpPr>
        <p:sp>
          <p:nvSpPr>
            <p:cNvPr id="281654" name="Line 54"/>
            <p:cNvSpPr>
              <a:spLocks noChangeShapeType="1"/>
            </p:cNvSpPr>
            <p:nvPr/>
          </p:nvSpPr>
          <p:spPr bwMode="auto">
            <a:xfrm>
              <a:off x="73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5" name="Line 55"/>
            <p:cNvSpPr>
              <a:spLocks noChangeShapeType="1"/>
            </p:cNvSpPr>
            <p:nvPr/>
          </p:nvSpPr>
          <p:spPr bwMode="auto">
            <a:xfrm>
              <a:off x="73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6" name="Text Box 56"/>
            <p:cNvSpPr txBox="1">
              <a:spLocks noChangeArrowheads="1"/>
            </p:cNvSpPr>
            <p:nvPr/>
          </p:nvSpPr>
          <p:spPr bwMode="auto">
            <a:xfrm>
              <a:off x="720" y="19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281657" name="Line 57"/>
            <p:cNvSpPr>
              <a:spLocks noChangeShapeType="1"/>
            </p:cNvSpPr>
            <p:nvPr/>
          </p:nvSpPr>
          <p:spPr bwMode="auto">
            <a:xfrm>
              <a:off x="82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8" name="Line 58"/>
            <p:cNvSpPr>
              <a:spLocks noChangeShapeType="1"/>
            </p:cNvSpPr>
            <p:nvPr/>
          </p:nvSpPr>
          <p:spPr bwMode="auto">
            <a:xfrm flipV="1">
              <a:off x="82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1659" name="Group 59"/>
          <p:cNvGrpSpPr/>
          <p:nvPr/>
        </p:nvGrpSpPr>
        <p:grpSpPr bwMode="auto">
          <a:xfrm flipH="1">
            <a:off x="1258888" y="3363913"/>
            <a:ext cx="590550" cy="838200"/>
            <a:chOff x="1974" y="1728"/>
            <a:chExt cx="372" cy="528"/>
          </a:xfrm>
        </p:grpSpPr>
        <p:sp>
          <p:nvSpPr>
            <p:cNvPr id="281660" name="Line 60"/>
            <p:cNvSpPr>
              <a:spLocks noChangeShapeType="1"/>
            </p:cNvSpPr>
            <p:nvPr/>
          </p:nvSpPr>
          <p:spPr bwMode="auto">
            <a:xfrm>
              <a:off x="2088"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61" name="Line 61"/>
            <p:cNvSpPr>
              <a:spLocks noChangeShapeType="1"/>
            </p:cNvSpPr>
            <p:nvPr/>
          </p:nvSpPr>
          <p:spPr bwMode="auto">
            <a:xfrm>
              <a:off x="2088"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62" name="Text Box 62"/>
            <p:cNvSpPr txBox="1">
              <a:spLocks noChangeArrowheads="1"/>
            </p:cNvSpPr>
            <p:nvPr/>
          </p:nvSpPr>
          <p:spPr bwMode="auto">
            <a:xfrm>
              <a:off x="1974"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81663" name="Line 63"/>
            <p:cNvSpPr>
              <a:spLocks noChangeShapeType="1"/>
            </p:cNvSpPr>
            <p:nvPr/>
          </p:nvSpPr>
          <p:spPr bwMode="auto">
            <a:xfrm>
              <a:off x="2160"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64" name="Line 64"/>
            <p:cNvSpPr>
              <a:spLocks noChangeShapeType="1"/>
            </p:cNvSpPr>
            <p:nvPr/>
          </p:nvSpPr>
          <p:spPr bwMode="auto">
            <a:xfrm flipV="1">
              <a:off x="2160"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1665" name="Rectangle 65"/>
          <p:cNvSpPr>
            <a:spLocks noChangeArrowheads="1"/>
          </p:cNvSpPr>
          <p:nvPr/>
        </p:nvSpPr>
        <p:spPr bwMode="auto">
          <a:xfrm flipH="1">
            <a:off x="1039813" y="2525713"/>
            <a:ext cx="457200" cy="838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66" name="Text Box 66"/>
          <p:cNvSpPr txBox="1">
            <a:spLocks noChangeArrowheads="1"/>
          </p:cNvSpPr>
          <p:nvPr/>
        </p:nvSpPr>
        <p:spPr bwMode="auto">
          <a:xfrm flipH="1">
            <a:off x="1041400" y="2678113"/>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81667" name="Group 67"/>
          <p:cNvGrpSpPr/>
          <p:nvPr/>
        </p:nvGrpSpPr>
        <p:grpSpPr bwMode="auto">
          <a:xfrm flipH="1">
            <a:off x="430213" y="2525713"/>
            <a:ext cx="590550" cy="838200"/>
            <a:chOff x="1920" y="1728"/>
            <a:chExt cx="372" cy="528"/>
          </a:xfrm>
        </p:grpSpPr>
        <p:sp>
          <p:nvSpPr>
            <p:cNvPr id="281668" name="Line 68"/>
            <p:cNvSpPr>
              <a:spLocks noChangeShapeType="1"/>
            </p:cNvSpPr>
            <p:nvPr/>
          </p:nvSpPr>
          <p:spPr bwMode="auto">
            <a:xfrm>
              <a:off x="2034"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69" name="Line 69"/>
            <p:cNvSpPr>
              <a:spLocks noChangeShapeType="1"/>
            </p:cNvSpPr>
            <p:nvPr/>
          </p:nvSpPr>
          <p:spPr bwMode="auto">
            <a:xfrm>
              <a:off x="2034"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70" name="Text Box 70"/>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81671" name="Line 71"/>
            <p:cNvSpPr>
              <a:spLocks noChangeShapeType="1"/>
            </p:cNvSpPr>
            <p:nvPr/>
          </p:nvSpPr>
          <p:spPr bwMode="auto">
            <a:xfrm>
              <a:off x="2106"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72" name="Line 72"/>
            <p:cNvSpPr>
              <a:spLocks noChangeShapeType="1"/>
            </p:cNvSpPr>
            <p:nvPr/>
          </p:nvSpPr>
          <p:spPr bwMode="auto">
            <a:xfrm flipV="1">
              <a:off x="2106"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281673" name="AutoShape 73"/>
          <p:cNvCxnSpPr>
            <a:cxnSpLocks noChangeShapeType="1"/>
            <a:stCxn id="281641" idx="6"/>
            <a:endCxn id="281665" idx="0"/>
          </p:cNvCxnSpPr>
          <p:nvPr/>
        </p:nvCxnSpPr>
        <p:spPr bwMode="auto">
          <a:xfrm flipH="1">
            <a:off x="1268413" y="2182813"/>
            <a:ext cx="347662" cy="3429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674" name="AutoShape 74"/>
          <p:cNvCxnSpPr>
            <a:cxnSpLocks noChangeShapeType="1"/>
            <a:stCxn id="281642" idx="3"/>
            <a:endCxn id="281645" idx="0"/>
          </p:cNvCxnSpPr>
          <p:nvPr/>
        </p:nvCxnSpPr>
        <p:spPr bwMode="auto">
          <a:xfrm>
            <a:off x="2693988" y="2994025"/>
            <a:ext cx="307975" cy="3698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675" name="AutoShape 75"/>
          <p:cNvCxnSpPr>
            <a:cxnSpLocks noChangeShapeType="1"/>
            <a:stCxn id="281642" idx="5"/>
            <a:endCxn id="281651" idx="0"/>
          </p:cNvCxnSpPr>
          <p:nvPr/>
        </p:nvCxnSpPr>
        <p:spPr bwMode="auto">
          <a:xfrm flipH="1">
            <a:off x="2011363" y="2994025"/>
            <a:ext cx="306387" cy="3698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76" name="Text Box 76"/>
          <p:cNvSpPr txBox="1">
            <a:spLocks noChangeArrowheads="1"/>
          </p:cNvSpPr>
          <p:nvPr/>
        </p:nvSpPr>
        <p:spPr bwMode="auto">
          <a:xfrm flipH="1">
            <a:off x="2436813" y="4430713"/>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696" name="Oval 96"/>
          <p:cNvSpPr>
            <a:spLocks noChangeArrowheads="1"/>
          </p:cNvSpPr>
          <p:nvPr/>
        </p:nvSpPr>
        <p:spPr bwMode="auto">
          <a:xfrm>
            <a:off x="6362700" y="260191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697" name="Oval 97"/>
          <p:cNvSpPr>
            <a:spLocks noChangeArrowheads="1"/>
          </p:cNvSpPr>
          <p:nvPr/>
        </p:nvSpPr>
        <p:spPr bwMode="auto">
          <a:xfrm>
            <a:off x="7200900" y="206851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698" name="Rectangle 98"/>
          <p:cNvSpPr>
            <a:spLocks noChangeArrowheads="1"/>
          </p:cNvSpPr>
          <p:nvPr/>
        </p:nvSpPr>
        <p:spPr bwMode="auto">
          <a:xfrm>
            <a:off x="8147248" y="2780927"/>
            <a:ext cx="457200" cy="142118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99" name="Text Box 99"/>
          <p:cNvSpPr txBox="1">
            <a:spLocks noChangeArrowheads="1"/>
          </p:cNvSpPr>
          <p:nvPr/>
        </p:nvSpPr>
        <p:spPr bwMode="auto">
          <a:xfrm>
            <a:off x="5724525" y="3573463"/>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700" name="Rectangle 100"/>
          <p:cNvSpPr>
            <a:spLocks noChangeArrowheads="1"/>
          </p:cNvSpPr>
          <p:nvPr/>
        </p:nvSpPr>
        <p:spPr bwMode="auto">
          <a:xfrm>
            <a:off x="6972300" y="3363913"/>
            <a:ext cx="457200" cy="838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1" name="Text Box 101"/>
          <p:cNvSpPr txBox="1">
            <a:spLocks noChangeArrowheads="1"/>
          </p:cNvSpPr>
          <p:nvPr/>
        </p:nvSpPr>
        <p:spPr bwMode="auto">
          <a:xfrm>
            <a:off x="6948488" y="3592513"/>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81702" name="Rectangle 102"/>
          <p:cNvSpPr>
            <a:spLocks noChangeArrowheads="1"/>
          </p:cNvSpPr>
          <p:nvPr/>
        </p:nvSpPr>
        <p:spPr bwMode="auto">
          <a:xfrm>
            <a:off x="5753100" y="3363913"/>
            <a:ext cx="457200" cy="8382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3" name="Text Box 103"/>
          <p:cNvSpPr txBox="1">
            <a:spLocks noChangeArrowheads="1"/>
          </p:cNvSpPr>
          <p:nvPr/>
        </p:nvSpPr>
        <p:spPr bwMode="auto">
          <a:xfrm>
            <a:off x="8128768" y="3212976"/>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281704" name="AutoShape 104"/>
          <p:cNvCxnSpPr>
            <a:cxnSpLocks noChangeShapeType="1"/>
            <a:stCxn id="281697" idx="6"/>
            <a:endCxn id="281698" idx="0"/>
          </p:cNvCxnSpPr>
          <p:nvPr/>
        </p:nvCxnSpPr>
        <p:spPr bwMode="auto">
          <a:xfrm>
            <a:off x="7734300" y="2335213"/>
            <a:ext cx="641548" cy="44571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705" name="AutoShape 105"/>
          <p:cNvCxnSpPr>
            <a:cxnSpLocks noChangeShapeType="1"/>
            <a:stCxn id="281696" idx="5"/>
            <a:endCxn id="281700" idx="0"/>
          </p:cNvCxnSpPr>
          <p:nvPr/>
        </p:nvCxnSpPr>
        <p:spPr bwMode="auto">
          <a:xfrm>
            <a:off x="6818313" y="3071813"/>
            <a:ext cx="382587" cy="2921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706" name="AutoShape 106"/>
          <p:cNvCxnSpPr>
            <a:cxnSpLocks noChangeShapeType="1"/>
            <a:stCxn id="281696" idx="3"/>
            <a:endCxn id="281702" idx="0"/>
          </p:cNvCxnSpPr>
          <p:nvPr/>
        </p:nvCxnSpPr>
        <p:spPr bwMode="auto">
          <a:xfrm flipH="1">
            <a:off x="5981700" y="3071813"/>
            <a:ext cx="458788" cy="2921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707" name="AutoShape 107"/>
          <p:cNvCxnSpPr>
            <a:cxnSpLocks noChangeShapeType="1"/>
            <a:stCxn id="281697" idx="2"/>
            <a:endCxn id="281696" idx="0"/>
          </p:cNvCxnSpPr>
          <p:nvPr/>
        </p:nvCxnSpPr>
        <p:spPr bwMode="auto">
          <a:xfrm flipH="1">
            <a:off x="6629400" y="2335213"/>
            <a:ext cx="571500" cy="2667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81708" name="Group 108"/>
          <p:cNvGrpSpPr/>
          <p:nvPr/>
        </p:nvGrpSpPr>
        <p:grpSpPr bwMode="auto">
          <a:xfrm>
            <a:off x="3935413" y="2906713"/>
            <a:ext cx="838200" cy="685800"/>
            <a:chOff x="2208" y="480"/>
            <a:chExt cx="528" cy="432"/>
          </a:xfrm>
        </p:grpSpPr>
        <p:sp>
          <p:nvSpPr>
            <p:cNvPr id="281709" name="AutoShape 109"/>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10" name="Text Box 110"/>
            <p:cNvSpPr txBox="1">
              <a:spLocks noChangeArrowheads="1"/>
            </p:cNvSpPr>
            <p:nvPr/>
          </p:nvSpPr>
          <p:spPr bwMode="auto">
            <a:xfrm>
              <a:off x="2256" y="48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RR</a:t>
              </a:r>
            </a:p>
          </p:txBody>
        </p:sp>
      </p:grpSp>
      <p:sp>
        <p:nvSpPr>
          <p:cNvPr id="281712" name="Text Box 112"/>
          <p:cNvSpPr txBox="1">
            <a:spLocks noChangeArrowheads="1"/>
          </p:cNvSpPr>
          <p:nvPr/>
        </p:nvSpPr>
        <p:spPr bwMode="auto">
          <a:xfrm>
            <a:off x="4302125" y="427831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p>
        </p:txBody>
      </p:sp>
      <p:grpSp>
        <p:nvGrpSpPr>
          <p:cNvPr id="281731" name="Group 131"/>
          <p:cNvGrpSpPr/>
          <p:nvPr/>
        </p:nvGrpSpPr>
        <p:grpSpPr bwMode="auto">
          <a:xfrm flipH="1">
            <a:off x="7780537" y="2780925"/>
            <a:ext cx="336550" cy="1421183"/>
            <a:chOff x="2022" y="1728"/>
            <a:chExt cx="212" cy="528"/>
          </a:xfrm>
        </p:grpSpPr>
        <p:sp>
          <p:nvSpPr>
            <p:cNvPr id="281732" name="Line 132"/>
            <p:cNvSpPr>
              <a:spLocks noChangeShapeType="1"/>
            </p:cNvSpPr>
            <p:nvPr/>
          </p:nvSpPr>
          <p:spPr bwMode="auto">
            <a:xfrm>
              <a:off x="205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3" name="Line 133"/>
            <p:cNvSpPr>
              <a:spLocks noChangeShapeType="1"/>
            </p:cNvSpPr>
            <p:nvPr/>
          </p:nvSpPr>
          <p:spPr bwMode="auto">
            <a:xfrm>
              <a:off x="205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4" name="Text Box 134"/>
            <p:cNvSpPr txBox="1">
              <a:spLocks noChangeArrowheads="1"/>
            </p:cNvSpPr>
            <p:nvPr/>
          </p:nvSpPr>
          <p:spPr bwMode="auto">
            <a:xfrm>
              <a:off x="2022" y="188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281735" name="Line 135"/>
            <p:cNvSpPr>
              <a:spLocks noChangeShapeType="1"/>
            </p:cNvSpPr>
            <p:nvPr/>
          </p:nvSpPr>
          <p:spPr bwMode="auto">
            <a:xfrm>
              <a:off x="2128"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6" name="Line 136"/>
            <p:cNvSpPr>
              <a:spLocks noChangeShapeType="1"/>
            </p:cNvSpPr>
            <p:nvPr/>
          </p:nvSpPr>
          <p:spPr bwMode="auto">
            <a:xfrm flipV="1">
              <a:off x="2128"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1737" name="Group 137"/>
          <p:cNvGrpSpPr/>
          <p:nvPr/>
        </p:nvGrpSpPr>
        <p:grpSpPr bwMode="auto">
          <a:xfrm flipH="1">
            <a:off x="6373813" y="3363913"/>
            <a:ext cx="590550" cy="838200"/>
            <a:chOff x="1920" y="1728"/>
            <a:chExt cx="372" cy="528"/>
          </a:xfrm>
        </p:grpSpPr>
        <p:sp>
          <p:nvSpPr>
            <p:cNvPr id="281738" name="Line 138"/>
            <p:cNvSpPr>
              <a:spLocks noChangeShapeType="1"/>
            </p:cNvSpPr>
            <p:nvPr/>
          </p:nvSpPr>
          <p:spPr bwMode="auto">
            <a:xfrm>
              <a:off x="2034"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39" name="Line 139"/>
            <p:cNvSpPr>
              <a:spLocks noChangeShapeType="1"/>
            </p:cNvSpPr>
            <p:nvPr/>
          </p:nvSpPr>
          <p:spPr bwMode="auto">
            <a:xfrm>
              <a:off x="2034"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40" name="Text Box 140"/>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81741" name="Line 141"/>
            <p:cNvSpPr>
              <a:spLocks noChangeShapeType="1"/>
            </p:cNvSpPr>
            <p:nvPr/>
          </p:nvSpPr>
          <p:spPr bwMode="auto">
            <a:xfrm>
              <a:off x="2106"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42" name="Line 142"/>
            <p:cNvSpPr>
              <a:spLocks noChangeShapeType="1"/>
            </p:cNvSpPr>
            <p:nvPr/>
          </p:nvSpPr>
          <p:spPr bwMode="auto">
            <a:xfrm flipV="1">
              <a:off x="2106"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1743" name="Group 143"/>
          <p:cNvGrpSpPr/>
          <p:nvPr/>
        </p:nvGrpSpPr>
        <p:grpSpPr bwMode="auto">
          <a:xfrm flipH="1">
            <a:off x="5230813" y="3363913"/>
            <a:ext cx="590550" cy="838200"/>
            <a:chOff x="1920" y="1728"/>
            <a:chExt cx="372" cy="528"/>
          </a:xfrm>
        </p:grpSpPr>
        <p:sp>
          <p:nvSpPr>
            <p:cNvPr id="281744" name="Line 144"/>
            <p:cNvSpPr>
              <a:spLocks noChangeShapeType="1"/>
            </p:cNvSpPr>
            <p:nvPr/>
          </p:nvSpPr>
          <p:spPr bwMode="auto">
            <a:xfrm>
              <a:off x="2034"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45" name="Line 145"/>
            <p:cNvSpPr>
              <a:spLocks noChangeShapeType="1"/>
            </p:cNvSpPr>
            <p:nvPr/>
          </p:nvSpPr>
          <p:spPr bwMode="auto">
            <a:xfrm>
              <a:off x="2034"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46" name="Text Box 146"/>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81747" name="Line 147"/>
            <p:cNvSpPr>
              <a:spLocks noChangeShapeType="1"/>
            </p:cNvSpPr>
            <p:nvPr/>
          </p:nvSpPr>
          <p:spPr bwMode="auto">
            <a:xfrm>
              <a:off x="2106"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48" name="Line 148"/>
            <p:cNvSpPr>
              <a:spLocks noChangeShapeType="1"/>
            </p:cNvSpPr>
            <p:nvPr/>
          </p:nvSpPr>
          <p:spPr bwMode="auto">
            <a:xfrm flipV="1">
              <a:off x="2106"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1754" name="Rectangle 154"/>
          <p:cNvSpPr>
            <a:spLocks noChangeArrowheads="1"/>
          </p:cNvSpPr>
          <p:nvPr/>
        </p:nvSpPr>
        <p:spPr bwMode="auto">
          <a:xfrm>
            <a:off x="250825" y="1685925"/>
            <a:ext cx="1152525" cy="5191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00"/>
                </a:solidFill>
                <a:ea typeface="幼圆" panose="02010509060101010101" pitchFamily="49" charset="-122"/>
              </a:rPr>
              <a:t>Fig.b</a:t>
            </a:r>
          </a:p>
        </p:txBody>
      </p:sp>
      <p:sp>
        <p:nvSpPr>
          <p:cNvPr id="281755" name="Rectangle 155"/>
          <p:cNvSpPr>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pPr algn="ctr"/>
            <a:r>
              <a:rPr lang="en-US" altLang="zh-CN" sz="4400" dirty="0">
                <a:solidFill>
                  <a:srgbClr val="FFFF00"/>
                </a:solidFill>
                <a:ea typeface="幼圆" panose="02010509060101010101" pitchFamily="49" charset="-122"/>
                <a:cs typeface="Arial" panose="020B0604020202020204" pitchFamily="34" charset="0"/>
              </a:rPr>
              <a:t>B. </a:t>
            </a:r>
            <a:r>
              <a:rPr lang="zh-CN" altLang="en-US" sz="4400" dirty="0">
                <a:solidFill>
                  <a:srgbClr val="FFFF00"/>
                </a:solidFill>
                <a:ea typeface="幼圆" panose="02010509060101010101" pitchFamily="49" charset="-122"/>
                <a:cs typeface="Arial" panose="020B0604020202020204" pitchFamily="34" charset="0"/>
              </a:rPr>
              <a:t>单向左旋</a:t>
            </a:r>
          </a:p>
        </p:txBody>
      </p:sp>
      <p:sp>
        <p:nvSpPr>
          <p:cNvPr id="2" name="文本框 1">
            <a:extLst>
              <a:ext uri="{FF2B5EF4-FFF2-40B4-BE49-F238E27FC236}">
                <a16:creationId xmlns:a16="http://schemas.microsoft.com/office/drawing/2014/main" id="{8B975AE2-38FC-CE13-6129-20BCB06744C2}"/>
              </a:ext>
            </a:extLst>
          </p:cNvPr>
          <p:cNvSpPr txBox="1"/>
          <p:nvPr/>
        </p:nvSpPr>
        <p:spPr>
          <a:xfrm>
            <a:off x="1039813" y="5206400"/>
            <a:ext cx="7737038" cy="461665"/>
          </a:xfrm>
          <a:prstGeom prst="rect">
            <a:avLst/>
          </a:prstGeom>
          <a:noFill/>
        </p:spPr>
        <p:txBody>
          <a:bodyPr wrap="square">
            <a:spAutoFit/>
          </a:bodyPr>
          <a:lstStyle/>
          <a:p>
            <a:r>
              <a:rPr kumimoji="1" lang="en-US" altLang="zh-CN" sz="2400" dirty="0">
                <a:solidFill>
                  <a:srgbClr val="FFC000"/>
                </a:solidFill>
                <a:ea typeface="幼圆" panose="02010509060101010101" pitchFamily="49" charset="-122"/>
                <a:cs typeface="Times New Roman" panose="02020603050405020304" pitchFamily="18" charset="0"/>
              </a:rPr>
              <a:t>RR </a:t>
            </a:r>
            <a:r>
              <a:rPr kumimoji="1" lang="zh-CN" altLang="en-US" sz="2400" dirty="0">
                <a:solidFill>
                  <a:srgbClr val="FFC000"/>
                </a:solidFill>
                <a:ea typeface="幼圆" panose="02010509060101010101" pitchFamily="49" charset="-122"/>
                <a:cs typeface="Times New Roman" panose="02020603050405020304" pitchFamily="18" charset="0"/>
              </a:rPr>
              <a:t>右子树根结点的右子树上插入结点</a:t>
            </a:r>
            <a:r>
              <a:rPr kumimoji="1" lang="en-US" altLang="zh-CN" sz="2400" dirty="0">
                <a:solidFill>
                  <a:srgbClr val="FFC000"/>
                </a:solidFill>
                <a:ea typeface="幼圆" panose="02010509060101010101" pitchFamily="49" charset="-122"/>
                <a:cs typeface="Times New Roman" panose="02020603050405020304" pitchFamily="18" charset="0"/>
              </a:rPr>
              <a:t>-</a:t>
            </a:r>
            <a:r>
              <a:rPr kumimoji="1" lang="zh-CN" altLang="en-US" sz="2400" dirty="0">
                <a:solidFill>
                  <a:srgbClr val="FFC000"/>
                </a:solidFill>
                <a:ea typeface="幼圆" panose="02010509060101010101" pitchFamily="49" charset="-122"/>
                <a:cs typeface="Times New Roman" panose="02020603050405020304" pitchFamily="18" charset="0"/>
              </a:rPr>
              <a:t>引起的不平衡</a:t>
            </a:r>
            <a:endParaRPr lang="en-US" sz="2400" dirty="0">
              <a:solidFill>
                <a:srgbClr val="FFC000"/>
              </a:solidFill>
            </a:endParaRPr>
          </a:p>
        </p:txBody>
      </p:sp>
      <p:sp>
        <p:nvSpPr>
          <p:cNvPr id="3" name="文本框 2">
            <a:extLst>
              <a:ext uri="{FF2B5EF4-FFF2-40B4-BE49-F238E27FC236}">
                <a16:creationId xmlns:a16="http://schemas.microsoft.com/office/drawing/2014/main" id="{635BA73F-3812-8DBC-E4C8-5171D3FBF061}"/>
              </a:ext>
            </a:extLst>
          </p:cNvPr>
          <p:cNvSpPr txBox="1"/>
          <p:nvPr/>
        </p:nvSpPr>
        <p:spPr>
          <a:xfrm>
            <a:off x="880554" y="5873150"/>
            <a:ext cx="7737038" cy="830997"/>
          </a:xfrm>
          <a:prstGeom prst="rect">
            <a:avLst/>
          </a:prstGeom>
          <a:noFill/>
        </p:spPr>
        <p:txBody>
          <a:bodyPr wrap="square">
            <a:spAutoFit/>
          </a:bodyPr>
          <a:lstStyle/>
          <a:p>
            <a:r>
              <a:rPr lang="en-US" altLang="zh-CN" sz="2400" dirty="0">
                <a:solidFill>
                  <a:srgbClr val="FFC000"/>
                </a:solidFill>
              </a:rPr>
              <a:t>RR</a:t>
            </a:r>
            <a:r>
              <a:rPr lang="zh-CN" altLang="en-US" sz="2400" dirty="0">
                <a:solidFill>
                  <a:srgbClr val="FFC000"/>
                </a:solidFill>
              </a:rPr>
              <a:t>型处理方式：以</a:t>
            </a:r>
            <a:r>
              <a:rPr lang="en-US" altLang="zh-CN" sz="2400" dirty="0">
                <a:solidFill>
                  <a:srgbClr val="FFC000"/>
                </a:solidFill>
              </a:rPr>
              <a:t>A</a:t>
            </a:r>
            <a:r>
              <a:rPr lang="zh-CN" altLang="en-US" sz="2400" dirty="0">
                <a:solidFill>
                  <a:srgbClr val="FFC000"/>
                </a:solidFill>
              </a:rPr>
              <a:t>为轴心逆时针旋转，</a:t>
            </a:r>
            <a:r>
              <a:rPr lang="en-US" altLang="zh-CN" sz="2400" dirty="0">
                <a:solidFill>
                  <a:srgbClr val="FFC000"/>
                </a:solidFill>
              </a:rPr>
              <a:t>A</a:t>
            </a:r>
            <a:r>
              <a:rPr lang="zh-CN" altLang="en-US" sz="2400" dirty="0">
                <a:solidFill>
                  <a:srgbClr val="FFC000"/>
                </a:solidFill>
              </a:rPr>
              <a:t>成为</a:t>
            </a:r>
            <a:r>
              <a:rPr lang="en-US" altLang="zh-CN" sz="2400" dirty="0">
                <a:solidFill>
                  <a:srgbClr val="FFC000"/>
                </a:solidFill>
              </a:rPr>
              <a:t>B</a:t>
            </a:r>
            <a:r>
              <a:rPr lang="zh-CN" altLang="en-US" sz="2400" dirty="0">
                <a:solidFill>
                  <a:srgbClr val="FFC000"/>
                </a:solidFill>
              </a:rPr>
              <a:t>的左子树，</a:t>
            </a:r>
            <a:r>
              <a:rPr lang="en-US" altLang="zh-CN" sz="2400" dirty="0">
                <a:solidFill>
                  <a:srgbClr val="FFC000"/>
                </a:solidFill>
              </a:rPr>
              <a:t>B</a:t>
            </a:r>
            <a:r>
              <a:rPr lang="zh-CN" altLang="en-US" sz="2400" dirty="0">
                <a:solidFill>
                  <a:srgbClr val="FFC000"/>
                </a:solidFill>
              </a:rPr>
              <a:t>原来的左子树成为</a:t>
            </a:r>
            <a:r>
              <a:rPr lang="en-US" altLang="zh-CN" sz="2400" dirty="0">
                <a:solidFill>
                  <a:srgbClr val="FFC000"/>
                </a:solidFill>
              </a:rPr>
              <a:t>A</a:t>
            </a:r>
            <a:r>
              <a:rPr lang="zh-CN" altLang="en-US" sz="2400" dirty="0">
                <a:solidFill>
                  <a:srgbClr val="FFC000"/>
                </a:solidFill>
              </a:rPr>
              <a:t>的右子树。</a:t>
            </a:r>
            <a:endParaRPr lang="en-US" sz="2400" dirty="0">
              <a:solidFill>
                <a:srgbClr val="FFC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A064D8-CF62-9356-DAFE-631B24561E6B}"/>
              </a:ext>
            </a:extLst>
          </p:cNvPr>
          <p:cNvPicPr>
            <a:picLocks noChangeAspect="1"/>
          </p:cNvPicPr>
          <p:nvPr/>
        </p:nvPicPr>
        <p:blipFill>
          <a:blip r:embed="rId2"/>
          <a:stretch>
            <a:fillRect/>
          </a:stretch>
        </p:blipFill>
        <p:spPr>
          <a:xfrm>
            <a:off x="467544" y="116632"/>
            <a:ext cx="6555969" cy="2591895"/>
          </a:xfrm>
          <a:prstGeom prst="rect">
            <a:avLst/>
          </a:prstGeom>
        </p:spPr>
      </p:pic>
      <p:sp>
        <p:nvSpPr>
          <p:cNvPr id="4" name="文本框 3">
            <a:extLst>
              <a:ext uri="{FF2B5EF4-FFF2-40B4-BE49-F238E27FC236}">
                <a16:creationId xmlns:a16="http://schemas.microsoft.com/office/drawing/2014/main" id="{E2425593-65F0-B17C-3500-343A967E9A69}"/>
              </a:ext>
            </a:extLst>
          </p:cNvPr>
          <p:cNvSpPr txBox="1"/>
          <p:nvPr/>
        </p:nvSpPr>
        <p:spPr>
          <a:xfrm>
            <a:off x="467544" y="2711252"/>
            <a:ext cx="7737038" cy="830997"/>
          </a:xfrm>
          <a:prstGeom prst="rect">
            <a:avLst/>
          </a:prstGeom>
          <a:noFill/>
        </p:spPr>
        <p:txBody>
          <a:bodyPr wrap="square">
            <a:spAutoFit/>
          </a:bodyPr>
          <a:lstStyle/>
          <a:p>
            <a:r>
              <a:rPr lang="en-US" altLang="zh-CN" sz="2400" dirty="0">
                <a:solidFill>
                  <a:srgbClr val="FFC000"/>
                </a:solidFill>
              </a:rPr>
              <a:t>RR</a:t>
            </a:r>
            <a:r>
              <a:rPr lang="zh-CN" altLang="en-US" sz="2400" dirty="0">
                <a:solidFill>
                  <a:srgbClr val="FFC000"/>
                </a:solidFill>
              </a:rPr>
              <a:t>型处理方式：以</a:t>
            </a:r>
            <a:r>
              <a:rPr lang="en-US" altLang="zh-CN" sz="2400" dirty="0">
                <a:solidFill>
                  <a:srgbClr val="FFC000"/>
                </a:solidFill>
              </a:rPr>
              <a:t>10</a:t>
            </a:r>
            <a:r>
              <a:rPr lang="zh-CN" altLang="en-US" sz="2400" dirty="0">
                <a:solidFill>
                  <a:srgbClr val="FFC000"/>
                </a:solidFill>
              </a:rPr>
              <a:t>为轴心逆时针旋转，</a:t>
            </a:r>
            <a:r>
              <a:rPr lang="en-US" altLang="zh-CN" sz="2400" dirty="0">
                <a:solidFill>
                  <a:srgbClr val="FFC000"/>
                </a:solidFill>
              </a:rPr>
              <a:t>5</a:t>
            </a:r>
            <a:r>
              <a:rPr lang="zh-CN" altLang="en-US" sz="2400" dirty="0">
                <a:solidFill>
                  <a:srgbClr val="FFC000"/>
                </a:solidFill>
              </a:rPr>
              <a:t>成为</a:t>
            </a:r>
            <a:r>
              <a:rPr lang="en-US" altLang="zh-CN" sz="2400" dirty="0">
                <a:solidFill>
                  <a:srgbClr val="FFC000"/>
                </a:solidFill>
              </a:rPr>
              <a:t>10</a:t>
            </a:r>
            <a:r>
              <a:rPr lang="zh-CN" altLang="en-US" sz="2400" dirty="0">
                <a:solidFill>
                  <a:srgbClr val="FFC000"/>
                </a:solidFill>
              </a:rPr>
              <a:t>的左子树，</a:t>
            </a:r>
            <a:r>
              <a:rPr lang="en-US" altLang="zh-CN" sz="2400" dirty="0">
                <a:solidFill>
                  <a:srgbClr val="FFC000"/>
                </a:solidFill>
              </a:rPr>
              <a:t>10</a:t>
            </a:r>
            <a:r>
              <a:rPr lang="zh-CN" altLang="en-US" sz="2400" dirty="0">
                <a:solidFill>
                  <a:srgbClr val="FFC000"/>
                </a:solidFill>
              </a:rPr>
              <a:t>原来的左子树成为</a:t>
            </a:r>
            <a:r>
              <a:rPr lang="en-US" altLang="zh-CN" sz="2400" dirty="0">
                <a:solidFill>
                  <a:srgbClr val="FFC000"/>
                </a:solidFill>
              </a:rPr>
              <a:t>5</a:t>
            </a:r>
            <a:r>
              <a:rPr lang="zh-CN" altLang="en-US" sz="2400" dirty="0">
                <a:solidFill>
                  <a:srgbClr val="FFC000"/>
                </a:solidFill>
              </a:rPr>
              <a:t>的右子树。</a:t>
            </a:r>
            <a:endParaRPr lang="en-US" sz="2400" dirty="0">
              <a:solidFill>
                <a:srgbClr val="FFC000"/>
              </a:solidFill>
            </a:endParaRPr>
          </a:p>
        </p:txBody>
      </p:sp>
      <p:pic>
        <p:nvPicPr>
          <p:cNvPr id="6" name="图片 5">
            <a:extLst>
              <a:ext uri="{FF2B5EF4-FFF2-40B4-BE49-F238E27FC236}">
                <a16:creationId xmlns:a16="http://schemas.microsoft.com/office/drawing/2014/main" id="{283E19AC-C2C9-E710-7F87-11D0F174E353}"/>
              </a:ext>
            </a:extLst>
          </p:cNvPr>
          <p:cNvPicPr>
            <a:picLocks noChangeAspect="1"/>
          </p:cNvPicPr>
          <p:nvPr/>
        </p:nvPicPr>
        <p:blipFill>
          <a:blip r:embed="rId3"/>
          <a:stretch>
            <a:fillRect/>
          </a:stretch>
        </p:blipFill>
        <p:spPr>
          <a:xfrm>
            <a:off x="467544" y="3573016"/>
            <a:ext cx="6577545" cy="2309971"/>
          </a:xfrm>
          <a:prstGeom prst="rect">
            <a:avLst/>
          </a:prstGeom>
        </p:spPr>
      </p:pic>
      <p:sp>
        <p:nvSpPr>
          <p:cNvPr id="7" name="文本框 6">
            <a:extLst>
              <a:ext uri="{FF2B5EF4-FFF2-40B4-BE49-F238E27FC236}">
                <a16:creationId xmlns:a16="http://schemas.microsoft.com/office/drawing/2014/main" id="{46D14316-7610-0F5A-C3A6-9D32BECA106B}"/>
              </a:ext>
            </a:extLst>
          </p:cNvPr>
          <p:cNvSpPr txBox="1"/>
          <p:nvPr/>
        </p:nvSpPr>
        <p:spPr>
          <a:xfrm>
            <a:off x="395536" y="5949280"/>
            <a:ext cx="8352928" cy="830997"/>
          </a:xfrm>
          <a:prstGeom prst="rect">
            <a:avLst/>
          </a:prstGeom>
          <a:noFill/>
        </p:spPr>
        <p:txBody>
          <a:bodyPr wrap="square">
            <a:spAutoFit/>
          </a:bodyPr>
          <a:lstStyle/>
          <a:p>
            <a:r>
              <a:rPr lang="en-US" altLang="zh-CN" sz="2400" dirty="0">
                <a:solidFill>
                  <a:srgbClr val="FFC000"/>
                </a:solidFill>
              </a:rPr>
              <a:t>RR</a:t>
            </a:r>
            <a:r>
              <a:rPr lang="zh-CN" altLang="en-US" sz="2400" dirty="0">
                <a:solidFill>
                  <a:srgbClr val="FFC000"/>
                </a:solidFill>
              </a:rPr>
              <a:t>型处理方式：以</a:t>
            </a:r>
            <a:r>
              <a:rPr lang="en-US" altLang="zh-CN" sz="2400" dirty="0">
                <a:solidFill>
                  <a:srgbClr val="FFC000"/>
                </a:solidFill>
              </a:rPr>
              <a:t>10</a:t>
            </a:r>
            <a:r>
              <a:rPr lang="zh-CN" altLang="en-US" sz="2400" dirty="0">
                <a:solidFill>
                  <a:srgbClr val="FFC000"/>
                </a:solidFill>
              </a:rPr>
              <a:t>为轴心逆时针旋转，</a:t>
            </a:r>
            <a:r>
              <a:rPr lang="en-US" altLang="zh-CN" sz="2400" dirty="0">
                <a:solidFill>
                  <a:srgbClr val="FFC000"/>
                </a:solidFill>
              </a:rPr>
              <a:t>5</a:t>
            </a:r>
            <a:r>
              <a:rPr lang="zh-CN" altLang="en-US" sz="2400" dirty="0">
                <a:solidFill>
                  <a:srgbClr val="FFC000"/>
                </a:solidFill>
              </a:rPr>
              <a:t>成为</a:t>
            </a:r>
            <a:r>
              <a:rPr lang="en-US" altLang="zh-CN" sz="2400" dirty="0">
                <a:solidFill>
                  <a:srgbClr val="FFC000"/>
                </a:solidFill>
              </a:rPr>
              <a:t>10</a:t>
            </a:r>
            <a:r>
              <a:rPr lang="zh-CN" altLang="en-US" sz="2400" dirty="0">
                <a:solidFill>
                  <a:srgbClr val="FFC000"/>
                </a:solidFill>
              </a:rPr>
              <a:t>的左子树，</a:t>
            </a:r>
            <a:r>
              <a:rPr lang="en-US" altLang="zh-CN" sz="2400" dirty="0">
                <a:solidFill>
                  <a:srgbClr val="FFC000"/>
                </a:solidFill>
              </a:rPr>
              <a:t>10</a:t>
            </a:r>
            <a:r>
              <a:rPr lang="zh-CN" altLang="en-US" sz="2400" dirty="0">
                <a:solidFill>
                  <a:srgbClr val="FFC000"/>
                </a:solidFill>
              </a:rPr>
              <a:t>原来的左子树成为</a:t>
            </a:r>
            <a:r>
              <a:rPr lang="en-US" altLang="zh-CN" sz="2400" dirty="0">
                <a:solidFill>
                  <a:srgbClr val="FFC000"/>
                </a:solidFill>
              </a:rPr>
              <a:t>5</a:t>
            </a:r>
            <a:r>
              <a:rPr lang="zh-CN" altLang="en-US" sz="2400" dirty="0">
                <a:solidFill>
                  <a:srgbClr val="FFC000"/>
                </a:solidFill>
              </a:rPr>
              <a:t>的右子树。</a:t>
            </a:r>
            <a:r>
              <a:rPr lang="en-US" altLang="zh-CN" sz="2400" dirty="0">
                <a:solidFill>
                  <a:srgbClr val="FFC000"/>
                </a:solidFill>
              </a:rPr>
              <a:t>13</a:t>
            </a:r>
            <a:r>
              <a:rPr lang="zh-CN" altLang="en-US" sz="2400" dirty="0">
                <a:solidFill>
                  <a:srgbClr val="FFC000"/>
                </a:solidFill>
              </a:rPr>
              <a:t>号结点插入位置不变。</a:t>
            </a:r>
            <a:endParaRPr lang="en-US" sz="2400" dirty="0">
              <a:solidFill>
                <a:srgbClr val="FFC000"/>
              </a:solidFill>
            </a:endParaRPr>
          </a:p>
        </p:txBody>
      </p:sp>
    </p:spTree>
    <p:extLst>
      <p:ext uri="{BB962C8B-B14F-4D97-AF65-F5344CB8AC3E}">
        <p14:creationId xmlns:p14="http://schemas.microsoft.com/office/powerpoint/2010/main" val="140662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268760"/>
            <a:ext cx="89058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6"/>
          <p:cNvSpPr>
            <a:spLocks noGrp="1" noChangeArrowheads="1"/>
          </p:cNvSpPr>
          <p:nvPr>
            <p:ph type="title" idx="4294967295"/>
          </p:nvPr>
        </p:nvSpPr>
        <p:spPr>
          <a:xfrm>
            <a:off x="685800" y="304800"/>
            <a:ext cx="7772400" cy="1143000"/>
          </a:xfrm>
        </p:spPr>
        <p:txBody>
          <a:bodyPr/>
          <a:lstStyle/>
          <a:p>
            <a:r>
              <a:rPr lang="en-US" altLang="zh-CN"/>
              <a:t>8.2 Static searching table</a:t>
            </a:r>
          </a:p>
        </p:txBody>
      </p:sp>
      <p:sp>
        <p:nvSpPr>
          <p:cNvPr id="2" name="文本框 1"/>
          <p:cNvSpPr txBox="1"/>
          <p:nvPr/>
        </p:nvSpPr>
        <p:spPr>
          <a:xfrm>
            <a:off x="5004435" y="3573145"/>
            <a:ext cx="3585210" cy="368300"/>
          </a:xfrm>
          <a:prstGeom prst="rect">
            <a:avLst/>
          </a:prstGeom>
          <a:noFill/>
          <a:ln>
            <a:solidFill>
              <a:schemeClr val="bg2"/>
            </a:solidFill>
          </a:ln>
        </p:spPr>
        <p:txBody>
          <a:bodyPr wrap="square" rtlCol="0">
            <a:spAutoFit/>
          </a:bodyPr>
          <a:lstStyle/>
          <a:p>
            <a:pPr algn="ctr"/>
            <a:r>
              <a:rPr lang="zh-CN" altLang="en-US">
                <a:solidFill>
                  <a:schemeClr val="bg2"/>
                </a:solidFill>
              </a:rPr>
              <a:t>静态查找表无</a:t>
            </a:r>
            <a:r>
              <a:rPr lang="en-US" altLang="zh-CN">
                <a:solidFill>
                  <a:schemeClr val="bg2"/>
                </a:solidFill>
              </a:rPr>
              <a:t>“</a:t>
            </a:r>
            <a:r>
              <a:rPr lang="zh-CN" altLang="en-US">
                <a:solidFill>
                  <a:schemeClr val="bg2"/>
                </a:solidFill>
              </a:rPr>
              <a:t>插入</a:t>
            </a:r>
            <a:r>
              <a:rPr lang="en-US" altLang="zh-CN">
                <a:solidFill>
                  <a:schemeClr val="bg2"/>
                </a:solidFill>
              </a:rPr>
              <a:t>”</a:t>
            </a:r>
            <a:r>
              <a:rPr lang="zh-CN" altLang="en-US">
                <a:solidFill>
                  <a:schemeClr val="bg2"/>
                </a:solidFill>
              </a:rPr>
              <a:t>和</a:t>
            </a:r>
            <a:r>
              <a:rPr lang="en-US" altLang="zh-CN">
                <a:solidFill>
                  <a:schemeClr val="bg2"/>
                </a:solidFill>
              </a:rPr>
              <a:t>“</a:t>
            </a:r>
            <a:r>
              <a:rPr lang="zh-CN" altLang="en-US">
                <a:solidFill>
                  <a:schemeClr val="bg2"/>
                </a:solidFill>
              </a:rPr>
              <a:t>删除</a:t>
            </a:r>
            <a:r>
              <a:rPr lang="en-US" altLang="zh-CN">
                <a:solidFill>
                  <a:schemeClr val="bg2"/>
                </a:solidFill>
              </a:rPr>
              <a:t>”</a:t>
            </a:r>
            <a:r>
              <a:rPr lang="zh-CN" altLang="en-US">
                <a:solidFill>
                  <a:schemeClr val="bg2"/>
                </a:solidFill>
              </a:rPr>
              <a:t>操作</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62" name="Text Box 18"/>
          <p:cNvSpPr txBox="1">
            <a:spLocks noChangeArrowheads="1"/>
          </p:cNvSpPr>
          <p:nvPr/>
        </p:nvSpPr>
        <p:spPr bwMode="auto">
          <a:xfrm>
            <a:off x="1424782" y="4335562"/>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002" name="Group 58"/>
          <p:cNvGrpSpPr/>
          <p:nvPr/>
        </p:nvGrpSpPr>
        <p:grpSpPr bwMode="auto">
          <a:xfrm>
            <a:off x="4504531" y="2073276"/>
            <a:ext cx="838200" cy="685800"/>
            <a:chOff x="2208" y="480"/>
            <a:chExt cx="528" cy="432"/>
          </a:xfrm>
        </p:grpSpPr>
        <p:sp>
          <p:nvSpPr>
            <p:cNvPr id="83003" name="AutoShape 59"/>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04" name="Text Box 60"/>
            <p:cNvSpPr txBox="1">
              <a:spLocks noChangeArrowheads="1"/>
            </p:cNvSpPr>
            <p:nvPr/>
          </p:nvSpPr>
          <p:spPr bwMode="auto">
            <a:xfrm>
              <a:off x="2256" y="48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LR</a:t>
              </a:r>
            </a:p>
          </p:txBody>
        </p:sp>
      </p:grpSp>
      <p:grpSp>
        <p:nvGrpSpPr>
          <p:cNvPr id="83063" name="Group 119"/>
          <p:cNvGrpSpPr/>
          <p:nvPr/>
        </p:nvGrpSpPr>
        <p:grpSpPr bwMode="auto">
          <a:xfrm>
            <a:off x="281782" y="1370141"/>
            <a:ext cx="3943350" cy="2895600"/>
            <a:chOff x="178" y="288"/>
            <a:chExt cx="2484" cy="1824"/>
          </a:xfrm>
        </p:grpSpPr>
        <p:sp>
          <p:nvSpPr>
            <p:cNvPr id="82951" name="Oval 7"/>
            <p:cNvSpPr>
              <a:spLocks noChangeArrowheads="1"/>
            </p:cNvSpPr>
            <p:nvPr/>
          </p:nvSpPr>
          <p:spPr bwMode="auto">
            <a:xfrm>
              <a:off x="1330" y="288"/>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2952" name="Oval 8"/>
            <p:cNvSpPr>
              <a:spLocks noChangeArrowheads="1"/>
            </p:cNvSpPr>
            <p:nvPr/>
          </p:nvSpPr>
          <p:spPr bwMode="auto">
            <a:xfrm>
              <a:off x="946" y="67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2953" name="AutoShape 9"/>
            <p:cNvCxnSpPr>
              <a:cxnSpLocks noChangeShapeType="1"/>
              <a:stCxn id="82951" idx="3"/>
              <a:endCxn id="82952" idx="7"/>
            </p:cNvCxnSpPr>
            <p:nvPr/>
          </p:nvCxnSpPr>
          <p:spPr bwMode="auto">
            <a:xfrm flipH="1">
              <a:off x="1233" y="584"/>
              <a:ext cx="146" cy="12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954" name="Oval 10"/>
            <p:cNvSpPr>
              <a:spLocks noChangeArrowheads="1"/>
            </p:cNvSpPr>
            <p:nvPr/>
          </p:nvSpPr>
          <p:spPr bwMode="auto">
            <a:xfrm>
              <a:off x="1522" y="1008"/>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2955" name="Group 11"/>
            <p:cNvGrpSpPr/>
            <p:nvPr/>
          </p:nvGrpSpPr>
          <p:grpSpPr bwMode="auto">
            <a:xfrm>
              <a:off x="1186" y="1440"/>
              <a:ext cx="322" cy="672"/>
              <a:chOff x="998" y="1728"/>
              <a:chExt cx="322" cy="672"/>
            </a:xfrm>
          </p:grpSpPr>
          <p:grpSp>
            <p:nvGrpSpPr>
              <p:cNvPr id="82956" name="Group 12"/>
              <p:cNvGrpSpPr/>
              <p:nvPr/>
            </p:nvGrpSpPr>
            <p:grpSpPr bwMode="auto">
              <a:xfrm>
                <a:off x="1008" y="1728"/>
                <a:ext cx="288" cy="672"/>
                <a:chOff x="1008" y="1728"/>
                <a:chExt cx="288" cy="672"/>
              </a:xfrm>
            </p:grpSpPr>
            <p:sp>
              <p:nvSpPr>
                <p:cNvPr id="82957" name="Rectangle 13"/>
                <p:cNvSpPr>
                  <a:spLocks noChangeArrowheads="1"/>
                </p:cNvSpPr>
                <p:nvPr/>
              </p:nvSpPr>
              <p:spPr bwMode="auto">
                <a:xfrm>
                  <a:off x="1008" y="1728"/>
                  <a:ext cx="288" cy="6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8" name="Line 14"/>
                <p:cNvSpPr>
                  <a:spLocks noChangeShapeType="1"/>
                </p:cNvSpPr>
                <p:nvPr/>
              </p:nvSpPr>
              <p:spPr bwMode="auto">
                <a:xfrm>
                  <a:off x="1008" y="225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9" name="Line 15"/>
                <p:cNvSpPr>
                  <a:spLocks noChangeShapeType="1"/>
                </p:cNvSpPr>
                <p:nvPr/>
              </p:nvSpPr>
              <p:spPr bwMode="auto">
                <a:xfrm>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0" name="Line 16"/>
                <p:cNvSpPr>
                  <a:spLocks noChangeShapeType="1"/>
                </p:cNvSpPr>
                <p:nvPr/>
              </p:nvSpPr>
              <p:spPr bwMode="auto">
                <a:xfrm flipV="1">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961" name="Text Box 17"/>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63" name="Group 19"/>
            <p:cNvGrpSpPr/>
            <p:nvPr/>
          </p:nvGrpSpPr>
          <p:grpSpPr bwMode="auto">
            <a:xfrm>
              <a:off x="898" y="1440"/>
              <a:ext cx="372" cy="672"/>
              <a:chOff x="720" y="1728"/>
              <a:chExt cx="372" cy="672"/>
            </a:xfrm>
          </p:grpSpPr>
          <p:sp>
            <p:nvSpPr>
              <p:cNvPr id="82964" name="Line 20"/>
              <p:cNvSpPr>
                <a:spLocks noChangeShapeType="1"/>
              </p:cNvSpPr>
              <p:nvPr/>
            </p:nvSpPr>
            <p:spPr bwMode="auto">
              <a:xfrm>
                <a:off x="72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5" name="Line 21"/>
              <p:cNvSpPr>
                <a:spLocks noChangeShapeType="1"/>
              </p:cNvSpPr>
              <p:nvPr/>
            </p:nvSpPr>
            <p:spPr bwMode="auto">
              <a:xfrm>
                <a:off x="72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6" name="Text Box 22"/>
              <p:cNvSpPr txBox="1">
                <a:spLocks noChangeArrowheads="1"/>
              </p:cNvSpPr>
              <p:nvPr/>
            </p:nvSpPr>
            <p:spPr bwMode="auto">
              <a:xfrm>
                <a:off x="720" y="192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67" name="Line 23"/>
              <p:cNvSpPr>
                <a:spLocks noChangeShapeType="1"/>
              </p:cNvSpPr>
              <p:nvPr/>
            </p:nvSpPr>
            <p:spPr bwMode="auto">
              <a:xfrm>
                <a:off x="81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8" name="Line 24"/>
              <p:cNvSpPr>
                <a:spLocks noChangeShapeType="1"/>
              </p:cNvSpPr>
              <p:nvPr/>
            </p:nvSpPr>
            <p:spPr bwMode="auto">
              <a:xfrm flipV="1">
                <a:off x="81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969" name="Group 25"/>
            <p:cNvGrpSpPr/>
            <p:nvPr/>
          </p:nvGrpSpPr>
          <p:grpSpPr bwMode="auto">
            <a:xfrm>
              <a:off x="1810" y="1440"/>
              <a:ext cx="660" cy="528"/>
              <a:chOff x="1344" y="3024"/>
              <a:chExt cx="660" cy="528"/>
            </a:xfrm>
          </p:grpSpPr>
          <p:grpSp>
            <p:nvGrpSpPr>
              <p:cNvPr id="82970" name="Group 26"/>
              <p:cNvGrpSpPr/>
              <p:nvPr/>
            </p:nvGrpSpPr>
            <p:grpSpPr bwMode="auto">
              <a:xfrm>
                <a:off x="1344" y="3024"/>
                <a:ext cx="329" cy="528"/>
                <a:chOff x="1622" y="1728"/>
                <a:chExt cx="329" cy="528"/>
              </a:xfrm>
            </p:grpSpPr>
            <p:sp>
              <p:nvSpPr>
                <p:cNvPr id="82971" name="Rectangle 27"/>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2" name="Text Box 28"/>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73" name="Group 29"/>
              <p:cNvGrpSpPr/>
              <p:nvPr/>
            </p:nvGrpSpPr>
            <p:grpSpPr bwMode="auto">
              <a:xfrm>
                <a:off x="1632" y="3024"/>
                <a:ext cx="372" cy="528"/>
                <a:chOff x="1920" y="1728"/>
                <a:chExt cx="372" cy="528"/>
              </a:xfrm>
            </p:grpSpPr>
            <p:sp>
              <p:nvSpPr>
                <p:cNvPr id="82974" name="Line 30"/>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5" name="Line 31"/>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6" name="Text Box 32"/>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h-2</a:t>
                  </a:r>
                </a:p>
              </p:txBody>
            </p:sp>
            <p:sp>
              <p:nvSpPr>
                <p:cNvPr id="82977" name="Line 33"/>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8" name="Line 34"/>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2979" name="Group 35"/>
            <p:cNvGrpSpPr/>
            <p:nvPr/>
          </p:nvGrpSpPr>
          <p:grpSpPr bwMode="auto">
            <a:xfrm>
              <a:off x="466" y="1104"/>
              <a:ext cx="322" cy="528"/>
              <a:chOff x="1622" y="1728"/>
              <a:chExt cx="322" cy="528"/>
            </a:xfrm>
          </p:grpSpPr>
          <p:sp>
            <p:nvSpPr>
              <p:cNvPr id="82980" name="Rectangle 36"/>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1" name="Text Box 37"/>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82" name="Group 38"/>
            <p:cNvGrpSpPr/>
            <p:nvPr/>
          </p:nvGrpSpPr>
          <p:grpSpPr bwMode="auto">
            <a:xfrm>
              <a:off x="178" y="1104"/>
              <a:ext cx="372" cy="528"/>
              <a:chOff x="1920" y="1728"/>
              <a:chExt cx="372" cy="528"/>
            </a:xfrm>
          </p:grpSpPr>
          <p:sp>
            <p:nvSpPr>
              <p:cNvPr id="82983" name="Line 39"/>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4" name="Line 40"/>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5" name="Text Box 41"/>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86" name="Line 42"/>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7" name="Line 43"/>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988" name="Group 44"/>
            <p:cNvGrpSpPr/>
            <p:nvPr/>
          </p:nvGrpSpPr>
          <p:grpSpPr bwMode="auto">
            <a:xfrm>
              <a:off x="2002" y="624"/>
              <a:ext cx="660" cy="528"/>
              <a:chOff x="1344" y="3024"/>
              <a:chExt cx="660" cy="528"/>
            </a:xfrm>
          </p:grpSpPr>
          <p:grpSp>
            <p:nvGrpSpPr>
              <p:cNvPr id="82989" name="Group 45"/>
              <p:cNvGrpSpPr/>
              <p:nvPr/>
            </p:nvGrpSpPr>
            <p:grpSpPr bwMode="auto">
              <a:xfrm>
                <a:off x="1344" y="3024"/>
                <a:ext cx="340" cy="528"/>
                <a:chOff x="1622" y="1728"/>
                <a:chExt cx="340" cy="528"/>
              </a:xfrm>
            </p:grpSpPr>
            <p:sp>
              <p:nvSpPr>
                <p:cNvPr id="82990" name="Rectangle 46"/>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1" name="Text Box 47"/>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92" name="Group 48"/>
              <p:cNvGrpSpPr/>
              <p:nvPr/>
            </p:nvGrpSpPr>
            <p:grpSpPr bwMode="auto">
              <a:xfrm>
                <a:off x="1632" y="3024"/>
                <a:ext cx="372" cy="528"/>
                <a:chOff x="1920" y="1728"/>
                <a:chExt cx="372" cy="528"/>
              </a:xfrm>
            </p:grpSpPr>
            <p:sp>
              <p:nvSpPr>
                <p:cNvPr id="82993" name="Line 49"/>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4" name="Line 50"/>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5" name="Text Box 51"/>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96" name="Line 52"/>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7" name="Line 53"/>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cxnSp>
          <p:nvCxnSpPr>
            <p:cNvPr id="82998" name="AutoShape 54"/>
            <p:cNvCxnSpPr>
              <a:cxnSpLocks noChangeShapeType="1"/>
              <a:stCxn id="82952" idx="5"/>
              <a:endCxn id="82954" idx="2"/>
            </p:cNvCxnSpPr>
            <p:nvPr/>
          </p:nvCxnSpPr>
          <p:spPr bwMode="auto">
            <a:xfrm>
              <a:off x="1233" y="968"/>
              <a:ext cx="280"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99" name="AutoShape 55"/>
            <p:cNvCxnSpPr>
              <a:cxnSpLocks noChangeShapeType="1"/>
              <a:stCxn id="82954" idx="3"/>
              <a:endCxn id="82957" idx="0"/>
            </p:cNvCxnSpPr>
            <p:nvPr/>
          </p:nvCxnSpPr>
          <p:spPr bwMode="auto">
            <a:xfrm flipH="1">
              <a:off x="1340" y="1304"/>
              <a:ext cx="231" cy="13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0" name="AutoShape 56"/>
            <p:cNvCxnSpPr>
              <a:cxnSpLocks noChangeShapeType="1"/>
              <a:stCxn id="82954" idx="5"/>
              <a:endCxn id="82971" idx="0"/>
            </p:cNvCxnSpPr>
            <p:nvPr/>
          </p:nvCxnSpPr>
          <p:spPr bwMode="auto">
            <a:xfrm>
              <a:off x="1809" y="1304"/>
              <a:ext cx="155" cy="13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1" name="AutoShape 57"/>
            <p:cNvCxnSpPr>
              <a:cxnSpLocks noChangeShapeType="1"/>
              <a:stCxn id="82951" idx="6"/>
              <a:endCxn id="82990" idx="0"/>
            </p:cNvCxnSpPr>
            <p:nvPr/>
          </p:nvCxnSpPr>
          <p:spPr bwMode="auto">
            <a:xfrm>
              <a:off x="1675" y="456"/>
              <a:ext cx="481" cy="1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5" name="AutoShape 61"/>
            <p:cNvCxnSpPr>
              <a:cxnSpLocks noChangeShapeType="1"/>
              <a:stCxn id="82952" idx="2"/>
              <a:endCxn id="82980" idx="0"/>
            </p:cNvCxnSpPr>
            <p:nvPr/>
          </p:nvCxnSpPr>
          <p:spPr bwMode="auto">
            <a:xfrm flipH="1">
              <a:off x="620" y="840"/>
              <a:ext cx="317" cy="26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3062" name="Group 118"/>
          <p:cNvGrpSpPr/>
          <p:nvPr/>
        </p:nvGrpSpPr>
        <p:grpSpPr bwMode="auto">
          <a:xfrm>
            <a:off x="5717381" y="1096115"/>
            <a:ext cx="2997200" cy="2133600"/>
            <a:chOff x="3394" y="336"/>
            <a:chExt cx="1888" cy="1344"/>
          </a:xfrm>
        </p:grpSpPr>
        <p:sp>
          <p:nvSpPr>
            <p:cNvPr id="83007" name="Oval 63"/>
            <p:cNvSpPr>
              <a:spLocks noChangeArrowheads="1"/>
            </p:cNvSpPr>
            <p:nvPr/>
          </p:nvSpPr>
          <p:spPr bwMode="auto">
            <a:xfrm flipH="1">
              <a:off x="4594" y="67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08" name="Oval 64"/>
            <p:cNvSpPr>
              <a:spLocks noChangeArrowheads="1"/>
            </p:cNvSpPr>
            <p:nvPr/>
          </p:nvSpPr>
          <p:spPr bwMode="auto">
            <a:xfrm flipH="1">
              <a:off x="4114" y="336"/>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009" name="Group 65"/>
            <p:cNvGrpSpPr/>
            <p:nvPr/>
          </p:nvGrpSpPr>
          <p:grpSpPr bwMode="auto">
            <a:xfrm>
              <a:off x="3394" y="1152"/>
              <a:ext cx="334" cy="528"/>
              <a:chOff x="852" y="2976"/>
              <a:chExt cx="334" cy="528"/>
            </a:xfrm>
          </p:grpSpPr>
          <p:sp>
            <p:nvSpPr>
              <p:cNvPr id="83010" name="Rectangle 66"/>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1" name="Text Box 67"/>
              <p:cNvSpPr txBox="1">
                <a:spLocks noChangeArrowheads="1"/>
              </p:cNvSpPr>
              <p:nvPr/>
            </p:nvSpPr>
            <p:spPr bwMode="auto">
              <a:xfrm flipH="1">
                <a:off x="864"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012" name="Group 68"/>
            <p:cNvGrpSpPr/>
            <p:nvPr/>
          </p:nvGrpSpPr>
          <p:grpSpPr bwMode="auto">
            <a:xfrm>
              <a:off x="4402" y="1152"/>
              <a:ext cx="344" cy="393"/>
              <a:chOff x="852" y="2976"/>
              <a:chExt cx="344" cy="540"/>
            </a:xfrm>
          </p:grpSpPr>
          <p:sp>
            <p:nvSpPr>
              <p:cNvPr id="83013" name="Rectangle 69"/>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4" name="Text Box 70"/>
              <p:cNvSpPr txBox="1">
                <a:spLocks noChangeArrowheads="1"/>
              </p:cNvSpPr>
              <p:nvPr/>
            </p:nvSpPr>
            <p:spPr bwMode="auto">
              <a:xfrm flipH="1">
                <a:off x="867" y="3120"/>
                <a:ext cx="329"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015" name="Group 71"/>
            <p:cNvGrpSpPr/>
            <p:nvPr/>
          </p:nvGrpSpPr>
          <p:grpSpPr bwMode="auto">
            <a:xfrm>
              <a:off x="4930" y="1152"/>
              <a:ext cx="352" cy="528"/>
              <a:chOff x="852" y="2976"/>
              <a:chExt cx="352" cy="528"/>
            </a:xfrm>
          </p:grpSpPr>
          <p:sp>
            <p:nvSpPr>
              <p:cNvPr id="83016" name="Rectangle 72"/>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7" name="Text Box 73"/>
              <p:cNvSpPr txBox="1">
                <a:spLocks noChangeArrowheads="1"/>
              </p:cNvSpPr>
              <p:nvPr/>
            </p:nvSpPr>
            <p:spPr bwMode="auto">
              <a:xfrm flipH="1">
                <a:off x="864" y="312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018" name="AutoShape 74"/>
            <p:cNvCxnSpPr>
              <a:cxnSpLocks noChangeShapeType="1"/>
              <a:stCxn id="83007" idx="5"/>
              <a:endCxn id="83013" idx="0"/>
            </p:cNvCxnSpPr>
            <p:nvPr/>
          </p:nvCxnSpPr>
          <p:spPr bwMode="auto">
            <a:xfrm flipH="1">
              <a:off x="4546" y="967"/>
              <a:ext cx="97"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19" name="AutoShape 75"/>
            <p:cNvCxnSpPr>
              <a:cxnSpLocks noChangeShapeType="1"/>
              <a:stCxn id="83007" idx="3"/>
              <a:endCxn id="83016" idx="0"/>
            </p:cNvCxnSpPr>
            <p:nvPr/>
          </p:nvCxnSpPr>
          <p:spPr bwMode="auto">
            <a:xfrm>
              <a:off x="4880" y="967"/>
              <a:ext cx="194"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20" name="AutoShape 76"/>
            <p:cNvCxnSpPr>
              <a:cxnSpLocks noChangeShapeType="1"/>
              <a:stCxn id="83008" idx="2"/>
              <a:endCxn id="83007" idx="7"/>
            </p:cNvCxnSpPr>
            <p:nvPr/>
          </p:nvCxnSpPr>
          <p:spPr bwMode="auto">
            <a:xfrm>
              <a:off x="4459" y="504"/>
              <a:ext cx="184"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21" name="Oval 77"/>
            <p:cNvSpPr>
              <a:spLocks noChangeArrowheads="1"/>
            </p:cNvSpPr>
            <p:nvPr/>
          </p:nvSpPr>
          <p:spPr bwMode="auto">
            <a:xfrm flipH="1">
              <a:off x="3634" y="67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22" name="AutoShape 78"/>
            <p:cNvCxnSpPr>
              <a:cxnSpLocks noChangeShapeType="1"/>
              <a:stCxn id="83008" idx="6"/>
              <a:endCxn id="83021" idx="1"/>
            </p:cNvCxnSpPr>
            <p:nvPr/>
          </p:nvCxnSpPr>
          <p:spPr bwMode="auto">
            <a:xfrm flipH="1">
              <a:off x="3920" y="504"/>
              <a:ext cx="185"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3023" name="Group 79"/>
            <p:cNvGrpSpPr/>
            <p:nvPr/>
          </p:nvGrpSpPr>
          <p:grpSpPr bwMode="auto">
            <a:xfrm>
              <a:off x="3922" y="1152"/>
              <a:ext cx="334" cy="528"/>
              <a:chOff x="852" y="2976"/>
              <a:chExt cx="334" cy="528"/>
            </a:xfrm>
          </p:grpSpPr>
          <p:sp>
            <p:nvSpPr>
              <p:cNvPr id="83024" name="Rectangle 80"/>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25" name="Text Box 81"/>
              <p:cNvSpPr txBox="1">
                <a:spLocks noChangeArrowheads="1"/>
              </p:cNvSpPr>
              <p:nvPr/>
            </p:nvSpPr>
            <p:spPr bwMode="auto">
              <a:xfrm flipH="1">
                <a:off x="864"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026" name="AutoShape 82"/>
            <p:cNvCxnSpPr>
              <a:cxnSpLocks noChangeShapeType="1"/>
              <a:stCxn id="83021" idx="5"/>
              <a:endCxn id="83010" idx="0"/>
            </p:cNvCxnSpPr>
            <p:nvPr/>
          </p:nvCxnSpPr>
          <p:spPr bwMode="auto">
            <a:xfrm flipH="1">
              <a:off x="3538" y="967"/>
              <a:ext cx="145"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27" name="AutoShape 83"/>
            <p:cNvCxnSpPr>
              <a:cxnSpLocks noChangeShapeType="1"/>
              <a:stCxn id="83021" idx="3"/>
              <a:endCxn id="83024" idx="0"/>
            </p:cNvCxnSpPr>
            <p:nvPr/>
          </p:nvCxnSpPr>
          <p:spPr bwMode="auto">
            <a:xfrm>
              <a:off x="3920" y="967"/>
              <a:ext cx="146"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28" name="Rectangle 84"/>
            <p:cNvSpPr>
              <a:spLocks noChangeArrowheads="1"/>
            </p:cNvSpPr>
            <p:nvPr/>
          </p:nvSpPr>
          <p:spPr bwMode="auto">
            <a:xfrm>
              <a:off x="4402" y="1536"/>
              <a:ext cx="288" cy="144"/>
            </a:xfrm>
            <a:prstGeom prst="rect">
              <a:avLst/>
            </a:prstGeom>
            <a:noFill/>
            <a:ln w="9525">
              <a:solidFill>
                <a:schemeClr val="tx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030" name="Text Box 86"/>
          <p:cNvSpPr txBox="1">
            <a:spLocks noChangeArrowheads="1"/>
          </p:cNvSpPr>
          <p:nvPr/>
        </p:nvSpPr>
        <p:spPr bwMode="auto">
          <a:xfrm>
            <a:off x="160179" y="5039557"/>
            <a:ext cx="7614602"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600"/>
              </a:spcAft>
            </a:pPr>
            <a:r>
              <a:rPr kumimoji="1" lang="zh-CN" altLang="en-US" sz="2400" b="1" dirty="0">
                <a:latin typeface="Times New Roman" panose="02020603050405020304" pitchFamily="18" charset="0"/>
                <a:ea typeface="幼圆" panose="02010509060101010101" pitchFamily="49" charset="-122"/>
                <a:cs typeface="Times New Roman" panose="02020603050405020304" pitchFamily="18" charset="0"/>
              </a:rPr>
              <a:t>先左旋</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的左孩子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进行逆时针左旋处理，即变为右面的样子：</a:t>
            </a:r>
          </a:p>
          <a:p>
            <a:r>
              <a:rPr kumimoji="1" lang="zh-CN" altLang="en-US" sz="2400" b="1" dirty="0">
                <a:latin typeface="Times New Roman" panose="02020603050405020304" pitchFamily="18" charset="0"/>
                <a:ea typeface="幼圆" panose="02010509060101010101" pitchFamily="49" charset="-122"/>
                <a:cs typeface="Times New Roman" panose="02020603050405020304" pitchFamily="18" charset="0"/>
              </a:rPr>
              <a:t>后右旋</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：然后对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进行顺时针右旋处理，即变为右面的样子：</a:t>
            </a:r>
          </a:p>
        </p:txBody>
      </p:sp>
      <p:sp>
        <p:nvSpPr>
          <p:cNvPr id="83058" name="Rectangle 114"/>
          <p:cNvSpPr>
            <a:spLocks noChangeArrowheads="1"/>
          </p:cNvSpPr>
          <p:nvPr/>
        </p:nvSpPr>
        <p:spPr bwMode="auto">
          <a:xfrm>
            <a:off x="250825" y="144000"/>
            <a:ext cx="1152525" cy="5191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err="1">
                <a:solidFill>
                  <a:srgbClr val="CC0000"/>
                </a:solidFill>
                <a:ea typeface="幼圆" panose="02010509060101010101" pitchFamily="49" charset="-122"/>
              </a:rPr>
              <a:t>Fig.c</a:t>
            </a:r>
            <a:endParaRPr lang="en-US" altLang="zh-CN" sz="2800" b="1" dirty="0">
              <a:solidFill>
                <a:srgbClr val="CC0000"/>
              </a:solidFill>
              <a:ea typeface="幼圆" panose="02010509060101010101" pitchFamily="49" charset="-122"/>
            </a:endParaRPr>
          </a:p>
        </p:txBody>
      </p:sp>
      <p:sp>
        <p:nvSpPr>
          <p:cNvPr id="106" name="Rectangle 161"/>
          <p:cNvSpPr txBox="1">
            <a:spLocks noChangeArrowheads="1"/>
          </p:cNvSpPr>
          <p:nvPr/>
        </p:nvSpPr>
        <p:spPr>
          <a:xfrm>
            <a:off x="457200" y="277813"/>
            <a:ext cx="8229600" cy="1139825"/>
          </a:xfrm>
          <a:prstGeom prst="rect">
            <a:avLst/>
          </a:prstGeom>
        </p:spPr>
        <p:txBody>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kern="0" dirty="0"/>
              <a:t>C. </a:t>
            </a:r>
            <a:r>
              <a:rPr lang="zh-CN" altLang="en-US" kern="0" dirty="0"/>
              <a:t>双向右旋</a:t>
            </a:r>
            <a:r>
              <a:rPr lang="en-US" altLang="zh-CN" kern="0" dirty="0"/>
              <a:t>(</a:t>
            </a:r>
            <a:r>
              <a:rPr lang="zh-CN" altLang="en-US" kern="0" dirty="0"/>
              <a:t>左右</a:t>
            </a:r>
            <a:r>
              <a:rPr lang="en-US" altLang="zh-CN" kern="0" dirty="0"/>
              <a:t>) - case 1</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grpId="1" nodeType="clickEffect">
                                  <p:stCondLst>
                                    <p:cond delay="0"/>
                                  </p:stCondLst>
                                  <p:childTnLst>
                                    <p:animMotion origin="layout" path="M 0 -1.11111E-6 L 0 -0.05694 " pathEditMode="relative" rAng="0" ptsTypes="AA">
                                      <p:cBhvr>
                                        <p:cTn id="13" dur="2000" fill="hold"/>
                                        <p:tgtEl>
                                          <p:spTgt spid="106"/>
                                        </p:tgtEl>
                                        <p:attrNameLst>
                                          <p:attrName>ppt_x</p:attrName>
                                          <p:attrName>ppt_y</p:attrName>
                                        </p:attrNameLst>
                                      </p:cBhvr>
                                      <p:rCtr x="0" y="-2847"/>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829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0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0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0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2" grpId="0"/>
      <p:bldP spid="83030" grpId="0" bldLvl="0" animBg="1"/>
      <p:bldP spid="83058" grpId="0" animBg="1"/>
      <p:bldP spid="106" grpId="0"/>
      <p:bldP spid="10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8">
            <a:extLst>
              <a:ext uri="{FF2B5EF4-FFF2-40B4-BE49-F238E27FC236}">
                <a16:creationId xmlns:a16="http://schemas.microsoft.com/office/drawing/2014/main" id="{A1964CD2-298A-38DC-4A16-E458EC1B192E}"/>
              </a:ext>
            </a:extLst>
          </p:cNvPr>
          <p:cNvSpPr>
            <a:spLocks noChangeArrowheads="1"/>
          </p:cNvSpPr>
          <p:nvPr/>
        </p:nvSpPr>
        <p:spPr bwMode="auto">
          <a:xfrm>
            <a:off x="6238410" y="1132595"/>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 name="Oval 10">
            <a:extLst>
              <a:ext uri="{FF2B5EF4-FFF2-40B4-BE49-F238E27FC236}">
                <a16:creationId xmlns:a16="http://schemas.microsoft.com/office/drawing/2014/main" id="{ABCF9A04-F10B-1A1F-B0DD-8444E554057E}"/>
              </a:ext>
            </a:extLst>
          </p:cNvPr>
          <p:cNvSpPr>
            <a:spLocks noChangeArrowheads="1"/>
          </p:cNvSpPr>
          <p:nvPr/>
        </p:nvSpPr>
        <p:spPr bwMode="auto">
          <a:xfrm>
            <a:off x="7263046" y="1166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3" name="组合 52">
            <a:extLst>
              <a:ext uri="{FF2B5EF4-FFF2-40B4-BE49-F238E27FC236}">
                <a16:creationId xmlns:a16="http://schemas.microsoft.com/office/drawing/2014/main" id="{A9F50C93-8F6D-7956-87BE-4EC1F1EADA67}"/>
              </a:ext>
            </a:extLst>
          </p:cNvPr>
          <p:cNvGrpSpPr/>
          <p:nvPr/>
        </p:nvGrpSpPr>
        <p:grpSpPr>
          <a:xfrm>
            <a:off x="5251426" y="-675456"/>
            <a:ext cx="815975" cy="3579672"/>
            <a:chOff x="434340" y="64960"/>
            <a:chExt cx="815975" cy="3579672"/>
          </a:xfrm>
        </p:grpSpPr>
        <p:grpSp>
          <p:nvGrpSpPr>
            <p:cNvPr id="29" name="Group 35">
              <a:extLst>
                <a:ext uri="{FF2B5EF4-FFF2-40B4-BE49-F238E27FC236}">
                  <a16:creationId xmlns:a16="http://schemas.microsoft.com/office/drawing/2014/main" id="{F5D29AF8-8D71-E67E-6723-1017253B1CDA}"/>
                </a:ext>
              </a:extLst>
            </p:cNvPr>
            <p:cNvGrpSpPr/>
            <p:nvPr/>
          </p:nvGrpSpPr>
          <p:grpSpPr bwMode="auto">
            <a:xfrm>
              <a:off x="739140" y="2806432"/>
              <a:ext cx="511175" cy="838200"/>
              <a:chOff x="1622" y="1728"/>
              <a:chExt cx="322" cy="528"/>
            </a:xfrm>
          </p:grpSpPr>
          <p:sp>
            <p:nvSpPr>
              <p:cNvPr id="30" name="Rectangle 36">
                <a:extLst>
                  <a:ext uri="{FF2B5EF4-FFF2-40B4-BE49-F238E27FC236}">
                    <a16:creationId xmlns:a16="http://schemas.microsoft.com/office/drawing/2014/main" id="{A618EBB4-8B75-42F3-A958-6256C86F2224}"/>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7">
                <a:extLst>
                  <a:ext uri="{FF2B5EF4-FFF2-40B4-BE49-F238E27FC236}">
                    <a16:creationId xmlns:a16="http://schemas.microsoft.com/office/drawing/2014/main" id="{20DC0C88-D8FB-A044-401F-ACB8585EF859}"/>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3" name="Line 39">
              <a:extLst>
                <a:ext uri="{FF2B5EF4-FFF2-40B4-BE49-F238E27FC236}">
                  <a16:creationId xmlns:a16="http://schemas.microsoft.com/office/drawing/2014/main" id="{8635219B-E1FC-A4EA-375B-55D330DC1B83}"/>
                </a:ext>
              </a:extLst>
            </p:cNvPr>
            <p:cNvSpPr>
              <a:spLocks noChangeShapeType="1"/>
            </p:cNvSpPr>
            <p:nvPr/>
          </p:nvSpPr>
          <p:spPr bwMode="auto">
            <a:xfrm>
              <a:off x="434340" y="64960"/>
              <a:ext cx="228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48" name="AutoShape 54">
            <a:extLst>
              <a:ext uri="{FF2B5EF4-FFF2-40B4-BE49-F238E27FC236}">
                <a16:creationId xmlns:a16="http://schemas.microsoft.com/office/drawing/2014/main" id="{E187FEBF-8E10-F53F-4355-C88B4C71509D}"/>
              </a:ext>
            </a:extLst>
          </p:cNvPr>
          <p:cNvCxnSpPr>
            <a:cxnSpLocks noChangeShapeType="1"/>
            <a:stCxn id="4" idx="7"/>
            <a:endCxn id="6" idx="3"/>
          </p:cNvCxnSpPr>
          <p:nvPr/>
        </p:nvCxnSpPr>
        <p:spPr bwMode="auto">
          <a:xfrm flipV="1">
            <a:off x="6693695" y="571917"/>
            <a:ext cx="647466" cy="6387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11">
            <a:extLst>
              <a:ext uri="{FF2B5EF4-FFF2-40B4-BE49-F238E27FC236}">
                <a16:creationId xmlns:a16="http://schemas.microsoft.com/office/drawing/2014/main" id="{94C2E740-1FAB-BDD8-B1C2-651681CE98F1}"/>
              </a:ext>
            </a:extLst>
          </p:cNvPr>
          <p:cNvGrpSpPr/>
          <p:nvPr/>
        </p:nvGrpSpPr>
        <p:grpSpPr bwMode="auto">
          <a:xfrm>
            <a:off x="6946917" y="2060848"/>
            <a:ext cx="511285" cy="1106808"/>
            <a:chOff x="998" y="1728"/>
            <a:chExt cx="322" cy="697"/>
          </a:xfrm>
        </p:grpSpPr>
        <p:sp>
          <p:nvSpPr>
            <p:cNvPr id="10" name="Rectangle 13">
              <a:extLst>
                <a:ext uri="{FF2B5EF4-FFF2-40B4-BE49-F238E27FC236}">
                  <a16:creationId xmlns:a16="http://schemas.microsoft.com/office/drawing/2014/main" id="{F12A1969-FAED-91C4-1DE7-8BADA06F1E09}"/>
                </a:ext>
              </a:extLst>
            </p:cNvPr>
            <p:cNvSpPr>
              <a:spLocks noChangeArrowheads="1"/>
            </p:cNvSpPr>
            <p:nvPr/>
          </p:nvSpPr>
          <p:spPr bwMode="auto">
            <a:xfrm>
              <a:off x="1008" y="1728"/>
              <a:ext cx="288" cy="69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a:extLst>
                <a:ext uri="{FF2B5EF4-FFF2-40B4-BE49-F238E27FC236}">
                  <a16:creationId xmlns:a16="http://schemas.microsoft.com/office/drawing/2014/main" id="{BA0706F4-9881-487C-F7B2-3331145F153A}"/>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56" name="组合 55">
            <a:extLst>
              <a:ext uri="{FF2B5EF4-FFF2-40B4-BE49-F238E27FC236}">
                <a16:creationId xmlns:a16="http://schemas.microsoft.com/office/drawing/2014/main" id="{C4B82B18-2C9C-07F0-7311-F45B5DD8D5DA}"/>
              </a:ext>
            </a:extLst>
          </p:cNvPr>
          <p:cNvGrpSpPr/>
          <p:nvPr/>
        </p:nvGrpSpPr>
        <p:grpSpPr>
          <a:xfrm>
            <a:off x="7458202" y="-1616706"/>
            <a:ext cx="1367133" cy="4723530"/>
            <a:chOff x="2360317" y="581872"/>
            <a:chExt cx="1367133" cy="4723530"/>
          </a:xfrm>
        </p:grpSpPr>
        <p:sp>
          <p:nvSpPr>
            <p:cNvPr id="2" name="Text Box 18">
              <a:extLst>
                <a:ext uri="{FF2B5EF4-FFF2-40B4-BE49-F238E27FC236}">
                  <a16:creationId xmlns:a16="http://schemas.microsoft.com/office/drawing/2014/main" id="{9CB1D144-440B-7C96-2545-595AAA9124C4}"/>
                </a:ext>
              </a:extLst>
            </p:cNvPr>
            <p:cNvSpPr txBox="1">
              <a:spLocks noChangeArrowheads="1"/>
            </p:cNvSpPr>
            <p:nvPr/>
          </p:nvSpPr>
          <p:spPr bwMode="auto">
            <a:xfrm>
              <a:off x="2360317" y="4938689"/>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5" name="组合 54">
              <a:extLst>
                <a:ext uri="{FF2B5EF4-FFF2-40B4-BE49-F238E27FC236}">
                  <a16:creationId xmlns:a16="http://schemas.microsoft.com/office/drawing/2014/main" id="{EEA3A106-EEDA-6959-E499-307B86301A33}"/>
                </a:ext>
              </a:extLst>
            </p:cNvPr>
            <p:cNvGrpSpPr/>
            <p:nvPr/>
          </p:nvGrpSpPr>
          <p:grpSpPr>
            <a:xfrm>
              <a:off x="2872740" y="581872"/>
              <a:ext cx="854710" cy="3855240"/>
              <a:chOff x="2872740" y="581872"/>
              <a:chExt cx="854710" cy="3855240"/>
            </a:xfrm>
          </p:grpSpPr>
          <p:sp>
            <p:nvSpPr>
              <p:cNvPr id="15" name="Line 20">
                <a:extLst>
                  <a:ext uri="{FF2B5EF4-FFF2-40B4-BE49-F238E27FC236}">
                    <a16:creationId xmlns:a16="http://schemas.microsoft.com/office/drawing/2014/main" id="{C2021755-8A89-7E3F-C900-B3B04F5C93EF}"/>
                  </a:ext>
                </a:extLst>
              </p:cNvPr>
              <p:cNvSpPr>
                <a:spLocks noChangeShapeType="1"/>
              </p:cNvSpPr>
              <p:nvPr/>
            </p:nvSpPr>
            <p:spPr bwMode="auto">
              <a:xfrm>
                <a:off x="3422650" y="581872"/>
                <a:ext cx="304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26">
                <a:extLst>
                  <a:ext uri="{FF2B5EF4-FFF2-40B4-BE49-F238E27FC236}">
                    <a16:creationId xmlns:a16="http://schemas.microsoft.com/office/drawing/2014/main" id="{01BC5C21-E9F1-246E-9F8F-B021F0517819}"/>
                  </a:ext>
                </a:extLst>
              </p:cNvPr>
              <p:cNvGrpSpPr/>
              <p:nvPr/>
            </p:nvGrpSpPr>
            <p:grpSpPr bwMode="auto">
              <a:xfrm>
                <a:off x="2872740" y="3339832"/>
                <a:ext cx="522605" cy="1097280"/>
                <a:chOff x="1622" y="1728"/>
                <a:chExt cx="329" cy="691"/>
              </a:xfrm>
            </p:grpSpPr>
            <p:sp>
              <p:nvSpPr>
                <p:cNvPr id="21" name="Rectangle 27">
                  <a:extLst>
                    <a:ext uri="{FF2B5EF4-FFF2-40B4-BE49-F238E27FC236}">
                      <a16:creationId xmlns:a16="http://schemas.microsoft.com/office/drawing/2014/main" id="{19675731-A7A7-2160-9C60-A0A98C592BE3}"/>
                    </a:ext>
                  </a:extLst>
                </p:cNvPr>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8">
                  <a:extLst>
                    <a:ext uri="{FF2B5EF4-FFF2-40B4-BE49-F238E27FC236}">
                      <a16:creationId xmlns:a16="http://schemas.microsoft.com/office/drawing/2014/main" id="{B0ADAF13-3389-862E-C826-EEE535E6959C}"/>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grpSp>
      <p:sp>
        <p:nvSpPr>
          <p:cNvPr id="25" name="Line 31">
            <a:extLst>
              <a:ext uri="{FF2B5EF4-FFF2-40B4-BE49-F238E27FC236}">
                <a16:creationId xmlns:a16="http://schemas.microsoft.com/office/drawing/2014/main" id="{B4343551-41E9-E18C-E8A3-7E4AC0942E8C}"/>
              </a:ext>
            </a:extLst>
          </p:cNvPr>
          <p:cNvSpPr>
            <a:spLocks noChangeShapeType="1"/>
          </p:cNvSpPr>
          <p:nvPr/>
        </p:nvSpPr>
        <p:spPr bwMode="auto">
          <a:xfrm>
            <a:off x="6612271" y="-294160"/>
            <a:ext cx="228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9" name="AutoShape 55">
            <a:extLst>
              <a:ext uri="{FF2B5EF4-FFF2-40B4-BE49-F238E27FC236}">
                <a16:creationId xmlns:a16="http://schemas.microsoft.com/office/drawing/2014/main" id="{04C38DA7-2252-D632-BF4A-0CADC06E081A}"/>
              </a:ext>
            </a:extLst>
          </p:cNvPr>
          <p:cNvCxnSpPr>
            <a:cxnSpLocks noChangeShapeType="1"/>
            <a:endCxn id="10" idx="0"/>
          </p:cNvCxnSpPr>
          <p:nvPr/>
        </p:nvCxnSpPr>
        <p:spPr bwMode="auto">
          <a:xfrm>
            <a:off x="6653231" y="1596053"/>
            <a:ext cx="538213" cy="46479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56">
            <a:extLst>
              <a:ext uri="{FF2B5EF4-FFF2-40B4-BE49-F238E27FC236}">
                <a16:creationId xmlns:a16="http://schemas.microsoft.com/office/drawing/2014/main" id="{B21A9342-7243-5A21-A5CA-EB0540907FF0}"/>
              </a:ext>
            </a:extLst>
          </p:cNvPr>
          <p:cNvCxnSpPr>
            <a:cxnSpLocks noChangeShapeType="1"/>
            <a:stCxn id="6" idx="5"/>
          </p:cNvCxnSpPr>
          <p:nvPr/>
        </p:nvCxnSpPr>
        <p:spPr bwMode="auto">
          <a:xfrm>
            <a:off x="7718331" y="571917"/>
            <a:ext cx="463809" cy="5693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61">
            <a:extLst>
              <a:ext uri="{FF2B5EF4-FFF2-40B4-BE49-F238E27FC236}">
                <a16:creationId xmlns:a16="http://schemas.microsoft.com/office/drawing/2014/main" id="{7123FE89-B61D-4C25-4619-3177CF5610AF}"/>
              </a:ext>
            </a:extLst>
          </p:cNvPr>
          <p:cNvCxnSpPr>
            <a:cxnSpLocks noChangeShapeType="1"/>
            <a:stCxn id="4" idx="3"/>
            <a:endCxn id="30" idx="0"/>
          </p:cNvCxnSpPr>
          <p:nvPr/>
        </p:nvCxnSpPr>
        <p:spPr bwMode="auto">
          <a:xfrm flipH="1">
            <a:off x="5800701" y="1587880"/>
            <a:ext cx="515824" cy="47813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 name="组合 69">
            <a:extLst>
              <a:ext uri="{FF2B5EF4-FFF2-40B4-BE49-F238E27FC236}">
                <a16:creationId xmlns:a16="http://schemas.microsoft.com/office/drawing/2014/main" id="{FF65C113-D21E-55AA-C422-3194172D2A8B}"/>
              </a:ext>
            </a:extLst>
          </p:cNvPr>
          <p:cNvGrpSpPr/>
          <p:nvPr/>
        </p:nvGrpSpPr>
        <p:grpSpPr>
          <a:xfrm>
            <a:off x="6959267" y="2922638"/>
            <a:ext cx="474765" cy="228666"/>
            <a:chOff x="6282725" y="5447856"/>
            <a:chExt cx="474765" cy="228666"/>
          </a:xfrm>
        </p:grpSpPr>
        <p:sp>
          <p:nvSpPr>
            <p:cNvPr id="67" name="Line 15">
              <a:extLst>
                <a:ext uri="{FF2B5EF4-FFF2-40B4-BE49-F238E27FC236}">
                  <a16:creationId xmlns:a16="http://schemas.microsoft.com/office/drawing/2014/main" id="{405A8EBB-0F17-DAB0-2902-1D29B0DA706A}"/>
                </a:ext>
              </a:extLst>
            </p:cNvPr>
            <p:cNvSpPr>
              <a:spLocks noChangeShapeType="1"/>
            </p:cNvSpPr>
            <p:nvPr/>
          </p:nvSpPr>
          <p:spPr bwMode="auto">
            <a:xfrm>
              <a:off x="6282725"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6">
              <a:extLst>
                <a:ext uri="{FF2B5EF4-FFF2-40B4-BE49-F238E27FC236}">
                  <a16:creationId xmlns:a16="http://schemas.microsoft.com/office/drawing/2014/main" id="{4C397B50-1700-1B77-50C8-5EB5ED86A08D}"/>
                </a:ext>
              </a:extLst>
            </p:cNvPr>
            <p:cNvSpPr>
              <a:spLocks noChangeShapeType="1"/>
            </p:cNvSpPr>
            <p:nvPr/>
          </p:nvSpPr>
          <p:spPr bwMode="auto">
            <a:xfrm flipV="1">
              <a:off x="6300192"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4">
              <a:extLst>
                <a:ext uri="{FF2B5EF4-FFF2-40B4-BE49-F238E27FC236}">
                  <a16:creationId xmlns:a16="http://schemas.microsoft.com/office/drawing/2014/main" id="{2B70C62A-4082-70A8-111E-EAA6AC7A97E6}"/>
                </a:ext>
              </a:extLst>
            </p:cNvPr>
            <p:cNvSpPr>
              <a:spLocks noChangeShapeType="1"/>
            </p:cNvSpPr>
            <p:nvPr/>
          </p:nvSpPr>
          <p:spPr bwMode="auto">
            <a:xfrm>
              <a:off x="6300192" y="5447856"/>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Text Box 101">
            <a:extLst>
              <a:ext uri="{FF2B5EF4-FFF2-40B4-BE49-F238E27FC236}">
                <a16:creationId xmlns:a16="http://schemas.microsoft.com/office/drawing/2014/main" id="{A020B722-CDDD-2614-3A81-5B3F080C7FFD}"/>
              </a:ext>
            </a:extLst>
          </p:cNvPr>
          <p:cNvSpPr txBox="1">
            <a:spLocks noChangeArrowheads="1"/>
          </p:cNvSpPr>
          <p:nvPr/>
        </p:nvSpPr>
        <p:spPr bwMode="auto">
          <a:xfrm>
            <a:off x="4478170" y="1396460"/>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左旋</a:t>
            </a:r>
          </a:p>
        </p:txBody>
      </p:sp>
      <p:sp>
        <p:nvSpPr>
          <p:cNvPr id="117" name="Text Box 102">
            <a:extLst>
              <a:ext uri="{FF2B5EF4-FFF2-40B4-BE49-F238E27FC236}">
                <a16:creationId xmlns:a16="http://schemas.microsoft.com/office/drawing/2014/main" id="{C63C1F9E-769B-39D9-A84B-F09467E7CF8F}"/>
              </a:ext>
            </a:extLst>
          </p:cNvPr>
          <p:cNvSpPr txBox="1">
            <a:spLocks noChangeArrowheads="1"/>
          </p:cNvSpPr>
          <p:nvPr/>
        </p:nvSpPr>
        <p:spPr bwMode="auto">
          <a:xfrm>
            <a:off x="3492992" y="5366202"/>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右旋</a:t>
            </a:r>
          </a:p>
        </p:txBody>
      </p:sp>
      <p:sp>
        <p:nvSpPr>
          <p:cNvPr id="118" name="箭头: 右 117">
            <a:extLst>
              <a:ext uri="{FF2B5EF4-FFF2-40B4-BE49-F238E27FC236}">
                <a16:creationId xmlns:a16="http://schemas.microsoft.com/office/drawing/2014/main" id="{539D50DE-3A71-03E7-29CA-F800163E853D}"/>
              </a:ext>
            </a:extLst>
          </p:cNvPr>
          <p:cNvSpPr/>
          <p:nvPr/>
        </p:nvSpPr>
        <p:spPr>
          <a:xfrm>
            <a:off x="4699627" y="2138474"/>
            <a:ext cx="805341"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组合 169">
            <a:extLst>
              <a:ext uri="{FF2B5EF4-FFF2-40B4-BE49-F238E27FC236}">
                <a16:creationId xmlns:a16="http://schemas.microsoft.com/office/drawing/2014/main" id="{90E0BE44-C919-90E9-0BD3-49DA1D5DE33F}"/>
              </a:ext>
            </a:extLst>
          </p:cNvPr>
          <p:cNvGrpSpPr/>
          <p:nvPr/>
        </p:nvGrpSpPr>
        <p:grpSpPr>
          <a:xfrm>
            <a:off x="5128983" y="3613447"/>
            <a:ext cx="3827121" cy="2998828"/>
            <a:chOff x="4669160" y="3284984"/>
            <a:chExt cx="3827121" cy="2998828"/>
          </a:xfrm>
        </p:grpSpPr>
        <p:grpSp>
          <p:nvGrpSpPr>
            <p:cNvPr id="73" name="组合 72">
              <a:extLst>
                <a:ext uri="{FF2B5EF4-FFF2-40B4-BE49-F238E27FC236}">
                  <a16:creationId xmlns:a16="http://schemas.microsoft.com/office/drawing/2014/main" id="{8A8849F4-E9D9-30EC-3689-B707E9D7BD62}"/>
                </a:ext>
              </a:extLst>
            </p:cNvPr>
            <p:cNvGrpSpPr/>
            <p:nvPr/>
          </p:nvGrpSpPr>
          <p:grpSpPr>
            <a:xfrm>
              <a:off x="7087901" y="4392104"/>
              <a:ext cx="1408380" cy="1800259"/>
              <a:chOff x="3417556" y="966723"/>
              <a:chExt cx="1408380" cy="1800259"/>
            </a:xfrm>
          </p:grpSpPr>
          <p:sp>
            <p:nvSpPr>
              <p:cNvPr id="3" name="Oval 7">
                <a:extLst>
                  <a:ext uri="{FF2B5EF4-FFF2-40B4-BE49-F238E27FC236}">
                    <a16:creationId xmlns:a16="http://schemas.microsoft.com/office/drawing/2014/main" id="{8CB2792D-0898-5083-2AF5-75332F8D56DB}"/>
                  </a:ext>
                </a:extLst>
              </p:cNvPr>
              <p:cNvSpPr>
                <a:spLocks noChangeArrowheads="1"/>
              </p:cNvSpPr>
              <p:nvPr/>
            </p:nvSpPr>
            <p:spPr bwMode="auto">
              <a:xfrm>
                <a:off x="3463860" y="96672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 name="AutoShape 9">
                <a:extLst>
                  <a:ext uri="{FF2B5EF4-FFF2-40B4-BE49-F238E27FC236}">
                    <a16:creationId xmlns:a16="http://schemas.microsoft.com/office/drawing/2014/main" id="{DA535BF2-D76A-DBA4-67B8-D70E8409B65D}"/>
                  </a:ext>
                </a:extLst>
              </p:cNvPr>
              <p:cNvCxnSpPr>
                <a:cxnSpLocks noChangeShapeType="1"/>
                <a:stCxn id="3" idx="3"/>
                <a:endCxn id="143" idx="0"/>
              </p:cNvCxnSpPr>
              <p:nvPr/>
            </p:nvCxnSpPr>
            <p:spPr bwMode="auto">
              <a:xfrm flipH="1">
                <a:off x="3417556" y="1422008"/>
                <a:ext cx="124419" cy="45381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 name="Group 45">
                <a:extLst>
                  <a:ext uri="{FF2B5EF4-FFF2-40B4-BE49-F238E27FC236}">
                    <a16:creationId xmlns:a16="http://schemas.microsoft.com/office/drawing/2014/main" id="{61B3F51C-350A-0A79-2ECA-8F27B3F8B2F9}"/>
                  </a:ext>
                </a:extLst>
              </p:cNvPr>
              <p:cNvGrpSpPr/>
              <p:nvPr/>
            </p:nvGrpSpPr>
            <p:grpSpPr bwMode="auto">
              <a:xfrm>
                <a:off x="4286186" y="1928782"/>
                <a:ext cx="539750" cy="838200"/>
                <a:chOff x="1468" y="2010"/>
                <a:chExt cx="340" cy="528"/>
              </a:xfrm>
            </p:grpSpPr>
            <p:sp>
              <p:nvSpPr>
                <p:cNvPr id="46" name="Rectangle 46">
                  <a:extLst>
                    <a:ext uri="{FF2B5EF4-FFF2-40B4-BE49-F238E27FC236}">
                      <a16:creationId xmlns:a16="http://schemas.microsoft.com/office/drawing/2014/main" id="{8873F72A-8B39-6F56-89FA-575708B7466E}"/>
                    </a:ext>
                  </a:extLst>
                </p:cNvPr>
                <p:cNvSpPr>
                  <a:spLocks noChangeArrowheads="1"/>
                </p:cNvSpPr>
                <p:nvPr/>
              </p:nvSpPr>
              <p:spPr bwMode="auto">
                <a:xfrm>
                  <a:off x="1483" y="2010"/>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7">
                  <a:extLst>
                    <a:ext uri="{FF2B5EF4-FFF2-40B4-BE49-F238E27FC236}">
                      <a16:creationId xmlns:a16="http://schemas.microsoft.com/office/drawing/2014/main" id="{17959634-B2A9-EA4A-7478-86D0148C6103}"/>
                    </a:ext>
                  </a:extLst>
                </p:cNvPr>
                <p:cNvSpPr txBox="1">
                  <a:spLocks noChangeArrowheads="1"/>
                </p:cNvSpPr>
                <p:nvPr/>
              </p:nvSpPr>
              <p:spPr bwMode="auto">
                <a:xfrm>
                  <a:off x="1468" y="2069"/>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51" name="AutoShape 57">
                <a:extLst>
                  <a:ext uri="{FF2B5EF4-FFF2-40B4-BE49-F238E27FC236}">
                    <a16:creationId xmlns:a16="http://schemas.microsoft.com/office/drawing/2014/main" id="{5921C6AF-70B9-1DE6-F902-A9085955C1E0}"/>
                  </a:ext>
                </a:extLst>
              </p:cNvPr>
              <p:cNvCxnSpPr>
                <a:cxnSpLocks noChangeShapeType="1"/>
                <a:stCxn id="3" idx="5"/>
                <a:endCxn id="46" idx="0"/>
              </p:cNvCxnSpPr>
              <p:nvPr/>
            </p:nvCxnSpPr>
            <p:spPr bwMode="auto">
              <a:xfrm>
                <a:off x="3919145" y="1422008"/>
                <a:ext cx="619452" cy="50677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0" name="Oval 8">
              <a:extLst>
                <a:ext uri="{FF2B5EF4-FFF2-40B4-BE49-F238E27FC236}">
                  <a16:creationId xmlns:a16="http://schemas.microsoft.com/office/drawing/2014/main" id="{6229A533-633D-4075-C8E7-3C4FC5A6B34B}"/>
                </a:ext>
              </a:extLst>
            </p:cNvPr>
            <p:cNvSpPr>
              <a:spLocks noChangeArrowheads="1"/>
            </p:cNvSpPr>
            <p:nvPr/>
          </p:nvSpPr>
          <p:spPr bwMode="auto">
            <a:xfrm>
              <a:off x="5149782" y="430094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21" name="Oval 10">
              <a:extLst>
                <a:ext uri="{FF2B5EF4-FFF2-40B4-BE49-F238E27FC236}">
                  <a16:creationId xmlns:a16="http://schemas.microsoft.com/office/drawing/2014/main" id="{01140335-95A2-DF2F-5C68-1A35D1A84E87}"/>
                </a:ext>
              </a:extLst>
            </p:cNvPr>
            <p:cNvSpPr>
              <a:spLocks noChangeArrowheads="1"/>
            </p:cNvSpPr>
            <p:nvPr/>
          </p:nvSpPr>
          <p:spPr bwMode="auto">
            <a:xfrm>
              <a:off x="6174418" y="3284984"/>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52" name="Group 35">
              <a:extLst>
                <a:ext uri="{FF2B5EF4-FFF2-40B4-BE49-F238E27FC236}">
                  <a16:creationId xmlns:a16="http://schemas.microsoft.com/office/drawing/2014/main" id="{4A88B258-99F6-F4C6-F99E-A3FAE947A5D1}"/>
                </a:ext>
              </a:extLst>
            </p:cNvPr>
            <p:cNvGrpSpPr/>
            <p:nvPr/>
          </p:nvGrpSpPr>
          <p:grpSpPr bwMode="auto">
            <a:xfrm>
              <a:off x="4669160" y="5328208"/>
              <a:ext cx="511175" cy="838200"/>
              <a:chOff x="1622" y="1728"/>
              <a:chExt cx="322" cy="528"/>
            </a:xfrm>
          </p:grpSpPr>
          <p:sp>
            <p:nvSpPr>
              <p:cNvPr id="159" name="Rectangle 36">
                <a:extLst>
                  <a:ext uri="{FF2B5EF4-FFF2-40B4-BE49-F238E27FC236}">
                    <a16:creationId xmlns:a16="http://schemas.microsoft.com/office/drawing/2014/main" id="{9D563000-DE50-A372-E4C3-44C60A70ED71}"/>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Text Box 37">
                <a:extLst>
                  <a:ext uri="{FF2B5EF4-FFF2-40B4-BE49-F238E27FC236}">
                    <a16:creationId xmlns:a16="http://schemas.microsoft.com/office/drawing/2014/main" id="{5139D4FE-67AB-8959-2694-17243A392A3F}"/>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23" name="AutoShape 54">
              <a:extLst>
                <a:ext uri="{FF2B5EF4-FFF2-40B4-BE49-F238E27FC236}">
                  <a16:creationId xmlns:a16="http://schemas.microsoft.com/office/drawing/2014/main" id="{5BC90B91-E210-F4E9-5BEA-8ED4DC554A29}"/>
                </a:ext>
              </a:extLst>
            </p:cNvPr>
            <p:cNvCxnSpPr>
              <a:cxnSpLocks noChangeShapeType="1"/>
              <a:stCxn id="120" idx="7"/>
              <a:endCxn id="121" idx="3"/>
            </p:cNvCxnSpPr>
            <p:nvPr/>
          </p:nvCxnSpPr>
          <p:spPr bwMode="auto">
            <a:xfrm flipV="1">
              <a:off x="5605067" y="3740269"/>
              <a:ext cx="647466" cy="6387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4" name="Group 11">
              <a:extLst>
                <a:ext uri="{FF2B5EF4-FFF2-40B4-BE49-F238E27FC236}">
                  <a16:creationId xmlns:a16="http://schemas.microsoft.com/office/drawing/2014/main" id="{55926D8A-39D9-98DC-DFDC-646410580FC8}"/>
                </a:ext>
              </a:extLst>
            </p:cNvPr>
            <p:cNvGrpSpPr/>
            <p:nvPr/>
          </p:nvGrpSpPr>
          <p:grpSpPr bwMode="auto">
            <a:xfrm>
              <a:off x="5858289" y="5328208"/>
              <a:ext cx="511285" cy="949600"/>
              <a:chOff x="998" y="1728"/>
              <a:chExt cx="322" cy="598"/>
            </a:xfrm>
          </p:grpSpPr>
          <p:sp>
            <p:nvSpPr>
              <p:cNvPr id="150" name="Rectangle 13">
                <a:extLst>
                  <a:ext uri="{FF2B5EF4-FFF2-40B4-BE49-F238E27FC236}">
                    <a16:creationId xmlns:a16="http://schemas.microsoft.com/office/drawing/2014/main" id="{AA30B1A7-7317-DF13-F636-CBD488A16EFD}"/>
                  </a:ext>
                </a:extLst>
              </p:cNvPr>
              <p:cNvSpPr>
                <a:spLocks noChangeArrowheads="1"/>
              </p:cNvSpPr>
              <p:nvPr/>
            </p:nvSpPr>
            <p:spPr bwMode="auto">
              <a:xfrm>
                <a:off x="1008" y="1728"/>
                <a:ext cx="288" cy="59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Text Box 17">
                <a:extLst>
                  <a:ext uri="{FF2B5EF4-FFF2-40B4-BE49-F238E27FC236}">
                    <a16:creationId xmlns:a16="http://schemas.microsoft.com/office/drawing/2014/main" id="{A2AC54FC-6CAC-A50F-45AA-A6ED09084DCE}"/>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142" name="Group 26">
              <a:extLst>
                <a:ext uri="{FF2B5EF4-FFF2-40B4-BE49-F238E27FC236}">
                  <a16:creationId xmlns:a16="http://schemas.microsoft.com/office/drawing/2014/main" id="{BD126C69-336B-B55C-4C54-B6F4F46336C9}"/>
                </a:ext>
              </a:extLst>
            </p:cNvPr>
            <p:cNvGrpSpPr/>
            <p:nvPr/>
          </p:nvGrpSpPr>
          <p:grpSpPr bwMode="auto">
            <a:xfrm>
              <a:off x="6843277" y="5301208"/>
              <a:ext cx="522605" cy="976595"/>
              <a:chOff x="1622" y="1728"/>
              <a:chExt cx="329" cy="615"/>
            </a:xfrm>
          </p:grpSpPr>
          <p:sp>
            <p:nvSpPr>
              <p:cNvPr id="143" name="Rectangle 27">
                <a:extLst>
                  <a:ext uri="{FF2B5EF4-FFF2-40B4-BE49-F238E27FC236}">
                    <a16:creationId xmlns:a16="http://schemas.microsoft.com/office/drawing/2014/main" id="{52D7A0BE-F635-F0A6-71E9-D28B29710344}"/>
                  </a:ext>
                </a:extLst>
              </p:cNvPr>
              <p:cNvSpPr>
                <a:spLocks noChangeArrowheads="1"/>
              </p:cNvSpPr>
              <p:nvPr/>
            </p:nvSpPr>
            <p:spPr bwMode="auto">
              <a:xfrm>
                <a:off x="1632" y="1728"/>
                <a:ext cx="288" cy="61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Text Box 28">
                <a:extLst>
                  <a:ext uri="{FF2B5EF4-FFF2-40B4-BE49-F238E27FC236}">
                    <a16:creationId xmlns:a16="http://schemas.microsoft.com/office/drawing/2014/main" id="{E2E64DDF-8237-D09B-2651-572545B4A3A9}"/>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27" name="AutoShape 55">
              <a:extLst>
                <a:ext uri="{FF2B5EF4-FFF2-40B4-BE49-F238E27FC236}">
                  <a16:creationId xmlns:a16="http://schemas.microsoft.com/office/drawing/2014/main" id="{F3768FD6-445B-0412-40D7-DDD10D23FBA7}"/>
                </a:ext>
              </a:extLst>
            </p:cNvPr>
            <p:cNvCxnSpPr>
              <a:cxnSpLocks noChangeShapeType="1"/>
              <a:endCxn id="150" idx="0"/>
            </p:cNvCxnSpPr>
            <p:nvPr/>
          </p:nvCxnSpPr>
          <p:spPr bwMode="auto">
            <a:xfrm>
              <a:off x="5564603" y="4764405"/>
              <a:ext cx="538213" cy="56380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AutoShape 56">
              <a:extLst>
                <a:ext uri="{FF2B5EF4-FFF2-40B4-BE49-F238E27FC236}">
                  <a16:creationId xmlns:a16="http://schemas.microsoft.com/office/drawing/2014/main" id="{F7B04344-E6F2-0AFB-002C-53B8FDD57094}"/>
                </a:ext>
              </a:extLst>
            </p:cNvPr>
            <p:cNvCxnSpPr>
              <a:cxnSpLocks noChangeShapeType="1"/>
              <a:stCxn id="121" idx="5"/>
            </p:cNvCxnSpPr>
            <p:nvPr/>
          </p:nvCxnSpPr>
          <p:spPr bwMode="auto">
            <a:xfrm>
              <a:off x="6629703" y="3740269"/>
              <a:ext cx="641968" cy="64457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AutoShape 61">
              <a:extLst>
                <a:ext uri="{FF2B5EF4-FFF2-40B4-BE49-F238E27FC236}">
                  <a16:creationId xmlns:a16="http://schemas.microsoft.com/office/drawing/2014/main" id="{854323F4-7AEB-7B4D-3F49-67AECA8D55C1}"/>
                </a:ext>
              </a:extLst>
            </p:cNvPr>
            <p:cNvCxnSpPr>
              <a:cxnSpLocks noChangeShapeType="1"/>
              <a:stCxn id="120" idx="3"/>
            </p:cNvCxnSpPr>
            <p:nvPr/>
          </p:nvCxnSpPr>
          <p:spPr bwMode="auto">
            <a:xfrm flipH="1">
              <a:off x="4863243" y="4756232"/>
              <a:ext cx="364654" cy="53902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0" name="组合 129">
              <a:extLst>
                <a:ext uri="{FF2B5EF4-FFF2-40B4-BE49-F238E27FC236}">
                  <a16:creationId xmlns:a16="http://schemas.microsoft.com/office/drawing/2014/main" id="{3E85B43C-A3CE-983C-EBF3-D9C3A636E369}"/>
                </a:ext>
              </a:extLst>
            </p:cNvPr>
            <p:cNvGrpSpPr/>
            <p:nvPr/>
          </p:nvGrpSpPr>
          <p:grpSpPr>
            <a:xfrm>
              <a:off x="5864983" y="6037133"/>
              <a:ext cx="466482" cy="246679"/>
              <a:chOff x="5314169" y="5468775"/>
              <a:chExt cx="466482" cy="246679"/>
            </a:xfrm>
          </p:grpSpPr>
          <p:sp>
            <p:nvSpPr>
              <p:cNvPr id="131" name="Line 15">
                <a:extLst>
                  <a:ext uri="{FF2B5EF4-FFF2-40B4-BE49-F238E27FC236}">
                    <a16:creationId xmlns:a16="http://schemas.microsoft.com/office/drawing/2014/main" id="{EF3A5F21-7347-CEAF-5736-F72D0B785B64}"/>
                  </a:ext>
                </a:extLst>
              </p:cNvPr>
              <p:cNvSpPr>
                <a:spLocks noChangeShapeType="1"/>
              </p:cNvSpPr>
              <p:nvPr/>
            </p:nvSpPr>
            <p:spPr bwMode="auto">
              <a:xfrm>
                <a:off x="5314169" y="5486788"/>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6">
                <a:extLst>
                  <a:ext uri="{FF2B5EF4-FFF2-40B4-BE49-F238E27FC236}">
                    <a16:creationId xmlns:a16="http://schemas.microsoft.com/office/drawing/2014/main" id="{9A81F013-DB53-8B0A-7421-13689658AA55}"/>
                  </a:ext>
                </a:extLst>
              </p:cNvPr>
              <p:cNvSpPr>
                <a:spLocks noChangeShapeType="1"/>
              </p:cNvSpPr>
              <p:nvPr/>
            </p:nvSpPr>
            <p:spPr bwMode="auto">
              <a:xfrm flipV="1">
                <a:off x="5314169" y="5468775"/>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4">
                <a:extLst>
                  <a:ext uri="{FF2B5EF4-FFF2-40B4-BE49-F238E27FC236}">
                    <a16:creationId xmlns:a16="http://schemas.microsoft.com/office/drawing/2014/main" id="{0AC500D8-F195-805B-42AA-98293B77BE8E}"/>
                  </a:ext>
                </a:extLst>
              </p:cNvPr>
              <p:cNvSpPr>
                <a:spLocks noChangeShapeType="1"/>
              </p:cNvSpPr>
              <p:nvPr/>
            </p:nvSpPr>
            <p:spPr bwMode="auto">
              <a:xfrm>
                <a:off x="5323353" y="5468775"/>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1" name="Oval 7">
            <a:extLst>
              <a:ext uri="{FF2B5EF4-FFF2-40B4-BE49-F238E27FC236}">
                <a16:creationId xmlns:a16="http://schemas.microsoft.com/office/drawing/2014/main" id="{B365D156-32CE-E57B-99DE-8126DE22C12B}"/>
              </a:ext>
            </a:extLst>
          </p:cNvPr>
          <p:cNvSpPr>
            <a:spLocks noChangeArrowheads="1"/>
          </p:cNvSpPr>
          <p:nvPr/>
        </p:nvSpPr>
        <p:spPr bwMode="auto">
          <a:xfrm>
            <a:off x="2310914" y="340575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172" name="AutoShape 9">
            <a:extLst>
              <a:ext uri="{FF2B5EF4-FFF2-40B4-BE49-F238E27FC236}">
                <a16:creationId xmlns:a16="http://schemas.microsoft.com/office/drawing/2014/main" id="{1046B1C7-21E1-7B91-EF71-95FDCB1F2577}"/>
              </a:ext>
            </a:extLst>
          </p:cNvPr>
          <p:cNvCxnSpPr>
            <a:cxnSpLocks noChangeShapeType="1"/>
            <a:stCxn id="171" idx="3"/>
          </p:cNvCxnSpPr>
          <p:nvPr/>
        </p:nvCxnSpPr>
        <p:spPr bwMode="auto">
          <a:xfrm flipH="1">
            <a:off x="2157244" y="3875657"/>
            <a:ext cx="231775" cy="203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4" name="Group 45">
            <a:extLst>
              <a:ext uri="{FF2B5EF4-FFF2-40B4-BE49-F238E27FC236}">
                <a16:creationId xmlns:a16="http://schemas.microsoft.com/office/drawing/2014/main" id="{95F83342-7AEF-D339-ADBD-EB392FE8670A}"/>
              </a:ext>
            </a:extLst>
          </p:cNvPr>
          <p:cNvGrpSpPr/>
          <p:nvPr/>
        </p:nvGrpSpPr>
        <p:grpSpPr bwMode="auto">
          <a:xfrm>
            <a:off x="3521730" y="4051518"/>
            <a:ext cx="539750" cy="838200"/>
            <a:chOff x="1622" y="1728"/>
            <a:chExt cx="340" cy="528"/>
          </a:xfrm>
        </p:grpSpPr>
        <p:sp>
          <p:nvSpPr>
            <p:cNvPr id="181" name="Rectangle 46">
              <a:extLst>
                <a:ext uri="{FF2B5EF4-FFF2-40B4-BE49-F238E27FC236}">
                  <a16:creationId xmlns:a16="http://schemas.microsoft.com/office/drawing/2014/main" id="{CE9D4297-2F1A-E7A3-8471-6269217CDF0B}"/>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Text Box 47">
              <a:extLst>
                <a:ext uri="{FF2B5EF4-FFF2-40B4-BE49-F238E27FC236}">
                  <a16:creationId xmlns:a16="http://schemas.microsoft.com/office/drawing/2014/main" id="{0AB4FFE8-ED96-2526-B3D8-F7C2242AF228}"/>
                </a:ext>
              </a:extLst>
            </p:cNvPr>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83" name="AutoShape 57">
            <a:extLst>
              <a:ext uri="{FF2B5EF4-FFF2-40B4-BE49-F238E27FC236}">
                <a16:creationId xmlns:a16="http://schemas.microsoft.com/office/drawing/2014/main" id="{9A6B41B9-E09A-2A82-E73F-BFCE23511F7F}"/>
              </a:ext>
            </a:extLst>
          </p:cNvPr>
          <p:cNvCxnSpPr>
            <a:cxnSpLocks noChangeShapeType="1"/>
            <a:stCxn id="171" idx="6"/>
            <a:endCxn id="181" idx="0"/>
          </p:cNvCxnSpPr>
          <p:nvPr/>
        </p:nvCxnSpPr>
        <p:spPr bwMode="auto">
          <a:xfrm>
            <a:off x="2844314" y="3672457"/>
            <a:ext cx="921891" cy="37906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箭头: 右 183">
            <a:extLst>
              <a:ext uri="{FF2B5EF4-FFF2-40B4-BE49-F238E27FC236}">
                <a16:creationId xmlns:a16="http://schemas.microsoft.com/office/drawing/2014/main" id="{48397E6E-09AD-0BCB-44E4-157760A4F8A7}"/>
              </a:ext>
            </a:extLst>
          </p:cNvPr>
          <p:cNvSpPr/>
          <p:nvPr/>
        </p:nvSpPr>
        <p:spPr>
          <a:xfrm>
            <a:off x="3994805" y="4894207"/>
            <a:ext cx="1223231"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8">
            <a:extLst>
              <a:ext uri="{FF2B5EF4-FFF2-40B4-BE49-F238E27FC236}">
                <a16:creationId xmlns:a16="http://schemas.microsoft.com/office/drawing/2014/main" id="{28136044-6BDD-0462-BFA9-A94A0AA457D3}"/>
              </a:ext>
            </a:extLst>
          </p:cNvPr>
          <p:cNvSpPr>
            <a:spLocks noChangeArrowheads="1"/>
          </p:cNvSpPr>
          <p:nvPr/>
        </p:nvSpPr>
        <p:spPr bwMode="auto">
          <a:xfrm>
            <a:off x="957591" y="466098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87" name="Oval 10">
            <a:extLst>
              <a:ext uri="{FF2B5EF4-FFF2-40B4-BE49-F238E27FC236}">
                <a16:creationId xmlns:a16="http://schemas.microsoft.com/office/drawing/2014/main" id="{6CB7688A-E396-D9BB-9B60-9E5D5CFD3B15}"/>
              </a:ext>
            </a:extLst>
          </p:cNvPr>
          <p:cNvSpPr>
            <a:spLocks noChangeArrowheads="1"/>
          </p:cNvSpPr>
          <p:nvPr/>
        </p:nvSpPr>
        <p:spPr bwMode="auto">
          <a:xfrm>
            <a:off x="1662336" y="3975720"/>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89" name="Group 35">
            <a:extLst>
              <a:ext uri="{FF2B5EF4-FFF2-40B4-BE49-F238E27FC236}">
                <a16:creationId xmlns:a16="http://schemas.microsoft.com/office/drawing/2014/main" id="{5D2FA3CC-DC9A-C50D-A294-B89F59E253F5}"/>
              </a:ext>
            </a:extLst>
          </p:cNvPr>
          <p:cNvGrpSpPr/>
          <p:nvPr/>
        </p:nvGrpSpPr>
        <p:grpSpPr bwMode="auto">
          <a:xfrm>
            <a:off x="539552" y="5589240"/>
            <a:ext cx="511175" cy="868614"/>
            <a:chOff x="1622" y="1728"/>
            <a:chExt cx="322" cy="528"/>
          </a:xfrm>
        </p:grpSpPr>
        <p:sp>
          <p:nvSpPr>
            <p:cNvPr id="191" name="Rectangle 36">
              <a:extLst>
                <a:ext uri="{FF2B5EF4-FFF2-40B4-BE49-F238E27FC236}">
                  <a16:creationId xmlns:a16="http://schemas.microsoft.com/office/drawing/2014/main" id="{C0BF932A-1ACD-B037-C9A1-244D14480C9E}"/>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Text Box 37">
              <a:extLst>
                <a:ext uri="{FF2B5EF4-FFF2-40B4-BE49-F238E27FC236}">
                  <a16:creationId xmlns:a16="http://schemas.microsoft.com/office/drawing/2014/main" id="{483D9A63-E3D8-6544-4D94-19DCED40E8B2}"/>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93" name="AutoShape 54">
            <a:extLst>
              <a:ext uri="{FF2B5EF4-FFF2-40B4-BE49-F238E27FC236}">
                <a16:creationId xmlns:a16="http://schemas.microsoft.com/office/drawing/2014/main" id="{119278D5-1B28-7594-8A03-6C8B89E3F39D}"/>
              </a:ext>
            </a:extLst>
          </p:cNvPr>
          <p:cNvCxnSpPr>
            <a:cxnSpLocks noChangeShapeType="1"/>
            <a:stCxn id="186" idx="7"/>
            <a:endCxn id="187" idx="3"/>
          </p:cNvCxnSpPr>
          <p:nvPr/>
        </p:nvCxnSpPr>
        <p:spPr bwMode="auto">
          <a:xfrm flipV="1">
            <a:off x="1412876" y="4431005"/>
            <a:ext cx="327575" cy="3080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4" name="Group 11">
            <a:extLst>
              <a:ext uri="{FF2B5EF4-FFF2-40B4-BE49-F238E27FC236}">
                <a16:creationId xmlns:a16="http://schemas.microsoft.com/office/drawing/2014/main" id="{5CBB7435-8FA7-7515-C483-E76EEB09F40C}"/>
              </a:ext>
            </a:extLst>
          </p:cNvPr>
          <p:cNvGrpSpPr/>
          <p:nvPr/>
        </p:nvGrpSpPr>
        <p:grpSpPr bwMode="auto">
          <a:xfrm>
            <a:off x="1338759" y="5589240"/>
            <a:ext cx="511285" cy="984535"/>
            <a:chOff x="998" y="1728"/>
            <a:chExt cx="322" cy="620"/>
          </a:xfrm>
        </p:grpSpPr>
        <p:sp>
          <p:nvSpPr>
            <p:cNvPr id="195" name="Rectangle 13">
              <a:extLst>
                <a:ext uri="{FF2B5EF4-FFF2-40B4-BE49-F238E27FC236}">
                  <a16:creationId xmlns:a16="http://schemas.microsoft.com/office/drawing/2014/main" id="{BA6ADC66-4B57-01BF-05C0-11FAF0514767}"/>
                </a:ext>
              </a:extLst>
            </p:cNvPr>
            <p:cNvSpPr>
              <a:spLocks noChangeArrowheads="1"/>
            </p:cNvSpPr>
            <p:nvPr/>
          </p:nvSpPr>
          <p:spPr bwMode="auto">
            <a:xfrm>
              <a:off x="1008" y="1728"/>
              <a:ext cx="288" cy="62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Text Box 17">
              <a:extLst>
                <a:ext uri="{FF2B5EF4-FFF2-40B4-BE49-F238E27FC236}">
                  <a16:creationId xmlns:a16="http://schemas.microsoft.com/office/drawing/2014/main" id="{047C36B7-1C64-67C9-D465-B27EE425C0EB}"/>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98" name="AutoShape 55">
            <a:extLst>
              <a:ext uri="{FF2B5EF4-FFF2-40B4-BE49-F238E27FC236}">
                <a16:creationId xmlns:a16="http://schemas.microsoft.com/office/drawing/2014/main" id="{EB9AAF0B-483F-6A1B-CB02-C3C741DBB30B}"/>
              </a:ext>
            </a:extLst>
          </p:cNvPr>
          <p:cNvCxnSpPr>
            <a:cxnSpLocks noChangeShapeType="1"/>
            <a:stCxn id="186" idx="5"/>
            <a:endCxn id="195" idx="0"/>
          </p:cNvCxnSpPr>
          <p:nvPr/>
        </p:nvCxnSpPr>
        <p:spPr bwMode="auto">
          <a:xfrm>
            <a:off x="1412876" y="5116272"/>
            <a:ext cx="170410" cy="47296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AutoShape 56">
            <a:extLst>
              <a:ext uri="{FF2B5EF4-FFF2-40B4-BE49-F238E27FC236}">
                <a16:creationId xmlns:a16="http://schemas.microsoft.com/office/drawing/2014/main" id="{0F0ABA7D-A370-A631-50E5-1CAA2A7A5E7C}"/>
              </a:ext>
            </a:extLst>
          </p:cNvPr>
          <p:cNvCxnSpPr>
            <a:cxnSpLocks noChangeShapeType="1"/>
            <a:stCxn id="187" idx="5"/>
          </p:cNvCxnSpPr>
          <p:nvPr/>
        </p:nvCxnSpPr>
        <p:spPr bwMode="auto">
          <a:xfrm>
            <a:off x="2117621" y="4431005"/>
            <a:ext cx="463809" cy="5693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AutoShape 61">
            <a:extLst>
              <a:ext uri="{FF2B5EF4-FFF2-40B4-BE49-F238E27FC236}">
                <a16:creationId xmlns:a16="http://schemas.microsoft.com/office/drawing/2014/main" id="{EE9BE677-57E4-2011-10C1-9A940039C5A4}"/>
              </a:ext>
            </a:extLst>
          </p:cNvPr>
          <p:cNvCxnSpPr>
            <a:cxnSpLocks noChangeShapeType="1"/>
            <a:stCxn id="186" idx="3"/>
            <a:endCxn id="191" idx="0"/>
          </p:cNvCxnSpPr>
          <p:nvPr/>
        </p:nvCxnSpPr>
        <p:spPr bwMode="auto">
          <a:xfrm flipH="1">
            <a:off x="784027" y="5116272"/>
            <a:ext cx="251679" cy="4729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Rectangle 27">
            <a:extLst>
              <a:ext uri="{FF2B5EF4-FFF2-40B4-BE49-F238E27FC236}">
                <a16:creationId xmlns:a16="http://schemas.microsoft.com/office/drawing/2014/main" id="{4743F79F-4C29-FF1C-B444-A662C8A05CE3}"/>
              </a:ext>
            </a:extLst>
          </p:cNvPr>
          <p:cNvSpPr>
            <a:spLocks noChangeArrowheads="1"/>
          </p:cNvSpPr>
          <p:nvPr/>
        </p:nvSpPr>
        <p:spPr bwMode="auto">
          <a:xfrm>
            <a:off x="2300308" y="4996016"/>
            <a:ext cx="457478" cy="10972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 name="组合 208">
            <a:extLst>
              <a:ext uri="{FF2B5EF4-FFF2-40B4-BE49-F238E27FC236}">
                <a16:creationId xmlns:a16="http://schemas.microsoft.com/office/drawing/2014/main" id="{029E7DA6-D1FC-547A-8433-7E218A5C71F3}"/>
              </a:ext>
            </a:extLst>
          </p:cNvPr>
          <p:cNvGrpSpPr/>
          <p:nvPr/>
        </p:nvGrpSpPr>
        <p:grpSpPr>
          <a:xfrm>
            <a:off x="1378695" y="5174278"/>
            <a:ext cx="1411654" cy="1405490"/>
            <a:chOff x="2899322" y="4797728"/>
            <a:chExt cx="1411654" cy="1405490"/>
          </a:xfrm>
        </p:grpSpPr>
        <p:grpSp>
          <p:nvGrpSpPr>
            <p:cNvPr id="201" name="组合 200">
              <a:extLst>
                <a:ext uri="{FF2B5EF4-FFF2-40B4-BE49-F238E27FC236}">
                  <a16:creationId xmlns:a16="http://schemas.microsoft.com/office/drawing/2014/main" id="{DDF35CD1-1F66-7E64-D743-A19666C50086}"/>
                </a:ext>
              </a:extLst>
            </p:cNvPr>
            <p:cNvGrpSpPr/>
            <p:nvPr/>
          </p:nvGrpSpPr>
          <p:grpSpPr>
            <a:xfrm>
              <a:off x="2899322" y="5951155"/>
              <a:ext cx="458333" cy="252063"/>
              <a:chOff x="5367622" y="5935275"/>
              <a:chExt cx="458333" cy="252063"/>
            </a:xfrm>
          </p:grpSpPr>
          <p:sp>
            <p:nvSpPr>
              <p:cNvPr id="202" name="Line 15">
                <a:extLst>
                  <a:ext uri="{FF2B5EF4-FFF2-40B4-BE49-F238E27FC236}">
                    <a16:creationId xmlns:a16="http://schemas.microsoft.com/office/drawing/2014/main" id="{17177598-9464-1281-6C47-8E8D0E0E54BD}"/>
                  </a:ext>
                </a:extLst>
              </p:cNvPr>
              <p:cNvSpPr>
                <a:spLocks noChangeShapeType="1"/>
              </p:cNvSpPr>
              <p:nvPr/>
            </p:nvSpPr>
            <p:spPr bwMode="auto">
              <a:xfrm>
                <a:off x="5368657" y="5958672"/>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 name="Line 16">
                <a:extLst>
                  <a:ext uri="{FF2B5EF4-FFF2-40B4-BE49-F238E27FC236}">
                    <a16:creationId xmlns:a16="http://schemas.microsoft.com/office/drawing/2014/main" id="{160C7CB9-F7C1-6B7D-AE4D-570DA25073BA}"/>
                  </a:ext>
                </a:extLst>
              </p:cNvPr>
              <p:cNvSpPr>
                <a:spLocks noChangeShapeType="1"/>
              </p:cNvSpPr>
              <p:nvPr/>
            </p:nvSpPr>
            <p:spPr bwMode="auto">
              <a:xfrm flipV="1">
                <a:off x="5367622" y="5935275"/>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 name="Line 14">
                <a:extLst>
                  <a:ext uri="{FF2B5EF4-FFF2-40B4-BE49-F238E27FC236}">
                    <a16:creationId xmlns:a16="http://schemas.microsoft.com/office/drawing/2014/main" id="{8CC3BE72-31E4-68B0-7736-068777617A5C}"/>
                  </a:ext>
                </a:extLst>
              </p:cNvPr>
              <p:cNvSpPr>
                <a:spLocks noChangeShapeType="1"/>
              </p:cNvSpPr>
              <p:nvPr/>
            </p:nvSpPr>
            <p:spPr bwMode="auto">
              <a:xfrm>
                <a:off x="5367622" y="5958672"/>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 name="Text Box 28">
              <a:extLst>
                <a:ext uri="{FF2B5EF4-FFF2-40B4-BE49-F238E27FC236}">
                  <a16:creationId xmlns:a16="http://schemas.microsoft.com/office/drawing/2014/main" id="{86BD7DE4-000E-82B8-799A-AD0AD349A3E9}"/>
                </a:ext>
              </a:extLst>
            </p:cNvPr>
            <p:cNvSpPr txBox="1">
              <a:spLocks noChangeArrowheads="1"/>
            </p:cNvSpPr>
            <p:nvPr/>
          </p:nvSpPr>
          <p:spPr bwMode="auto">
            <a:xfrm>
              <a:off x="3788371" y="4797728"/>
              <a:ext cx="522605" cy="45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211" name="箭头: 右 210">
            <a:extLst>
              <a:ext uri="{FF2B5EF4-FFF2-40B4-BE49-F238E27FC236}">
                <a16:creationId xmlns:a16="http://schemas.microsoft.com/office/drawing/2014/main" id="{409BEE2B-C961-FFD4-D7C8-1B235547542B}"/>
              </a:ext>
            </a:extLst>
          </p:cNvPr>
          <p:cNvSpPr/>
          <p:nvPr/>
        </p:nvSpPr>
        <p:spPr>
          <a:xfrm rot="8074175">
            <a:off x="4183447" y="3583706"/>
            <a:ext cx="1111660"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Text Box 18">
            <a:extLst>
              <a:ext uri="{FF2B5EF4-FFF2-40B4-BE49-F238E27FC236}">
                <a16:creationId xmlns:a16="http://schemas.microsoft.com/office/drawing/2014/main" id="{26B3BCF0-3ED7-2054-58DA-BD1B6D3EAF41}"/>
              </a:ext>
            </a:extLst>
          </p:cNvPr>
          <p:cNvSpPr txBox="1">
            <a:spLocks noChangeArrowheads="1"/>
          </p:cNvSpPr>
          <p:nvPr/>
        </p:nvSpPr>
        <p:spPr bwMode="auto">
          <a:xfrm>
            <a:off x="861560" y="2291448"/>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13" name="Oval 7">
            <a:extLst>
              <a:ext uri="{FF2B5EF4-FFF2-40B4-BE49-F238E27FC236}">
                <a16:creationId xmlns:a16="http://schemas.microsoft.com/office/drawing/2014/main" id="{2BCD954E-F66C-1682-43FC-B705D7E4EDB7}"/>
              </a:ext>
            </a:extLst>
          </p:cNvPr>
          <p:cNvSpPr>
            <a:spLocks noChangeArrowheads="1"/>
          </p:cNvSpPr>
          <p:nvPr/>
        </p:nvSpPr>
        <p:spPr bwMode="auto">
          <a:xfrm>
            <a:off x="2145936" y="14268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14" name="Oval 8">
            <a:extLst>
              <a:ext uri="{FF2B5EF4-FFF2-40B4-BE49-F238E27FC236}">
                <a16:creationId xmlns:a16="http://schemas.microsoft.com/office/drawing/2014/main" id="{523C4066-C9EE-E10C-E04C-F7A323D326CE}"/>
              </a:ext>
            </a:extLst>
          </p:cNvPr>
          <p:cNvSpPr>
            <a:spLocks noChangeArrowheads="1"/>
          </p:cNvSpPr>
          <p:nvPr/>
        </p:nvSpPr>
        <p:spPr bwMode="auto">
          <a:xfrm>
            <a:off x="1536336" y="75228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215" name="AutoShape 9">
            <a:extLst>
              <a:ext uri="{FF2B5EF4-FFF2-40B4-BE49-F238E27FC236}">
                <a16:creationId xmlns:a16="http://schemas.microsoft.com/office/drawing/2014/main" id="{DA1B7BAA-734B-1DF5-4461-7EEF0E35306F}"/>
              </a:ext>
            </a:extLst>
          </p:cNvPr>
          <p:cNvCxnSpPr>
            <a:cxnSpLocks noChangeShapeType="1"/>
            <a:stCxn id="213" idx="3"/>
            <a:endCxn id="214" idx="7"/>
          </p:cNvCxnSpPr>
          <p:nvPr/>
        </p:nvCxnSpPr>
        <p:spPr bwMode="auto">
          <a:xfrm flipH="1">
            <a:off x="1992266" y="612583"/>
            <a:ext cx="231775" cy="203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 name="Oval 10">
            <a:extLst>
              <a:ext uri="{FF2B5EF4-FFF2-40B4-BE49-F238E27FC236}">
                <a16:creationId xmlns:a16="http://schemas.microsoft.com/office/drawing/2014/main" id="{7C2F9439-A671-CC92-5754-93B2DC0D0C2A}"/>
              </a:ext>
            </a:extLst>
          </p:cNvPr>
          <p:cNvSpPr>
            <a:spLocks noChangeArrowheads="1"/>
          </p:cNvSpPr>
          <p:nvPr/>
        </p:nvSpPr>
        <p:spPr bwMode="auto">
          <a:xfrm>
            <a:off x="2339752" y="1124744"/>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17" name="Group 11">
            <a:extLst>
              <a:ext uri="{FF2B5EF4-FFF2-40B4-BE49-F238E27FC236}">
                <a16:creationId xmlns:a16="http://schemas.microsoft.com/office/drawing/2014/main" id="{B703C86B-6384-156B-6C91-1E004C935648}"/>
              </a:ext>
            </a:extLst>
          </p:cNvPr>
          <p:cNvGrpSpPr/>
          <p:nvPr/>
        </p:nvGrpSpPr>
        <p:grpSpPr bwMode="auto">
          <a:xfrm>
            <a:off x="1917335" y="1772815"/>
            <a:ext cx="519223" cy="1121099"/>
            <a:chOff x="998" y="1728"/>
            <a:chExt cx="327" cy="706"/>
          </a:xfrm>
        </p:grpSpPr>
        <p:grpSp>
          <p:nvGrpSpPr>
            <p:cNvPr id="218" name="Group 12">
              <a:extLst>
                <a:ext uri="{FF2B5EF4-FFF2-40B4-BE49-F238E27FC236}">
                  <a16:creationId xmlns:a16="http://schemas.microsoft.com/office/drawing/2014/main" id="{053898CF-610A-C472-E1E2-8E78F247D415}"/>
                </a:ext>
              </a:extLst>
            </p:cNvPr>
            <p:cNvGrpSpPr/>
            <p:nvPr/>
          </p:nvGrpSpPr>
          <p:grpSpPr bwMode="auto">
            <a:xfrm>
              <a:off x="1008" y="1728"/>
              <a:ext cx="317" cy="706"/>
              <a:chOff x="1008" y="1728"/>
              <a:chExt cx="317" cy="706"/>
            </a:xfrm>
          </p:grpSpPr>
          <p:sp>
            <p:nvSpPr>
              <p:cNvPr id="220" name="Rectangle 13">
                <a:extLst>
                  <a:ext uri="{FF2B5EF4-FFF2-40B4-BE49-F238E27FC236}">
                    <a16:creationId xmlns:a16="http://schemas.microsoft.com/office/drawing/2014/main" id="{C8F62F42-37B9-E4BF-7B54-E3D27DAC5E8A}"/>
                  </a:ext>
                </a:extLst>
              </p:cNvPr>
              <p:cNvSpPr>
                <a:spLocks noChangeArrowheads="1"/>
              </p:cNvSpPr>
              <p:nvPr/>
            </p:nvSpPr>
            <p:spPr bwMode="auto">
              <a:xfrm>
                <a:off x="1008" y="1728"/>
                <a:ext cx="288" cy="70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14">
                <a:extLst>
                  <a:ext uri="{FF2B5EF4-FFF2-40B4-BE49-F238E27FC236}">
                    <a16:creationId xmlns:a16="http://schemas.microsoft.com/office/drawing/2014/main" id="{4044F255-7ACB-0B96-1D4F-0EBBED6DEA98}"/>
                  </a:ext>
                </a:extLst>
              </p:cNvPr>
              <p:cNvSpPr>
                <a:spLocks noChangeShapeType="1"/>
              </p:cNvSpPr>
              <p:nvPr/>
            </p:nvSpPr>
            <p:spPr bwMode="auto">
              <a:xfrm>
                <a:off x="1037" y="2275"/>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15">
                <a:extLst>
                  <a:ext uri="{FF2B5EF4-FFF2-40B4-BE49-F238E27FC236}">
                    <a16:creationId xmlns:a16="http://schemas.microsoft.com/office/drawing/2014/main" id="{CF65FEDA-FDFB-4186-CF4B-FFC2EA17517A}"/>
                  </a:ext>
                </a:extLst>
              </p:cNvPr>
              <p:cNvSpPr>
                <a:spLocks noChangeShapeType="1"/>
              </p:cNvSpPr>
              <p:nvPr/>
            </p:nvSpPr>
            <p:spPr bwMode="auto">
              <a:xfrm>
                <a:off x="1021"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Line 16">
                <a:extLst>
                  <a:ext uri="{FF2B5EF4-FFF2-40B4-BE49-F238E27FC236}">
                    <a16:creationId xmlns:a16="http://schemas.microsoft.com/office/drawing/2014/main" id="{D36EA618-91F9-9D6E-0317-2CFB518FF43F}"/>
                  </a:ext>
                </a:extLst>
              </p:cNvPr>
              <p:cNvSpPr>
                <a:spLocks noChangeShapeType="1"/>
              </p:cNvSpPr>
              <p:nvPr/>
            </p:nvSpPr>
            <p:spPr bwMode="auto">
              <a:xfrm flipV="1">
                <a:off x="1021"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9" name="Text Box 17">
              <a:extLst>
                <a:ext uri="{FF2B5EF4-FFF2-40B4-BE49-F238E27FC236}">
                  <a16:creationId xmlns:a16="http://schemas.microsoft.com/office/drawing/2014/main" id="{9E4569B5-64CF-4FC1-A29A-06ECEA0FA81C}"/>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30" name="Group 26">
            <a:extLst>
              <a:ext uri="{FF2B5EF4-FFF2-40B4-BE49-F238E27FC236}">
                <a16:creationId xmlns:a16="http://schemas.microsoft.com/office/drawing/2014/main" id="{E4832B31-2757-283B-DF20-08FA653A33DD}"/>
              </a:ext>
            </a:extLst>
          </p:cNvPr>
          <p:cNvGrpSpPr/>
          <p:nvPr/>
        </p:nvGrpSpPr>
        <p:grpSpPr bwMode="auto">
          <a:xfrm>
            <a:off x="2907936" y="1772816"/>
            <a:ext cx="522605" cy="1097280"/>
            <a:chOff x="1622" y="1728"/>
            <a:chExt cx="329" cy="691"/>
          </a:xfrm>
        </p:grpSpPr>
        <p:sp>
          <p:nvSpPr>
            <p:cNvPr id="231" name="Rectangle 27">
              <a:extLst>
                <a:ext uri="{FF2B5EF4-FFF2-40B4-BE49-F238E27FC236}">
                  <a16:creationId xmlns:a16="http://schemas.microsoft.com/office/drawing/2014/main" id="{54DA415B-599D-B069-0818-E26B01D65CED}"/>
                </a:ext>
              </a:extLst>
            </p:cNvPr>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Text Box 28">
              <a:extLst>
                <a:ext uri="{FF2B5EF4-FFF2-40B4-BE49-F238E27FC236}">
                  <a16:creationId xmlns:a16="http://schemas.microsoft.com/office/drawing/2014/main" id="{6396AE95-DC0C-246F-1E6A-8A4743BE1D00}"/>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39" name="Group 35">
            <a:extLst>
              <a:ext uri="{FF2B5EF4-FFF2-40B4-BE49-F238E27FC236}">
                <a16:creationId xmlns:a16="http://schemas.microsoft.com/office/drawing/2014/main" id="{E3E875D7-8545-7126-0836-1E8B44A5656A}"/>
              </a:ext>
            </a:extLst>
          </p:cNvPr>
          <p:cNvGrpSpPr/>
          <p:nvPr/>
        </p:nvGrpSpPr>
        <p:grpSpPr bwMode="auto">
          <a:xfrm>
            <a:off x="774336" y="1196752"/>
            <a:ext cx="511175" cy="838200"/>
            <a:chOff x="1622" y="1728"/>
            <a:chExt cx="322" cy="528"/>
          </a:xfrm>
        </p:grpSpPr>
        <p:sp>
          <p:nvSpPr>
            <p:cNvPr id="240" name="Rectangle 36">
              <a:extLst>
                <a:ext uri="{FF2B5EF4-FFF2-40B4-BE49-F238E27FC236}">
                  <a16:creationId xmlns:a16="http://schemas.microsoft.com/office/drawing/2014/main" id="{E0AFADA1-89A0-F576-EBE6-EFCB9CB5E198}"/>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Text Box 37">
              <a:extLst>
                <a:ext uri="{FF2B5EF4-FFF2-40B4-BE49-F238E27FC236}">
                  <a16:creationId xmlns:a16="http://schemas.microsoft.com/office/drawing/2014/main" id="{54285290-2453-FA32-7281-C2E5B3AA8B71}"/>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248" name="AutoShape 54">
            <a:extLst>
              <a:ext uri="{FF2B5EF4-FFF2-40B4-BE49-F238E27FC236}">
                <a16:creationId xmlns:a16="http://schemas.microsoft.com/office/drawing/2014/main" id="{C2FC9F38-7052-EBC1-B2C2-5AD8C55E0186}"/>
              </a:ext>
            </a:extLst>
          </p:cNvPr>
          <p:cNvCxnSpPr>
            <a:cxnSpLocks noChangeShapeType="1"/>
            <a:stCxn id="214" idx="6"/>
            <a:endCxn id="216" idx="1"/>
          </p:cNvCxnSpPr>
          <p:nvPr/>
        </p:nvCxnSpPr>
        <p:spPr bwMode="auto">
          <a:xfrm>
            <a:off x="2069736" y="1018983"/>
            <a:ext cx="348131" cy="18387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AutoShape 55">
            <a:extLst>
              <a:ext uri="{FF2B5EF4-FFF2-40B4-BE49-F238E27FC236}">
                <a16:creationId xmlns:a16="http://schemas.microsoft.com/office/drawing/2014/main" id="{2C30ADBB-1DE4-1F27-9A77-90DAA62768DA}"/>
              </a:ext>
            </a:extLst>
          </p:cNvPr>
          <p:cNvCxnSpPr>
            <a:cxnSpLocks noChangeShapeType="1"/>
            <a:stCxn id="216" idx="3"/>
            <a:endCxn id="220" idx="0"/>
          </p:cNvCxnSpPr>
          <p:nvPr/>
        </p:nvCxnSpPr>
        <p:spPr bwMode="auto">
          <a:xfrm flipH="1">
            <a:off x="2161864" y="1580029"/>
            <a:ext cx="256003" cy="19278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AutoShape 56">
            <a:extLst>
              <a:ext uri="{FF2B5EF4-FFF2-40B4-BE49-F238E27FC236}">
                <a16:creationId xmlns:a16="http://schemas.microsoft.com/office/drawing/2014/main" id="{2DE1A22B-DF8C-72EC-1B1D-F5A45A75767D}"/>
              </a:ext>
            </a:extLst>
          </p:cNvPr>
          <p:cNvCxnSpPr>
            <a:cxnSpLocks noChangeShapeType="1"/>
            <a:stCxn id="216" idx="5"/>
            <a:endCxn id="231" idx="0"/>
          </p:cNvCxnSpPr>
          <p:nvPr/>
        </p:nvCxnSpPr>
        <p:spPr bwMode="auto">
          <a:xfrm>
            <a:off x="2795037" y="1580029"/>
            <a:ext cx="357523" cy="1927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AutoShape 57">
            <a:extLst>
              <a:ext uri="{FF2B5EF4-FFF2-40B4-BE49-F238E27FC236}">
                <a16:creationId xmlns:a16="http://schemas.microsoft.com/office/drawing/2014/main" id="{1A8E12A7-0F70-5E5B-CAD6-E3D3FFABAC31}"/>
              </a:ext>
            </a:extLst>
          </p:cNvPr>
          <p:cNvCxnSpPr>
            <a:cxnSpLocks noChangeShapeType="1"/>
            <a:stCxn id="213" idx="6"/>
            <a:endCxn id="261" idx="0"/>
          </p:cNvCxnSpPr>
          <p:nvPr/>
        </p:nvCxnSpPr>
        <p:spPr bwMode="auto">
          <a:xfrm>
            <a:off x="2679336" y="409383"/>
            <a:ext cx="877309" cy="35532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AutoShape 61">
            <a:extLst>
              <a:ext uri="{FF2B5EF4-FFF2-40B4-BE49-F238E27FC236}">
                <a16:creationId xmlns:a16="http://schemas.microsoft.com/office/drawing/2014/main" id="{00297F51-90B3-79B6-388F-4855C5DE0B19}"/>
              </a:ext>
            </a:extLst>
          </p:cNvPr>
          <p:cNvCxnSpPr>
            <a:cxnSpLocks noChangeShapeType="1"/>
            <a:stCxn id="214" idx="2"/>
            <a:endCxn id="240" idx="0"/>
          </p:cNvCxnSpPr>
          <p:nvPr/>
        </p:nvCxnSpPr>
        <p:spPr bwMode="auto">
          <a:xfrm flipH="1">
            <a:off x="1018811" y="1018983"/>
            <a:ext cx="517525" cy="17776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4" name="Group 45">
            <a:extLst>
              <a:ext uri="{FF2B5EF4-FFF2-40B4-BE49-F238E27FC236}">
                <a16:creationId xmlns:a16="http://schemas.microsoft.com/office/drawing/2014/main" id="{F69CE5C6-2BF0-D74B-75D1-533D6B34AAD9}"/>
              </a:ext>
            </a:extLst>
          </p:cNvPr>
          <p:cNvGrpSpPr/>
          <p:nvPr/>
        </p:nvGrpSpPr>
        <p:grpSpPr bwMode="auto">
          <a:xfrm>
            <a:off x="3312170" y="764704"/>
            <a:ext cx="539750" cy="838200"/>
            <a:chOff x="1622" y="1728"/>
            <a:chExt cx="340" cy="528"/>
          </a:xfrm>
        </p:grpSpPr>
        <p:sp>
          <p:nvSpPr>
            <p:cNvPr id="261" name="Rectangle 46">
              <a:extLst>
                <a:ext uri="{FF2B5EF4-FFF2-40B4-BE49-F238E27FC236}">
                  <a16:creationId xmlns:a16="http://schemas.microsoft.com/office/drawing/2014/main" id="{AB2F2A9C-8F33-B3C7-246F-FD5DDF8C1975}"/>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 name="Text Box 47">
              <a:extLst>
                <a:ext uri="{FF2B5EF4-FFF2-40B4-BE49-F238E27FC236}">
                  <a16:creationId xmlns:a16="http://schemas.microsoft.com/office/drawing/2014/main" id="{91D2285B-951F-EA5A-2B7E-427AA8D77F90}"/>
                </a:ext>
              </a:extLst>
            </p:cNvPr>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266" name="任意多边形: 形状 265">
            <a:extLst>
              <a:ext uri="{FF2B5EF4-FFF2-40B4-BE49-F238E27FC236}">
                <a16:creationId xmlns:a16="http://schemas.microsoft.com/office/drawing/2014/main" id="{06A5638C-79F6-8422-EC85-D2E0D1A5B64F}"/>
              </a:ext>
            </a:extLst>
          </p:cNvPr>
          <p:cNvSpPr/>
          <p:nvPr/>
        </p:nvSpPr>
        <p:spPr>
          <a:xfrm>
            <a:off x="329184" y="548640"/>
            <a:ext cx="4261104" cy="2523744"/>
          </a:xfrm>
          <a:custGeom>
            <a:avLst/>
            <a:gdLst>
              <a:gd name="connsiteX0" fmla="*/ 1024128 w 4261104"/>
              <a:gd name="connsiteY0" fmla="*/ 128016 h 2523744"/>
              <a:gd name="connsiteX1" fmla="*/ 0 w 4261104"/>
              <a:gd name="connsiteY1" fmla="*/ 768096 h 2523744"/>
              <a:gd name="connsiteX2" fmla="*/ 256032 w 4261104"/>
              <a:gd name="connsiteY2" fmla="*/ 2121408 h 2523744"/>
              <a:gd name="connsiteX3" fmla="*/ 2267712 w 4261104"/>
              <a:gd name="connsiteY3" fmla="*/ 2523744 h 2523744"/>
              <a:gd name="connsiteX4" fmla="*/ 4206240 w 4261104"/>
              <a:gd name="connsiteY4" fmla="*/ 2523744 h 2523744"/>
              <a:gd name="connsiteX5" fmla="*/ 4261104 w 4261104"/>
              <a:gd name="connsiteY5" fmla="*/ 1536192 h 2523744"/>
              <a:gd name="connsiteX6" fmla="*/ 2670048 w 4261104"/>
              <a:gd name="connsiteY6" fmla="*/ 969264 h 2523744"/>
              <a:gd name="connsiteX7" fmla="*/ 2688336 w 4261104"/>
              <a:gd name="connsiteY7" fmla="*/ 585216 h 2523744"/>
              <a:gd name="connsiteX8" fmla="*/ 1335024 w 4261104"/>
              <a:gd name="connsiteY8" fmla="*/ 0 h 2523744"/>
              <a:gd name="connsiteX9" fmla="*/ 1024128 w 4261104"/>
              <a:gd name="connsiteY9" fmla="*/ 128016 h 252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1104" h="2523744">
                <a:moveTo>
                  <a:pt x="1024128" y="128016"/>
                </a:moveTo>
                <a:lnTo>
                  <a:pt x="0" y="768096"/>
                </a:lnTo>
                <a:lnTo>
                  <a:pt x="256032" y="2121408"/>
                </a:lnTo>
                <a:lnTo>
                  <a:pt x="2267712" y="2523744"/>
                </a:lnTo>
                <a:lnTo>
                  <a:pt x="4206240" y="2523744"/>
                </a:lnTo>
                <a:lnTo>
                  <a:pt x="4261104" y="1536192"/>
                </a:lnTo>
                <a:lnTo>
                  <a:pt x="2670048" y="969264"/>
                </a:lnTo>
                <a:lnTo>
                  <a:pt x="2688336" y="585216"/>
                </a:lnTo>
                <a:lnTo>
                  <a:pt x="1335024" y="0"/>
                </a:lnTo>
                <a:lnTo>
                  <a:pt x="1024128" y="128016"/>
                </a:ln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Text Box 18">
            <a:extLst>
              <a:ext uri="{FF2B5EF4-FFF2-40B4-BE49-F238E27FC236}">
                <a16:creationId xmlns:a16="http://schemas.microsoft.com/office/drawing/2014/main" id="{075C4CF0-0BFA-A11C-90FD-CDFA00F9B639}"/>
              </a:ext>
            </a:extLst>
          </p:cNvPr>
          <p:cNvSpPr txBox="1">
            <a:spLocks noChangeArrowheads="1"/>
          </p:cNvSpPr>
          <p:nvPr/>
        </p:nvSpPr>
        <p:spPr bwMode="auto">
          <a:xfrm>
            <a:off x="1832163" y="624030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32604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117" grpId="0" bldLvl="0" animBg="1"/>
      <p:bldP spid="212"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62" name="Text Box 18"/>
          <p:cNvSpPr txBox="1">
            <a:spLocks noChangeArrowheads="1"/>
          </p:cNvSpPr>
          <p:nvPr/>
        </p:nvSpPr>
        <p:spPr bwMode="auto">
          <a:xfrm>
            <a:off x="2564914" y="442706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002" name="Group 58"/>
          <p:cNvGrpSpPr/>
          <p:nvPr/>
        </p:nvGrpSpPr>
        <p:grpSpPr bwMode="auto">
          <a:xfrm>
            <a:off x="4321175" y="1817935"/>
            <a:ext cx="838200" cy="685800"/>
            <a:chOff x="2208" y="480"/>
            <a:chExt cx="528" cy="432"/>
          </a:xfrm>
        </p:grpSpPr>
        <p:sp>
          <p:nvSpPr>
            <p:cNvPr id="83003" name="AutoShape 59"/>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04" name="Text Box 60"/>
            <p:cNvSpPr txBox="1">
              <a:spLocks noChangeArrowheads="1"/>
            </p:cNvSpPr>
            <p:nvPr/>
          </p:nvSpPr>
          <p:spPr bwMode="auto">
            <a:xfrm>
              <a:off x="2256" y="48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LR</a:t>
              </a:r>
            </a:p>
          </p:txBody>
        </p:sp>
      </p:grpSp>
      <p:sp>
        <p:nvSpPr>
          <p:cNvPr id="82951" name="Oval 7"/>
          <p:cNvSpPr>
            <a:spLocks noChangeArrowheads="1"/>
          </p:cNvSpPr>
          <p:nvPr/>
        </p:nvSpPr>
        <p:spPr bwMode="auto">
          <a:xfrm>
            <a:off x="2110740" y="15110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2952" name="Oval 8"/>
          <p:cNvSpPr>
            <a:spLocks noChangeArrowheads="1"/>
          </p:cNvSpPr>
          <p:nvPr/>
        </p:nvSpPr>
        <p:spPr bwMode="auto">
          <a:xfrm>
            <a:off x="1501140" y="21206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2953" name="AutoShape 9"/>
          <p:cNvCxnSpPr>
            <a:cxnSpLocks noChangeShapeType="1"/>
            <a:stCxn id="82951" idx="3"/>
            <a:endCxn id="82952" idx="7"/>
          </p:cNvCxnSpPr>
          <p:nvPr/>
        </p:nvCxnSpPr>
        <p:spPr bwMode="auto">
          <a:xfrm flipH="1">
            <a:off x="1957070" y="1980932"/>
            <a:ext cx="231775" cy="203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954" name="Oval 10"/>
          <p:cNvSpPr>
            <a:spLocks noChangeArrowheads="1"/>
          </p:cNvSpPr>
          <p:nvPr/>
        </p:nvSpPr>
        <p:spPr bwMode="auto">
          <a:xfrm>
            <a:off x="2415540" y="26540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2955" name="Group 11"/>
          <p:cNvGrpSpPr/>
          <p:nvPr/>
        </p:nvGrpSpPr>
        <p:grpSpPr bwMode="auto">
          <a:xfrm>
            <a:off x="1882140" y="3339832"/>
            <a:ext cx="1481455" cy="1097280"/>
            <a:chOff x="998" y="1728"/>
            <a:chExt cx="933" cy="691"/>
          </a:xfrm>
        </p:grpSpPr>
        <p:grpSp>
          <p:nvGrpSpPr>
            <p:cNvPr id="82956" name="Group 12"/>
            <p:cNvGrpSpPr/>
            <p:nvPr/>
          </p:nvGrpSpPr>
          <p:grpSpPr bwMode="auto">
            <a:xfrm>
              <a:off x="1008" y="1728"/>
              <a:ext cx="923" cy="691"/>
              <a:chOff x="1008" y="1728"/>
              <a:chExt cx="923" cy="691"/>
            </a:xfrm>
          </p:grpSpPr>
          <p:sp>
            <p:nvSpPr>
              <p:cNvPr id="82957" name="Rectangle 13"/>
              <p:cNvSpPr>
                <a:spLocks noChangeArrowheads="1"/>
              </p:cNvSpPr>
              <p:nvPr/>
            </p:nvSpPr>
            <p:spPr bwMode="auto">
              <a:xfrm>
                <a:off x="1008" y="1728"/>
                <a:ext cx="288" cy="54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8" name="Line 14"/>
              <p:cNvSpPr>
                <a:spLocks noChangeShapeType="1"/>
              </p:cNvSpPr>
              <p:nvPr/>
            </p:nvSpPr>
            <p:spPr bwMode="auto">
              <a:xfrm>
                <a:off x="1643" y="2275"/>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9" name="Line 15"/>
              <p:cNvSpPr>
                <a:spLocks noChangeShapeType="1"/>
              </p:cNvSpPr>
              <p:nvPr/>
            </p:nvSpPr>
            <p:spPr bwMode="auto">
              <a:xfrm>
                <a:off x="1621"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0" name="Line 16"/>
              <p:cNvSpPr>
                <a:spLocks noChangeShapeType="1"/>
              </p:cNvSpPr>
              <p:nvPr/>
            </p:nvSpPr>
            <p:spPr bwMode="auto">
              <a:xfrm flipV="1">
                <a:off x="1632"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961" name="Text Box 17"/>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63" name="Group 19"/>
          <p:cNvGrpSpPr/>
          <p:nvPr/>
        </p:nvGrpSpPr>
        <p:grpSpPr bwMode="auto">
          <a:xfrm>
            <a:off x="3422650" y="3323322"/>
            <a:ext cx="590550" cy="1066800"/>
            <a:chOff x="720" y="1728"/>
            <a:chExt cx="372" cy="672"/>
          </a:xfrm>
        </p:grpSpPr>
        <p:sp>
          <p:nvSpPr>
            <p:cNvPr id="82964" name="Line 20"/>
            <p:cNvSpPr>
              <a:spLocks noChangeShapeType="1"/>
            </p:cNvSpPr>
            <p:nvPr/>
          </p:nvSpPr>
          <p:spPr bwMode="auto">
            <a:xfrm>
              <a:off x="72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5" name="Line 21"/>
            <p:cNvSpPr>
              <a:spLocks noChangeShapeType="1"/>
            </p:cNvSpPr>
            <p:nvPr/>
          </p:nvSpPr>
          <p:spPr bwMode="auto">
            <a:xfrm>
              <a:off x="72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6" name="Text Box 22"/>
            <p:cNvSpPr txBox="1">
              <a:spLocks noChangeArrowheads="1"/>
            </p:cNvSpPr>
            <p:nvPr/>
          </p:nvSpPr>
          <p:spPr bwMode="auto">
            <a:xfrm>
              <a:off x="720" y="192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67" name="Line 23"/>
            <p:cNvSpPr>
              <a:spLocks noChangeShapeType="1"/>
            </p:cNvSpPr>
            <p:nvPr/>
          </p:nvSpPr>
          <p:spPr bwMode="auto">
            <a:xfrm>
              <a:off x="81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68" name="Line 24"/>
            <p:cNvSpPr>
              <a:spLocks noChangeShapeType="1"/>
            </p:cNvSpPr>
            <p:nvPr/>
          </p:nvSpPr>
          <p:spPr bwMode="auto">
            <a:xfrm flipV="1">
              <a:off x="81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970" name="Group 26"/>
          <p:cNvGrpSpPr/>
          <p:nvPr/>
        </p:nvGrpSpPr>
        <p:grpSpPr bwMode="auto">
          <a:xfrm>
            <a:off x="2872740" y="3339832"/>
            <a:ext cx="522605" cy="1097280"/>
            <a:chOff x="1622" y="1728"/>
            <a:chExt cx="329" cy="691"/>
          </a:xfrm>
        </p:grpSpPr>
        <p:sp>
          <p:nvSpPr>
            <p:cNvPr id="82971" name="Rectangle 27"/>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2" name="Text Box 28"/>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73" name="Group 29"/>
          <p:cNvGrpSpPr/>
          <p:nvPr/>
        </p:nvGrpSpPr>
        <p:grpSpPr bwMode="auto">
          <a:xfrm>
            <a:off x="1395095" y="3323322"/>
            <a:ext cx="590550" cy="838200"/>
            <a:chOff x="1920" y="1728"/>
            <a:chExt cx="372" cy="528"/>
          </a:xfrm>
        </p:grpSpPr>
        <p:sp>
          <p:nvSpPr>
            <p:cNvPr id="82974" name="Line 30"/>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5" name="Line 31"/>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6" name="Text Box 32"/>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h-2</a:t>
              </a:r>
            </a:p>
          </p:txBody>
        </p:sp>
        <p:sp>
          <p:nvSpPr>
            <p:cNvPr id="82977" name="Line 33"/>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78" name="Line 34"/>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979" name="Group 35"/>
          <p:cNvGrpSpPr/>
          <p:nvPr/>
        </p:nvGrpSpPr>
        <p:grpSpPr bwMode="auto">
          <a:xfrm>
            <a:off x="739140" y="2806432"/>
            <a:ext cx="511175" cy="838200"/>
            <a:chOff x="1622" y="1728"/>
            <a:chExt cx="322" cy="528"/>
          </a:xfrm>
        </p:grpSpPr>
        <p:sp>
          <p:nvSpPr>
            <p:cNvPr id="82980" name="Rectangle 36"/>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1" name="Text Box 37"/>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82" name="Group 38"/>
          <p:cNvGrpSpPr/>
          <p:nvPr/>
        </p:nvGrpSpPr>
        <p:grpSpPr bwMode="auto">
          <a:xfrm>
            <a:off x="281940" y="2806432"/>
            <a:ext cx="590550" cy="838200"/>
            <a:chOff x="1920" y="1728"/>
            <a:chExt cx="372" cy="528"/>
          </a:xfrm>
        </p:grpSpPr>
        <p:sp>
          <p:nvSpPr>
            <p:cNvPr id="82983" name="Line 39"/>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4" name="Line 40"/>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5" name="Text Box 41"/>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86" name="Line 42"/>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7" name="Line 43"/>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988" name="Group 44"/>
          <p:cNvGrpSpPr/>
          <p:nvPr/>
        </p:nvGrpSpPr>
        <p:grpSpPr bwMode="auto">
          <a:xfrm>
            <a:off x="3177540" y="2025416"/>
            <a:ext cx="1047750" cy="838200"/>
            <a:chOff x="1344" y="3024"/>
            <a:chExt cx="660" cy="528"/>
          </a:xfrm>
        </p:grpSpPr>
        <p:grpSp>
          <p:nvGrpSpPr>
            <p:cNvPr id="82989" name="Group 45"/>
            <p:cNvGrpSpPr/>
            <p:nvPr/>
          </p:nvGrpSpPr>
          <p:grpSpPr bwMode="auto">
            <a:xfrm>
              <a:off x="1344" y="3024"/>
              <a:ext cx="340" cy="528"/>
              <a:chOff x="1622" y="1728"/>
              <a:chExt cx="340" cy="528"/>
            </a:xfrm>
          </p:grpSpPr>
          <p:sp>
            <p:nvSpPr>
              <p:cNvPr id="82990" name="Rectangle 46"/>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1" name="Text Box 47"/>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2992" name="Group 48"/>
            <p:cNvGrpSpPr/>
            <p:nvPr/>
          </p:nvGrpSpPr>
          <p:grpSpPr bwMode="auto">
            <a:xfrm>
              <a:off x="1632" y="3024"/>
              <a:ext cx="372" cy="528"/>
              <a:chOff x="1920" y="1728"/>
              <a:chExt cx="372" cy="528"/>
            </a:xfrm>
          </p:grpSpPr>
          <p:sp>
            <p:nvSpPr>
              <p:cNvPr id="82993" name="Line 49"/>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4" name="Line 50"/>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5" name="Text Box 51"/>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2996" name="Line 52"/>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97" name="Line 53"/>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cxnSp>
        <p:nvCxnSpPr>
          <p:cNvPr id="82998" name="AutoShape 54"/>
          <p:cNvCxnSpPr>
            <a:cxnSpLocks noChangeShapeType="1"/>
            <a:stCxn id="82952" idx="5"/>
            <a:endCxn id="82954" idx="2"/>
          </p:cNvCxnSpPr>
          <p:nvPr/>
        </p:nvCxnSpPr>
        <p:spPr bwMode="auto">
          <a:xfrm>
            <a:off x="1957070" y="2590532"/>
            <a:ext cx="444500" cy="330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99" name="AutoShape 55"/>
          <p:cNvCxnSpPr>
            <a:cxnSpLocks noChangeShapeType="1"/>
            <a:stCxn id="82954" idx="3"/>
            <a:endCxn id="82957" idx="0"/>
          </p:cNvCxnSpPr>
          <p:nvPr/>
        </p:nvCxnSpPr>
        <p:spPr bwMode="auto">
          <a:xfrm flipH="1">
            <a:off x="2126615" y="3109327"/>
            <a:ext cx="367030" cy="23050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0" name="AutoShape 56"/>
          <p:cNvCxnSpPr>
            <a:cxnSpLocks noChangeShapeType="1"/>
            <a:stCxn id="82954" idx="5"/>
            <a:endCxn id="82971" idx="0"/>
          </p:cNvCxnSpPr>
          <p:nvPr/>
        </p:nvCxnSpPr>
        <p:spPr bwMode="auto">
          <a:xfrm>
            <a:off x="2871470" y="3109327"/>
            <a:ext cx="246380" cy="23050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1" name="AutoShape 57"/>
          <p:cNvCxnSpPr>
            <a:cxnSpLocks noChangeShapeType="1"/>
            <a:stCxn id="82951" idx="6"/>
          </p:cNvCxnSpPr>
          <p:nvPr/>
        </p:nvCxnSpPr>
        <p:spPr bwMode="auto">
          <a:xfrm>
            <a:off x="2658745" y="1777732"/>
            <a:ext cx="763905" cy="2667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05" name="AutoShape 61"/>
          <p:cNvCxnSpPr>
            <a:cxnSpLocks noChangeShapeType="1"/>
            <a:stCxn id="82952" idx="2"/>
            <a:endCxn id="82980" idx="0"/>
          </p:cNvCxnSpPr>
          <p:nvPr/>
        </p:nvCxnSpPr>
        <p:spPr bwMode="auto">
          <a:xfrm flipH="1">
            <a:off x="983615" y="2387332"/>
            <a:ext cx="503555" cy="4191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3062" name="Group 118"/>
          <p:cNvGrpSpPr/>
          <p:nvPr/>
        </p:nvGrpSpPr>
        <p:grpSpPr bwMode="auto">
          <a:xfrm>
            <a:off x="5688330" y="1106728"/>
            <a:ext cx="2997200" cy="2147888"/>
            <a:chOff x="3394" y="336"/>
            <a:chExt cx="1888" cy="1353"/>
          </a:xfrm>
        </p:grpSpPr>
        <p:sp>
          <p:nvSpPr>
            <p:cNvPr id="83007" name="Oval 63"/>
            <p:cNvSpPr>
              <a:spLocks noChangeArrowheads="1"/>
            </p:cNvSpPr>
            <p:nvPr/>
          </p:nvSpPr>
          <p:spPr bwMode="auto">
            <a:xfrm flipH="1">
              <a:off x="4594" y="67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08" name="Oval 64"/>
            <p:cNvSpPr>
              <a:spLocks noChangeArrowheads="1"/>
            </p:cNvSpPr>
            <p:nvPr/>
          </p:nvSpPr>
          <p:spPr bwMode="auto">
            <a:xfrm flipH="1">
              <a:off x="4114" y="336"/>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009" name="Group 65"/>
            <p:cNvGrpSpPr/>
            <p:nvPr/>
          </p:nvGrpSpPr>
          <p:grpSpPr bwMode="auto">
            <a:xfrm>
              <a:off x="3394" y="1152"/>
              <a:ext cx="334" cy="528"/>
              <a:chOff x="852" y="2976"/>
              <a:chExt cx="334" cy="528"/>
            </a:xfrm>
          </p:grpSpPr>
          <p:sp>
            <p:nvSpPr>
              <p:cNvPr id="83010" name="Rectangle 66"/>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1" name="Text Box 67"/>
              <p:cNvSpPr txBox="1">
                <a:spLocks noChangeArrowheads="1"/>
              </p:cNvSpPr>
              <p:nvPr/>
            </p:nvSpPr>
            <p:spPr bwMode="auto">
              <a:xfrm flipH="1">
                <a:off x="864"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012" name="Group 68"/>
            <p:cNvGrpSpPr/>
            <p:nvPr/>
          </p:nvGrpSpPr>
          <p:grpSpPr bwMode="auto">
            <a:xfrm>
              <a:off x="4402" y="1152"/>
              <a:ext cx="344" cy="528"/>
              <a:chOff x="852" y="2976"/>
              <a:chExt cx="344" cy="725"/>
            </a:xfrm>
          </p:grpSpPr>
          <p:sp>
            <p:nvSpPr>
              <p:cNvPr id="83013" name="Rectangle 69"/>
              <p:cNvSpPr>
                <a:spLocks noChangeArrowheads="1"/>
              </p:cNvSpPr>
              <p:nvPr/>
            </p:nvSpPr>
            <p:spPr bwMode="auto">
              <a:xfrm flipH="1">
                <a:off x="852" y="2976"/>
                <a:ext cx="288" cy="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4" name="Text Box 70"/>
              <p:cNvSpPr txBox="1">
                <a:spLocks noChangeArrowheads="1"/>
              </p:cNvSpPr>
              <p:nvPr/>
            </p:nvSpPr>
            <p:spPr bwMode="auto">
              <a:xfrm flipH="1">
                <a:off x="867" y="3120"/>
                <a:ext cx="329"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015" name="Group 71"/>
            <p:cNvGrpSpPr/>
            <p:nvPr/>
          </p:nvGrpSpPr>
          <p:grpSpPr bwMode="auto">
            <a:xfrm>
              <a:off x="4930" y="1152"/>
              <a:ext cx="352" cy="528"/>
              <a:chOff x="852" y="2976"/>
              <a:chExt cx="352" cy="528"/>
            </a:xfrm>
          </p:grpSpPr>
          <p:sp>
            <p:nvSpPr>
              <p:cNvPr id="83016" name="Rectangle 72"/>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17" name="Text Box 73"/>
              <p:cNvSpPr txBox="1">
                <a:spLocks noChangeArrowheads="1"/>
              </p:cNvSpPr>
              <p:nvPr/>
            </p:nvSpPr>
            <p:spPr bwMode="auto">
              <a:xfrm flipH="1">
                <a:off x="864" y="312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018" name="AutoShape 74"/>
            <p:cNvCxnSpPr>
              <a:cxnSpLocks noChangeShapeType="1"/>
              <a:stCxn id="83007" idx="5"/>
              <a:endCxn id="83013" idx="0"/>
            </p:cNvCxnSpPr>
            <p:nvPr/>
          </p:nvCxnSpPr>
          <p:spPr bwMode="auto">
            <a:xfrm flipH="1">
              <a:off x="4546" y="959"/>
              <a:ext cx="97" cy="1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19" name="AutoShape 75"/>
            <p:cNvCxnSpPr>
              <a:cxnSpLocks noChangeShapeType="1"/>
              <a:stCxn id="83007" idx="3"/>
              <a:endCxn id="83016" idx="0"/>
            </p:cNvCxnSpPr>
            <p:nvPr/>
          </p:nvCxnSpPr>
          <p:spPr bwMode="auto">
            <a:xfrm>
              <a:off x="4880" y="967"/>
              <a:ext cx="194"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20" name="AutoShape 76"/>
            <p:cNvCxnSpPr>
              <a:cxnSpLocks noChangeShapeType="1"/>
              <a:stCxn id="83008" idx="2"/>
              <a:endCxn id="83007" idx="7"/>
            </p:cNvCxnSpPr>
            <p:nvPr/>
          </p:nvCxnSpPr>
          <p:spPr bwMode="auto">
            <a:xfrm>
              <a:off x="4459" y="504"/>
              <a:ext cx="184"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21" name="Oval 77"/>
            <p:cNvSpPr>
              <a:spLocks noChangeArrowheads="1"/>
            </p:cNvSpPr>
            <p:nvPr/>
          </p:nvSpPr>
          <p:spPr bwMode="auto">
            <a:xfrm flipH="1">
              <a:off x="3634" y="67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22" name="AutoShape 78"/>
            <p:cNvCxnSpPr>
              <a:cxnSpLocks noChangeShapeType="1"/>
              <a:stCxn id="83008" idx="6"/>
              <a:endCxn id="83021" idx="1"/>
            </p:cNvCxnSpPr>
            <p:nvPr/>
          </p:nvCxnSpPr>
          <p:spPr bwMode="auto">
            <a:xfrm flipH="1">
              <a:off x="3920" y="504"/>
              <a:ext cx="185"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3023" name="Group 79"/>
            <p:cNvGrpSpPr/>
            <p:nvPr/>
          </p:nvGrpSpPr>
          <p:grpSpPr bwMode="auto">
            <a:xfrm>
              <a:off x="3922" y="1152"/>
              <a:ext cx="323" cy="384"/>
              <a:chOff x="852" y="2976"/>
              <a:chExt cx="323" cy="384"/>
            </a:xfrm>
          </p:grpSpPr>
          <p:sp>
            <p:nvSpPr>
              <p:cNvPr id="83024" name="Rectangle 80"/>
              <p:cNvSpPr>
                <a:spLocks noChangeArrowheads="1"/>
              </p:cNvSpPr>
              <p:nvPr/>
            </p:nvSpPr>
            <p:spPr bwMode="auto">
              <a:xfrm flipH="1">
                <a:off x="852" y="2976"/>
                <a:ext cx="288" cy="38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25" name="Text Box 81"/>
              <p:cNvSpPr txBox="1">
                <a:spLocks noChangeArrowheads="1"/>
              </p:cNvSpPr>
              <p:nvPr/>
            </p:nvSpPr>
            <p:spPr bwMode="auto">
              <a:xfrm flipH="1">
                <a:off x="853" y="3055"/>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026" name="AutoShape 82"/>
            <p:cNvCxnSpPr>
              <a:cxnSpLocks noChangeShapeType="1"/>
              <a:stCxn id="83021" idx="5"/>
              <a:endCxn id="83010" idx="0"/>
            </p:cNvCxnSpPr>
            <p:nvPr/>
          </p:nvCxnSpPr>
          <p:spPr bwMode="auto">
            <a:xfrm flipH="1">
              <a:off x="3538" y="967"/>
              <a:ext cx="145"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27" name="AutoShape 83"/>
            <p:cNvCxnSpPr>
              <a:cxnSpLocks noChangeShapeType="1"/>
              <a:stCxn id="83021" idx="3"/>
              <a:endCxn id="83024" idx="0"/>
            </p:cNvCxnSpPr>
            <p:nvPr/>
          </p:nvCxnSpPr>
          <p:spPr bwMode="auto">
            <a:xfrm>
              <a:off x="3921" y="959"/>
              <a:ext cx="145" cy="1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28" name="Rectangle 84"/>
            <p:cNvSpPr>
              <a:spLocks noChangeArrowheads="1"/>
            </p:cNvSpPr>
            <p:nvPr/>
          </p:nvSpPr>
          <p:spPr bwMode="auto">
            <a:xfrm>
              <a:off x="3921" y="1545"/>
              <a:ext cx="288" cy="144"/>
            </a:xfrm>
            <a:prstGeom prst="rect">
              <a:avLst/>
            </a:prstGeom>
            <a:noFill/>
            <a:ln w="9525">
              <a:solidFill>
                <a:schemeClr val="tx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030" name="Text Box 86"/>
          <p:cNvSpPr txBox="1">
            <a:spLocks noChangeArrowheads="1"/>
          </p:cNvSpPr>
          <p:nvPr/>
        </p:nvSpPr>
        <p:spPr bwMode="auto">
          <a:xfrm>
            <a:off x="136270" y="5171440"/>
            <a:ext cx="854926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ts val="600"/>
              </a:spcAft>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先左旋：先对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的左孩子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进行逆时针左旋处理，即变为右面的样子：</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后右旋：然后对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进行顺时针右旋处理，即变为右面的样子：</a:t>
            </a:r>
          </a:p>
        </p:txBody>
      </p:sp>
      <p:sp>
        <p:nvSpPr>
          <p:cNvPr id="83058" name="Rectangle 114"/>
          <p:cNvSpPr>
            <a:spLocks noChangeArrowheads="1"/>
          </p:cNvSpPr>
          <p:nvPr/>
        </p:nvSpPr>
        <p:spPr bwMode="auto">
          <a:xfrm>
            <a:off x="250825" y="144000"/>
            <a:ext cx="1152525" cy="5191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err="1">
                <a:solidFill>
                  <a:srgbClr val="CC0000"/>
                </a:solidFill>
                <a:ea typeface="幼圆" panose="02010509060101010101" pitchFamily="49" charset="-122"/>
              </a:rPr>
              <a:t>Fig.c</a:t>
            </a:r>
            <a:endParaRPr lang="en-US" altLang="zh-CN" sz="2800" b="1" dirty="0">
              <a:solidFill>
                <a:srgbClr val="CC0000"/>
              </a:solidFill>
              <a:ea typeface="幼圆" panose="02010509060101010101" pitchFamily="49" charset="-122"/>
            </a:endParaRPr>
          </a:p>
        </p:txBody>
      </p:sp>
      <p:sp>
        <p:nvSpPr>
          <p:cNvPr id="106" name="Rectangle 161"/>
          <p:cNvSpPr txBox="1">
            <a:spLocks noChangeArrowheads="1"/>
          </p:cNvSpPr>
          <p:nvPr/>
        </p:nvSpPr>
        <p:spPr>
          <a:xfrm>
            <a:off x="457200" y="277813"/>
            <a:ext cx="8229600" cy="1139825"/>
          </a:xfrm>
          <a:prstGeom prst="rect">
            <a:avLst/>
          </a:prstGeom>
        </p:spPr>
        <p:txBody>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kern="0" dirty="0"/>
              <a:t>C. </a:t>
            </a:r>
            <a:r>
              <a:rPr lang="zh-CN" altLang="en-US" kern="0" dirty="0"/>
              <a:t>双向右旋</a:t>
            </a:r>
            <a:r>
              <a:rPr lang="en-US" altLang="zh-CN" kern="0" dirty="0"/>
              <a:t>(</a:t>
            </a:r>
            <a:r>
              <a:rPr lang="zh-CN" altLang="en-US" kern="0" dirty="0"/>
              <a:t>左右</a:t>
            </a:r>
            <a:r>
              <a:rPr lang="en-US" altLang="zh-CN" kern="0" dirty="0"/>
              <a:t>) - case 2</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grpId="1" nodeType="clickEffect">
                                  <p:stCondLst>
                                    <p:cond delay="0"/>
                                  </p:stCondLst>
                                  <p:childTnLst>
                                    <p:animMotion origin="layout" path="M 0 -1.11111E-6 L 0 -0.05694 " pathEditMode="relative" rAng="0" ptsTypes="AA">
                                      <p:cBhvr>
                                        <p:cTn id="13" dur="2000" fill="hold"/>
                                        <p:tgtEl>
                                          <p:spTgt spid="106"/>
                                        </p:tgtEl>
                                        <p:attrNameLst>
                                          <p:attrName>ppt_x</p:attrName>
                                          <p:attrName>ppt_y</p:attrName>
                                        </p:attrNameLst>
                                      </p:cBhvr>
                                      <p:rCtr x="0" y="-2847"/>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829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0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0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2" grpId="0" bldLvl="0" animBg="1"/>
      <p:bldP spid="83030" grpId="0" bldLvl="0" animBg="1"/>
      <p:bldP spid="83058" grpId="0" bldLvl="0" animBg="1"/>
      <p:bldP spid="106" grpId="0"/>
      <p:bldP spid="106"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8">
            <a:extLst>
              <a:ext uri="{FF2B5EF4-FFF2-40B4-BE49-F238E27FC236}">
                <a16:creationId xmlns:a16="http://schemas.microsoft.com/office/drawing/2014/main" id="{A1964CD2-298A-38DC-4A16-E458EC1B192E}"/>
              </a:ext>
            </a:extLst>
          </p:cNvPr>
          <p:cNvSpPr>
            <a:spLocks noChangeArrowheads="1"/>
          </p:cNvSpPr>
          <p:nvPr/>
        </p:nvSpPr>
        <p:spPr bwMode="auto">
          <a:xfrm>
            <a:off x="6238410" y="1132595"/>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 name="Oval 10">
            <a:extLst>
              <a:ext uri="{FF2B5EF4-FFF2-40B4-BE49-F238E27FC236}">
                <a16:creationId xmlns:a16="http://schemas.microsoft.com/office/drawing/2014/main" id="{ABCF9A04-F10B-1A1F-B0DD-8444E554057E}"/>
              </a:ext>
            </a:extLst>
          </p:cNvPr>
          <p:cNvSpPr>
            <a:spLocks noChangeArrowheads="1"/>
          </p:cNvSpPr>
          <p:nvPr/>
        </p:nvSpPr>
        <p:spPr bwMode="auto">
          <a:xfrm>
            <a:off x="7263046" y="1166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3" name="组合 52">
            <a:extLst>
              <a:ext uri="{FF2B5EF4-FFF2-40B4-BE49-F238E27FC236}">
                <a16:creationId xmlns:a16="http://schemas.microsoft.com/office/drawing/2014/main" id="{A9F50C93-8F6D-7956-87BE-4EC1F1EADA67}"/>
              </a:ext>
            </a:extLst>
          </p:cNvPr>
          <p:cNvGrpSpPr/>
          <p:nvPr/>
        </p:nvGrpSpPr>
        <p:grpSpPr>
          <a:xfrm>
            <a:off x="5251426" y="-675456"/>
            <a:ext cx="815975" cy="3579672"/>
            <a:chOff x="434340" y="64960"/>
            <a:chExt cx="815975" cy="3579672"/>
          </a:xfrm>
        </p:grpSpPr>
        <p:grpSp>
          <p:nvGrpSpPr>
            <p:cNvPr id="29" name="Group 35">
              <a:extLst>
                <a:ext uri="{FF2B5EF4-FFF2-40B4-BE49-F238E27FC236}">
                  <a16:creationId xmlns:a16="http://schemas.microsoft.com/office/drawing/2014/main" id="{F5D29AF8-8D71-E67E-6723-1017253B1CDA}"/>
                </a:ext>
              </a:extLst>
            </p:cNvPr>
            <p:cNvGrpSpPr/>
            <p:nvPr/>
          </p:nvGrpSpPr>
          <p:grpSpPr bwMode="auto">
            <a:xfrm>
              <a:off x="739140" y="2806432"/>
              <a:ext cx="511175" cy="838200"/>
              <a:chOff x="1622" y="1728"/>
              <a:chExt cx="322" cy="528"/>
            </a:xfrm>
          </p:grpSpPr>
          <p:sp>
            <p:nvSpPr>
              <p:cNvPr id="30" name="Rectangle 36">
                <a:extLst>
                  <a:ext uri="{FF2B5EF4-FFF2-40B4-BE49-F238E27FC236}">
                    <a16:creationId xmlns:a16="http://schemas.microsoft.com/office/drawing/2014/main" id="{A618EBB4-8B75-42F3-A958-6256C86F2224}"/>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7">
                <a:extLst>
                  <a:ext uri="{FF2B5EF4-FFF2-40B4-BE49-F238E27FC236}">
                    <a16:creationId xmlns:a16="http://schemas.microsoft.com/office/drawing/2014/main" id="{20DC0C88-D8FB-A044-401F-ACB8585EF859}"/>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33" name="Line 39">
              <a:extLst>
                <a:ext uri="{FF2B5EF4-FFF2-40B4-BE49-F238E27FC236}">
                  <a16:creationId xmlns:a16="http://schemas.microsoft.com/office/drawing/2014/main" id="{8635219B-E1FC-A4EA-375B-55D330DC1B83}"/>
                </a:ext>
              </a:extLst>
            </p:cNvPr>
            <p:cNvSpPr>
              <a:spLocks noChangeShapeType="1"/>
            </p:cNvSpPr>
            <p:nvPr/>
          </p:nvSpPr>
          <p:spPr bwMode="auto">
            <a:xfrm>
              <a:off x="434340" y="64960"/>
              <a:ext cx="228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48" name="AutoShape 54">
            <a:extLst>
              <a:ext uri="{FF2B5EF4-FFF2-40B4-BE49-F238E27FC236}">
                <a16:creationId xmlns:a16="http://schemas.microsoft.com/office/drawing/2014/main" id="{E187FEBF-8E10-F53F-4355-C88B4C71509D}"/>
              </a:ext>
            </a:extLst>
          </p:cNvPr>
          <p:cNvCxnSpPr>
            <a:cxnSpLocks noChangeShapeType="1"/>
            <a:stCxn id="4" idx="7"/>
            <a:endCxn id="6" idx="3"/>
          </p:cNvCxnSpPr>
          <p:nvPr/>
        </p:nvCxnSpPr>
        <p:spPr bwMode="auto">
          <a:xfrm flipV="1">
            <a:off x="6693695" y="571917"/>
            <a:ext cx="647466" cy="6387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11">
            <a:extLst>
              <a:ext uri="{FF2B5EF4-FFF2-40B4-BE49-F238E27FC236}">
                <a16:creationId xmlns:a16="http://schemas.microsoft.com/office/drawing/2014/main" id="{94C2E740-1FAB-BDD8-B1C2-651681CE98F1}"/>
              </a:ext>
            </a:extLst>
          </p:cNvPr>
          <p:cNvGrpSpPr/>
          <p:nvPr/>
        </p:nvGrpSpPr>
        <p:grpSpPr bwMode="auto">
          <a:xfrm>
            <a:off x="6946917" y="2060848"/>
            <a:ext cx="511285" cy="868614"/>
            <a:chOff x="998" y="1728"/>
            <a:chExt cx="322" cy="547"/>
          </a:xfrm>
        </p:grpSpPr>
        <p:sp>
          <p:nvSpPr>
            <p:cNvPr id="10" name="Rectangle 13">
              <a:extLst>
                <a:ext uri="{FF2B5EF4-FFF2-40B4-BE49-F238E27FC236}">
                  <a16:creationId xmlns:a16="http://schemas.microsoft.com/office/drawing/2014/main" id="{F12A1969-FAED-91C4-1DE7-8BADA06F1E09}"/>
                </a:ext>
              </a:extLst>
            </p:cNvPr>
            <p:cNvSpPr>
              <a:spLocks noChangeArrowheads="1"/>
            </p:cNvSpPr>
            <p:nvPr/>
          </p:nvSpPr>
          <p:spPr bwMode="auto">
            <a:xfrm>
              <a:off x="1008" y="1728"/>
              <a:ext cx="288" cy="54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a:extLst>
                <a:ext uri="{FF2B5EF4-FFF2-40B4-BE49-F238E27FC236}">
                  <a16:creationId xmlns:a16="http://schemas.microsoft.com/office/drawing/2014/main" id="{BA0706F4-9881-487C-F7B2-3331145F153A}"/>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56" name="组合 55">
            <a:extLst>
              <a:ext uri="{FF2B5EF4-FFF2-40B4-BE49-F238E27FC236}">
                <a16:creationId xmlns:a16="http://schemas.microsoft.com/office/drawing/2014/main" id="{C4B82B18-2C9C-07F0-7311-F45B5DD8D5DA}"/>
              </a:ext>
            </a:extLst>
          </p:cNvPr>
          <p:cNvGrpSpPr/>
          <p:nvPr/>
        </p:nvGrpSpPr>
        <p:grpSpPr>
          <a:xfrm>
            <a:off x="7787580" y="-1616706"/>
            <a:ext cx="1104900" cy="4267082"/>
            <a:chOff x="2689695" y="581872"/>
            <a:chExt cx="1104900" cy="4267082"/>
          </a:xfrm>
        </p:grpSpPr>
        <p:sp>
          <p:nvSpPr>
            <p:cNvPr id="2" name="Text Box 18">
              <a:extLst>
                <a:ext uri="{FF2B5EF4-FFF2-40B4-BE49-F238E27FC236}">
                  <a16:creationId xmlns:a16="http://schemas.microsoft.com/office/drawing/2014/main" id="{9CB1D144-440B-7C96-2545-595AAA9124C4}"/>
                </a:ext>
              </a:extLst>
            </p:cNvPr>
            <p:cNvSpPr txBox="1">
              <a:spLocks noChangeArrowheads="1"/>
            </p:cNvSpPr>
            <p:nvPr/>
          </p:nvSpPr>
          <p:spPr bwMode="auto">
            <a:xfrm>
              <a:off x="2689695" y="4482241"/>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55" name="组合 54">
              <a:extLst>
                <a:ext uri="{FF2B5EF4-FFF2-40B4-BE49-F238E27FC236}">
                  <a16:creationId xmlns:a16="http://schemas.microsoft.com/office/drawing/2014/main" id="{EEA3A106-EEDA-6959-E499-307B86301A33}"/>
                </a:ext>
              </a:extLst>
            </p:cNvPr>
            <p:cNvGrpSpPr/>
            <p:nvPr/>
          </p:nvGrpSpPr>
          <p:grpSpPr>
            <a:xfrm>
              <a:off x="2872740" y="581872"/>
              <a:ext cx="854710" cy="3855240"/>
              <a:chOff x="2872740" y="581872"/>
              <a:chExt cx="854710" cy="3855240"/>
            </a:xfrm>
          </p:grpSpPr>
          <p:sp>
            <p:nvSpPr>
              <p:cNvPr id="15" name="Line 20">
                <a:extLst>
                  <a:ext uri="{FF2B5EF4-FFF2-40B4-BE49-F238E27FC236}">
                    <a16:creationId xmlns:a16="http://schemas.microsoft.com/office/drawing/2014/main" id="{C2021755-8A89-7E3F-C900-B3B04F5C93EF}"/>
                  </a:ext>
                </a:extLst>
              </p:cNvPr>
              <p:cNvSpPr>
                <a:spLocks noChangeShapeType="1"/>
              </p:cNvSpPr>
              <p:nvPr/>
            </p:nvSpPr>
            <p:spPr bwMode="auto">
              <a:xfrm>
                <a:off x="3422650" y="581872"/>
                <a:ext cx="3048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26">
                <a:extLst>
                  <a:ext uri="{FF2B5EF4-FFF2-40B4-BE49-F238E27FC236}">
                    <a16:creationId xmlns:a16="http://schemas.microsoft.com/office/drawing/2014/main" id="{01BC5C21-E9F1-246E-9F8F-B021F0517819}"/>
                  </a:ext>
                </a:extLst>
              </p:cNvPr>
              <p:cNvGrpSpPr/>
              <p:nvPr/>
            </p:nvGrpSpPr>
            <p:grpSpPr bwMode="auto">
              <a:xfrm>
                <a:off x="2872740" y="3339832"/>
                <a:ext cx="522605" cy="1097280"/>
                <a:chOff x="1622" y="1728"/>
                <a:chExt cx="329" cy="691"/>
              </a:xfrm>
            </p:grpSpPr>
            <p:sp>
              <p:nvSpPr>
                <p:cNvPr id="21" name="Rectangle 27">
                  <a:extLst>
                    <a:ext uri="{FF2B5EF4-FFF2-40B4-BE49-F238E27FC236}">
                      <a16:creationId xmlns:a16="http://schemas.microsoft.com/office/drawing/2014/main" id="{19675731-A7A7-2160-9C60-A0A98C592BE3}"/>
                    </a:ext>
                  </a:extLst>
                </p:cNvPr>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8">
                  <a:extLst>
                    <a:ext uri="{FF2B5EF4-FFF2-40B4-BE49-F238E27FC236}">
                      <a16:creationId xmlns:a16="http://schemas.microsoft.com/office/drawing/2014/main" id="{B0ADAF13-3389-862E-C826-EEE535E6959C}"/>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grpSp>
      <p:sp>
        <p:nvSpPr>
          <p:cNvPr id="25" name="Line 31">
            <a:extLst>
              <a:ext uri="{FF2B5EF4-FFF2-40B4-BE49-F238E27FC236}">
                <a16:creationId xmlns:a16="http://schemas.microsoft.com/office/drawing/2014/main" id="{B4343551-41E9-E18C-E8A3-7E4AC0942E8C}"/>
              </a:ext>
            </a:extLst>
          </p:cNvPr>
          <p:cNvSpPr>
            <a:spLocks noChangeShapeType="1"/>
          </p:cNvSpPr>
          <p:nvPr/>
        </p:nvSpPr>
        <p:spPr bwMode="auto">
          <a:xfrm>
            <a:off x="6612271" y="-294160"/>
            <a:ext cx="228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9" name="AutoShape 55">
            <a:extLst>
              <a:ext uri="{FF2B5EF4-FFF2-40B4-BE49-F238E27FC236}">
                <a16:creationId xmlns:a16="http://schemas.microsoft.com/office/drawing/2014/main" id="{04C38DA7-2252-D632-BF4A-0CADC06E081A}"/>
              </a:ext>
            </a:extLst>
          </p:cNvPr>
          <p:cNvCxnSpPr>
            <a:cxnSpLocks noChangeShapeType="1"/>
            <a:endCxn id="10" idx="0"/>
          </p:cNvCxnSpPr>
          <p:nvPr/>
        </p:nvCxnSpPr>
        <p:spPr bwMode="auto">
          <a:xfrm>
            <a:off x="6653231" y="1596053"/>
            <a:ext cx="538213" cy="46479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56">
            <a:extLst>
              <a:ext uri="{FF2B5EF4-FFF2-40B4-BE49-F238E27FC236}">
                <a16:creationId xmlns:a16="http://schemas.microsoft.com/office/drawing/2014/main" id="{B21A9342-7243-5A21-A5CA-EB0540907FF0}"/>
              </a:ext>
            </a:extLst>
          </p:cNvPr>
          <p:cNvCxnSpPr>
            <a:cxnSpLocks noChangeShapeType="1"/>
            <a:stCxn id="6" idx="5"/>
          </p:cNvCxnSpPr>
          <p:nvPr/>
        </p:nvCxnSpPr>
        <p:spPr bwMode="auto">
          <a:xfrm>
            <a:off x="7718331" y="571917"/>
            <a:ext cx="463809" cy="5693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61">
            <a:extLst>
              <a:ext uri="{FF2B5EF4-FFF2-40B4-BE49-F238E27FC236}">
                <a16:creationId xmlns:a16="http://schemas.microsoft.com/office/drawing/2014/main" id="{7123FE89-B61D-4C25-4619-3177CF5610AF}"/>
              </a:ext>
            </a:extLst>
          </p:cNvPr>
          <p:cNvCxnSpPr>
            <a:cxnSpLocks noChangeShapeType="1"/>
            <a:stCxn id="4" idx="3"/>
            <a:endCxn id="30" idx="0"/>
          </p:cNvCxnSpPr>
          <p:nvPr/>
        </p:nvCxnSpPr>
        <p:spPr bwMode="auto">
          <a:xfrm flipH="1">
            <a:off x="5800701" y="1587880"/>
            <a:ext cx="515824" cy="47813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 name="组合 69">
            <a:extLst>
              <a:ext uri="{FF2B5EF4-FFF2-40B4-BE49-F238E27FC236}">
                <a16:creationId xmlns:a16="http://schemas.microsoft.com/office/drawing/2014/main" id="{FF65C113-D21E-55AA-C422-3194172D2A8B}"/>
              </a:ext>
            </a:extLst>
          </p:cNvPr>
          <p:cNvGrpSpPr/>
          <p:nvPr/>
        </p:nvGrpSpPr>
        <p:grpSpPr>
          <a:xfrm>
            <a:off x="7985667" y="1935344"/>
            <a:ext cx="474765" cy="228666"/>
            <a:chOff x="6282725" y="5447856"/>
            <a:chExt cx="474765" cy="228666"/>
          </a:xfrm>
        </p:grpSpPr>
        <p:sp>
          <p:nvSpPr>
            <p:cNvPr id="67" name="Line 15">
              <a:extLst>
                <a:ext uri="{FF2B5EF4-FFF2-40B4-BE49-F238E27FC236}">
                  <a16:creationId xmlns:a16="http://schemas.microsoft.com/office/drawing/2014/main" id="{405A8EBB-0F17-DAB0-2902-1D29B0DA706A}"/>
                </a:ext>
              </a:extLst>
            </p:cNvPr>
            <p:cNvSpPr>
              <a:spLocks noChangeShapeType="1"/>
            </p:cNvSpPr>
            <p:nvPr/>
          </p:nvSpPr>
          <p:spPr bwMode="auto">
            <a:xfrm>
              <a:off x="6282725"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16">
              <a:extLst>
                <a:ext uri="{FF2B5EF4-FFF2-40B4-BE49-F238E27FC236}">
                  <a16:creationId xmlns:a16="http://schemas.microsoft.com/office/drawing/2014/main" id="{4C397B50-1700-1B77-50C8-5EB5ED86A08D}"/>
                </a:ext>
              </a:extLst>
            </p:cNvPr>
            <p:cNvSpPr>
              <a:spLocks noChangeShapeType="1"/>
            </p:cNvSpPr>
            <p:nvPr/>
          </p:nvSpPr>
          <p:spPr bwMode="auto">
            <a:xfrm flipV="1">
              <a:off x="6300192"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4">
              <a:extLst>
                <a:ext uri="{FF2B5EF4-FFF2-40B4-BE49-F238E27FC236}">
                  <a16:creationId xmlns:a16="http://schemas.microsoft.com/office/drawing/2014/main" id="{2B70C62A-4082-70A8-111E-EAA6AC7A97E6}"/>
                </a:ext>
              </a:extLst>
            </p:cNvPr>
            <p:cNvSpPr>
              <a:spLocks noChangeShapeType="1"/>
            </p:cNvSpPr>
            <p:nvPr/>
          </p:nvSpPr>
          <p:spPr bwMode="auto">
            <a:xfrm>
              <a:off x="6300192" y="5447856"/>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Text Box 101">
            <a:extLst>
              <a:ext uri="{FF2B5EF4-FFF2-40B4-BE49-F238E27FC236}">
                <a16:creationId xmlns:a16="http://schemas.microsoft.com/office/drawing/2014/main" id="{A020B722-CDDD-2614-3A81-5B3F080C7FFD}"/>
              </a:ext>
            </a:extLst>
          </p:cNvPr>
          <p:cNvSpPr txBox="1">
            <a:spLocks noChangeArrowheads="1"/>
          </p:cNvSpPr>
          <p:nvPr/>
        </p:nvSpPr>
        <p:spPr bwMode="auto">
          <a:xfrm>
            <a:off x="4478170" y="1396460"/>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左旋</a:t>
            </a:r>
          </a:p>
        </p:txBody>
      </p:sp>
      <p:sp>
        <p:nvSpPr>
          <p:cNvPr id="117" name="Text Box 102">
            <a:extLst>
              <a:ext uri="{FF2B5EF4-FFF2-40B4-BE49-F238E27FC236}">
                <a16:creationId xmlns:a16="http://schemas.microsoft.com/office/drawing/2014/main" id="{C63C1F9E-769B-39D9-A84B-F09467E7CF8F}"/>
              </a:ext>
            </a:extLst>
          </p:cNvPr>
          <p:cNvSpPr txBox="1">
            <a:spLocks noChangeArrowheads="1"/>
          </p:cNvSpPr>
          <p:nvPr/>
        </p:nvSpPr>
        <p:spPr bwMode="auto">
          <a:xfrm>
            <a:off x="3492992" y="5366202"/>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右旋</a:t>
            </a:r>
          </a:p>
        </p:txBody>
      </p:sp>
      <p:sp>
        <p:nvSpPr>
          <p:cNvPr id="118" name="箭头: 右 117">
            <a:extLst>
              <a:ext uri="{FF2B5EF4-FFF2-40B4-BE49-F238E27FC236}">
                <a16:creationId xmlns:a16="http://schemas.microsoft.com/office/drawing/2014/main" id="{539D50DE-3A71-03E7-29CA-F800163E853D}"/>
              </a:ext>
            </a:extLst>
          </p:cNvPr>
          <p:cNvSpPr/>
          <p:nvPr/>
        </p:nvSpPr>
        <p:spPr>
          <a:xfrm>
            <a:off x="4699627" y="2138474"/>
            <a:ext cx="805341"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组合 169">
            <a:extLst>
              <a:ext uri="{FF2B5EF4-FFF2-40B4-BE49-F238E27FC236}">
                <a16:creationId xmlns:a16="http://schemas.microsoft.com/office/drawing/2014/main" id="{90E0BE44-C919-90E9-0BD3-49DA1D5DE33F}"/>
              </a:ext>
            </a:extLst>
          </p:cNvPr>
          <p:cNvGrpSpPr/>
          <p:nvPr/>
        </p:nvGrpSpPr>
        <p:grpSpPr>
          <a:xfrm>
            <a:off x="5128983" y="3613447"/>
            <a:ext cx="3827121" cy="3113504"/>
            <a:chOff x="4669160" y="3284984"/>
            <a:chExt cx="3827121" cy="3113504"/>
          </a:xfrm>
        </p:grpSpPr>
        <p:grpSp>
          <p:nvGrpSpPr>
            <p:cNvPr id="73" name="组合 72">
              <a:extLst>
                <a:ext uri="{FF2B5EF4-FFF2-40B4-BE49-F238E27FC236}">
                  <a16:creationId xmlns:a16="http://schemas.microsoft.com/office/drawing/2014/main" id="{8A8849F4-E9D9-30EC-3689-B707E9D7BD62}"/>
                </a:ext>
              </a:extLst>
            </p:cNvPr>
            <p:cNvGrpSpPr/>
            <p:nvPr/>
          </p:nvGrpSpPr>
          <p:grpSpPr>
            <a:xfrm>
              <a:off x="7087901" y="4392104"/>
              <a:ext cx="1408380" cy="1800259"/>
              <a:chOff x="3417556" y="966723"/>
              <a:chExt cx="1408380" cy="1800259"/>
            </a:xfrm>
          </p:grpSpPr>
          <p:sp>
            <p:nvSpPr>
              <p:cNvPr id="3" name="Oval 7">
                <a:extLst>
                  <a:ext uri="{FF2B5EF4-FFF2-40B4-BE49-F238E27FC236}">
                    <a16:creationId xmlns:a16="http://schemas.microsoft.com/office/drawing/2014/main" id="{8CB2792D-0898-5083-2AF5-75332F8D56DB}"/>
                  </a:ext>
                </a:extLst>
              </p:cNvPr>
              <p:cNvSpPr>
                <a:spLocks noChangeArrowheads="1"/>
              </p:cNvSpPr>
              <p:nvPr/>
            </p:nvSpPr>
            <p:spPr bwMode="auto">
              <a:xfrm>
                <a:off x="3463860" y="96672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5" name="AutoShape 9">
                <a:extLst>
                  <a:ext uri="{FF2B5EF4-FFF2-40B4-BE49-F238E27FC236}">
                    <a16:creationId xmlns:a16="http://schemas.microsoft.com/office/drawing/2014/main" id="{DA535BF2-D76A-DBA4-67B8-D70E8409B65D}"/>
                  </a:ext>
                </a:extLst>
              </p:cNvPr>
              <p:cNvCxnSpPr>
                <a:cxnSpLocks noChangeShapeType="1"/>
                <a:stCxn id="3" idx="3"/>
                <a:endCxn id="143" idx="0"/>
              </p:cNvCxnSpPr>
              <p:nvPr/>
            </p:nvCxnSpPr>
            <p:spPr bwMode="auto">
              <a:xfrm flipH="1">
                <a:off x="3417556" y="1422008"/>
                <a:ext cx="124419" cy="45381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 name="Group 45">
                <a:extLst>
                  <a:ext uri="{FF2B5EF4-FFF2-40B4-BE49-F238E27FC236}">
                    <a16:creationId xmlns:a16="http://schemas.microsoft.com/office/drawing/2014/main" id="{61B3F51C-350A-0A79-2ECA-8F27B3F8B2F9}"/>
                  </a:ext>
                </a:extLst>
              </p:cNvPr>
              <p:cNvGrpSpPr/>
              <p:nvPr/>
            </p:nvGrpSpPr>
            <p:grpSpPr bwMode="auto">
              <a:xfrm>
                <a:off x="4286186" y="1928782"/>
                <a:ext cx="539750" cy="838200"/>
                <a:chOff x="1468" y="2010"/>
                <a:chExt cx="340" cy="528"/>
              </a:xfrm>
            </p:grpSpPr>
            <p:sp>
              <p:nvSpPr>
                <p:cNvPr id="46" name="Rectangle 46">
                  <a:extLst>
                    <a:ext uri="{FF2B5EF4-FFF2-40B4-BE49-F238E27FC236}">
                      <a16:creationId xmlns:a16="http://schemas.microsoft.com/office/drawing/2014/main" id="{8873F72A-8B39-6F56-89FA-575708B7466E}"/>
                    </a:ext>
                  </a:extLst>
                </p:cNvPr>
                <p:cNvSpPr>
                  <a:spLocks noChangeArrowheads="1"/>
                </p:cNvSpPr>
                <p:nvPr/>
              </p:nvSpPr>
              <p:spPr bwMode="auto">
                <a:xfrm>
                  <a:off x="1483" y="2010"/>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7">
                  <a:extLst>
                    <a:ext uri="{FF2B5EF4-FFF2-40B4-BE49-F238E27FC236}">
                      <a16:creationId xmlns:a16="http://schemas.microsoft.com/office/drawing/2014/main" id="{17959634-B2A9-EA4A-7478-86D0148C6103}"/>
                    </a:ext>
                  </a:extLst>
                </p:cNvPr>
                <p:cNvSpPr txBox="1">
                  <a:spLocks noChangeArrowheads="1"/>
                </p:cNvSpPr>
                <p:nvPr/>
              </p:nvSpPr>
              <p:spPr bwMode="auto">
                <a:xfrm>
                  <a:off x="1468" y="2069"/>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51" name="AutoShape 57">
                <a:extLst>
                  <a:ext uri="{FF2B5EF4-FFF2-40B4-BE49-F238E27FC236}">
                    <a16:creationId xmlns:a16="http://schemas.microsoft.com/office/drawing/2014/main" id="{5921C6AF-70B9-1DE6-F902-A9085955C1E0}"/>
                  </a:ext>
                </a:extLst>
              </p:cNvPr>
              <p:cNvCxnSpPr>
                <a:cxnSpLocks noChangeShapeType="1"/>
                <a:stCxn id="3" idx="5"/>
                <a:endCxn id="46" idx="0"/>
              </p:cNvCxnSpPr>
              <p:nvPr/>
            </p:nvCxnSpPr>
            <p:spPr bwMode="auto">
              <a:xfrm>
                <a:off x="3919145" y="1422008"/>
                <a:ext cx="619452" cy="50677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0" name="Oval 8">
              <a:extLst>
                <a:ext uri="{FF2B5EF4-FFF2-40B4-BE49-F238E27FC236}">
                  <a16:creationId xmlns:a16="http://schemas.microsoft.com/office/drawing/2014/main" id="{6229A533-633D-4075-C8E7-3C4FC5A6B34B}"/>
                </a:ext>
              </a:extLst>
            </p:cNvPr>
            <p:cNvSpPr>
              <a:spLocks noChangeArrowheads="1"/>
            </p:cNvSpPr>
            <p:nvPr/>
          </p:nvSpPr>
          <p:spPr bwMode="auto">
            <a:xfrm>
              <a:off x="5149782" y="430094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21" name="Oval 10">
              <a:extLst>
                <a:ext uri="{FF2B5EF4-FFF2-40B4-BE49-F238E27FC236}">
                  <a16:creationId xmlns:a16="http://schemas.microsoft.com/office/drawing/2014/main" id="{01140335-95A2-DF2F-5C68-1A35D1A84E87}"/>
                </a:ext>
              </a:extLst>
            </p:cNvPr>
            <p:cNvSpPr>
              <a:spLocks noChangeArrowheads="1"/>
            </p:cNvSpPr>
            <p:nvPr/>
          </p:nvSpPr>
          <p:spPr bwMode="auto">
            <a:xfrm>
              <a:off x="6174418" y="3284984"/>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52" name="Group 35">
              <a:extLst>
                <a:ext uri="{FF2B5EF4-FFF2-40B4-BE49-F238E27FC236}">
                  <a16:creationId xmlns:a16="http://schemas.microsoft.com/office/drawing/2014/main" id="{4A88B258-99F6-F4C6-F99E-A3FAE947A5D1}"/>
                </a:ext>
              </a:extLst>
            </p:cNvPr>
            <p:cNvGrpSpPr/>
            <p:nvPr/>
          </p:nvGrpSpPr>
          <p:grpSpPr bwMode="auto">
            <a:xfrm>
              <a:off x="4669160" y="5328208"/>
              <a:ext cx="511175" cy="838200"/>
              <a:chOff x="1622" y="1728"/>
              <a:chExt cx="322" cy="528"/>
            </a:xfrm>
          </p:grpSpPr>
          <p:sp>
            <p:nvSpPr>
              <p:cNvPr id="159" name="Rectangle 36">
                <a:extLst>
                  <a:ext uri="{FF2B5EF4-FFF2-40B4-BE49-F238E27FC236}">
                    <a16:creationId xmlns:a16="http://schemas.microsoft.com/office/drawing/2014/main" id="{9D563000-DE50-A372-E4C3-44C60A70ED71}"/>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Text Box 37">
                <a:extLst>
                  <a:ext uri="{FF2B5EF4-FFF2-40B4-BE49-F238E27FC236}">
                    <a16:creationId xmlns:a16="http://schemas.microsoft.com/office/drawing/2014/main" id="{5139D4FE-67AB-8959-2694-17243A392A3F}"/>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23" name="AutoShape 54">
              <a:extLst>
                <a:ext uri="{FF2B5EF4-FFF2-40B4-BE49-F238E27FC236}">
                  <a16:creationId xmlns:a16="http://schemas.microsoft.com/office/drawing/2014/main" id="{5BC90B91-E210-F4E9-5BEA-8ED4DC554A29}"/>
                </a:ext>
              </a:extLst>
            </p:cNvPr>
            <p:cNvCxnSpPr>
              <a:cxnSpLocks noChangeShapeType="1"/>
              <a:stCxn id="120" idx="7"/>
              <a:endCxn id="121" idx="3"/>
            </p:cNvCxnSpPr>
            <p:nvPr/>
          </p:nvCxnSpPr>
          <p:spPr bwMode="auto">
            <a:xfrm flipV="1">
              <a:off x="5605067" y="3740269"/>
              <a:ext cx="647466" cy="63879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4" name="Group 11">
              <a:extLst>
                <a:ext uri="{FF2B5EF4-FFF2-40B4-BE49-F238E27FC236}">
                  <a16:creationId xmlns:a16="http://schemas.microsoft.com/office/drawing/2014/main" id="{55926D8A-39D9-98DC-DFDC-646410580FC8}"/>
                </a:ext>
              </a:extLst>
            </p:cNvPr>
            <p:cNvGrpSpPr/>
            <p:nvPr/>
          </p:nvGrpSpPr>
          <p:grpSpPr bwMode="auto">
            <a:xfrm>
              <a:off x="5858289" y="5328208"/>
              <a:ext cx="511285" cy="868614"/>
              <a:chOff x="998" y="1728"/>
              <a:chExt cx="322" cy="547"/>
            </a:xfrm>
          </p:grpSpPr>
          <p:sp>
            <p:nvSpPr>
              <p:cNvPr id="150" name="Rectangle 13">
                <a:extLst>
                  <a:ext uri="{FF2B5EF4-FFF2-40B4-BE49-F238E27FC236}">
                    <a16:creationId xmlns:a16="http://schemas.microsoft.com/office/drawing/2014/main" id="{AA30B1A7-7317-DF13-F636-CBD488A16EFD}"/>
                  </a:ext>
                </a:extLst>
              </p:cNvPr>
              <p:cNvSpPr>
                <a:spLocks noChangeArrowheads="1"/>
              </p:cNvSpPr>
              <p:nvPr/>
            </p:nvSpPr>
            <p:spPr bwMode="auto">
              <a:xfrm>
                <a:off x="1008" y="1728"/>
                <a:ext cx="288" cy="54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Text Box 17">
                <a:extLst>
                  <a:ext uri="{FF2B5EF4-FFF2-40B4-BE49-F238E27FC236}">
                    <a16:creationId xmlns:a16="http://schemas.microsoft.com/office/drawing/2014/main" id="{A2AC54FC-6CAC-A50F-45AA-A6ED09084DCE}"/>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142" name="Group 26">
              <a:extLst>
                <a:ext uri="{FF2B5EF4-FFF2-40B4-BE49-F238E27FC236}">
                  <a16:creationId xmlns:a16="http://schemas.microsoft.com/office/drawing/2014/main" id="{BD126C69-336B-B55C-4C54-B6F4F46336C9}"/>
                </a:ext>
              </a:extLst>
            </p:cNvPr>
            <p:cNvGrpSpPr/>
            <p:nvPr/>
          </p:nvGrpSpPr>
          <p:grpSpPr bwMode="auto">
            <a:xfrm>
              <a:off x="6843277" y="5301208"/>
              <a:ext cx="522605" cy="1097280"/>
              <a:chOff x="1622" y="1728"/>
              <a:chExt cx="329" cy="691"/>
            </a:xfrm>
          </p:grpSpPr>
          <p:sp>
            <p:nvSpPr>
              <p:cNvPr id="143" name="Rectangle 27">
                <a:extLst>
                  <a:ext uri="{FF2B5EF4-FFF2-40B4-BE49-F238E27FC236}">
                    <a16:creationId xmlns:a16="http://schemas.microsoft.com/office/drawing/2014/main" id="{52D7A0BE-F635-F0A6-71E9-D28B29710344}"/>
                  </a:ext>
                </a:extLst>
              </p:cNvPr>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Text Box 28">
                <a:extLst>
                  <a:ext uri="{FF2B5EF4-FFF2-40B4-BE49-F238E27FC236}">
                    <a16:creationId xmlns:a16="http://schemas.microsoft.com/office/drawing/2014/main" id="{E2E64DDF-8237-D09B-2651-572545B4A3A9}"/>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27" name="AutoShape 55">
              <a:extLst>
                <a:ext uri="{FF2B5EF4-FFF2-40B4-BE49-F238E27FC236}">
                  <a16:creationId xmlns:a16="http://schemas.microsoft.com/office/drawing/2014/main" id="{F3768FD6-445B-0412-40D7-DDD10D23FBA7}"/>
                </a:ext>
              </a:extLst>
            </p:cNvPr>
            <p:cNvCxnSpPr>
              <a:cxnSpLocks noChangeShapeType="1"/>
              <a:endCxn id="150" idx="0"/>
            </p:cNvCxnSpPr>
            <p:nvPr/>
          </p:nvCxnSpPr>
          <p:spPr bwMode="auto">
            <a:xfrm>
              <a:off x="5564603" y="4764405"/>
              <a:ext cx="538213" cy="56380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AutoShape 56">
              <a:extLst>
                <a:ext uri="{FF2B5EF4-FFF2-40B4-BE49-F238E27FC236}">
                  <a16:creationId xmlns:a16="http://schemas.microsoft.com/office/drawing/2014/main" id="{F7B04344-E6F2-0AFB-002C-53B8FDD57094}"/>
                </a:ext>
              </a:extLst>
            </p:cNvPr>
            <p:cNvCxnSpPr>
              <a:cxnSpLocks noChangeShapeType="1"/>
              <a:stCxn id="121" idx="5"/>
            </p:cNvCxnSpPr>
            <p:nvPr/>
          </p:nvCxnSpPr>
          <p:spPr bwMode="auto">
            <a:xfrm>
              <a:off x="6629703" y="3740269"/>
              <a:ext cx="641968" cy="64457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AutoShape 61">
              <a:extLst>
                <a:ext uri="{FF2B5EF4-FFF2-40B4-BE49-F238E27FC236}">
                  <a16:creationId xmlns:a16="http://schemas.microsoft.com/office/drawing/2014/main" id="{854323F4-7AEB-7B4D-3F49-67AECA8D55C1}"/>
                </a:ext>
              </a:extLst>
            </p:cNvPr>
            <p:cNvCxnSpPr>
              <a:cxnSpLocks noChangeShapeType="1"/>
              <a:stCxn id="120" idx="3"/>
            </p:cNvCxnSpPr>
            <p:nvPr/>
          </p:nvCxnSpPr>
          <p:spPr bwMode="auto">
            <a:xfrm flipH="1">
              <a:off x="4863243" y="4756232"/>
              <a:ext cx="364654" cy="53902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0" name="组合 129">
              <a:extLst>
                <a:ext uri="{FF2B5EF4-FFF2-40B4-BE49-F238E27FC236}">
                  <a16:creationId xmlns:a16="http://schemas.microsoft.com/office/drawing/2014/main" id="{3E85B43C-A3CE-983C-EBF3-D9C3A636E369}"/>
                </a:ext>
              </a:extLst>
            </p:cNvPr>
            <p:cNvGrpSpPr/>
            <p:nvPr/>
          </p:nvGrpSpPr>
          <p:grpSpPr>
            <a:xfrm>
              <a:off x="6833539" y="6016214"/>
              <a:ext cx="474765" cy="228666"/>
              <a:chOff x="6282725" y="5447856"/>
              <a:chExt cx="474765" cy="228666"/>
            </a:xfrm>
          </p:grpSpPr>
          <p:sp>
            <p:nvSpPr>
              <p:cNvPr id="131" name="Line 15">
                <a:extLst>
                  <a:ext uri="{FF2B5EF4-FFF2-40B4-BE49-F238E27FC236}">
                    <a16:creationId xmlns:a16="http://schemas.microsoft.com/office/drawing/2014/main" id="{EF3A5F21-7347-CEAF-5736-F72D0B785B64}"/>
                  </a:ext>
                </a:extLst>
              </p:cNvPr>
              <p:cNvSpPr>
                <a:spLocks noChangeShapeType="1"/>
              </p:cNvSpPr>
              <p:nvPr/>
            </p:nvSpPr>
            <p:spPr bwMode="auto">
              <a:xfrm>
                <a:off x="6282725"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Line 16">
                <a:extLst>
                  <a:ext uri="{FF2B5EF4-FFF2-40B4-BE49-F238E27FC236}">
                    <a16:creationId xmlns:a16="http://schemas.microsoft.com/office/drawing/2014/main" id="{9A81F013-DB53-8B0A-7421-13689658AA55}"/>
                  </a:ext>
                </a:extLst>
              </p:cNvPr>
              <p:cNvSpPr>
                <a:spLocks noChangeShapeType="1"/>
              </p:cNvSpPr>
              <p:nvPr/>
            </p:nvSpPr>
            <p:spPr bwMode="auto">
              <a:xfrm flipV="1">
                <a:off x="6300192"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4">
                <a:extLst>
                  <a:ext uri="{FF2B5EF4-FFF2-40B4-BE49-F238E27FC236}">
                    <a16:creationId xmlns:a16="http://schemas.microsoft.com/office/drawing/2014/main" id="{0AC500D8-F195-805B-42AA-98293B77BE8E}"/>
                  </a:ext>
                </a:extLst>
              </p:cNvPr>
              <p:cNvSpPr>
                <a:spLocks noChangeShapeType="1"/>
              </p:cNvSpPr>
              <p:nvPr/>
            </p:nvSpPr>
            <p:spPr bwMode="auto">
              <a:xfrm>
                <a:off x="6300192" y="5447856"/>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71" name="Oval 7">
            <a:extLst>
              <a:ext uri="{FF2B5EF4-FFF2-40B4-BE49-F238E27FC236}">
                <a16:creationId xmlns:a16="http://schemas.microsoft.com/office/drawing/2014/main" id="{B365D156-32CE-E57B-99DE-8126DE22C12B}"/>
              </a:ext>
            </a:extLst>
          </p:cNvPr>
          <p:cNvSpPr>
            <a:spLocks noChangeArrowheads="1"/>
          </p:cNvSpPr>
          <p:nvPr/>
        </p:nvSpPr>
        <p:spPr bwMode="auto">
          <a:xfrm>
            <a:off x="2310914" y="340575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172" name="AutoShape 9">
            <a:extLst>
              <a:ext uri="{FF2B5EF4-FFF2-40B4-BE49-F238E27FC236}">
                <a16:creationId xmlns:a16="http://schemas.microsoft.com/office/drawing/2014/main" id="{1046B1C7-21E1-7B91-EF71-95FDCB1F2577}"/>
              </a:ext>
            </a:extLst>
          </p:cNvPr>
          <p:cNvCxnSpPr>
            <a:cxnSpLocks noChangeShapeType="1"/>
            <a:stCxn id="171" idx="3"/>
          </p:cNvCxnSpPr>
          <p:nvPr/>
        </p:nvCxnSpPr>
        <p:spPr bwMode="auto">
          <a:xfrm flipH="1">
            <a:off x="2157244" y="3875657"/>
            <a:ext cx="231775" cy="203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4" name="Group 45">
            <a:extLst>
              <a:ext uri="{FF2B5EF4-FFF2-40B4-BE49-F238E27FC236}">
                <a16:creationId xmlns:a16="http://schemas.microsoft.com/office/drawing/2014/main" id="{95F83342-7AEF-D339-ADBD-EB392FE8670A}"/>
              </a:ext>
            </a:extLst>
          </p:cNvPr>
          <p:cNvGrpSpPr/>
          <p:nvPr/>
        </p:nvGrpSpPr>
        <p:grpSpPr bwMode="auto">
          <a:xfrm>
            <a:off x="3521730" y="4051518"/>
            <a:ext cx="539750" cy="838200"/>
            <a:chOff x="1622" y="1728"/>
            <a:chExt cx="340" cy="528"/>
          </a:xfrm>
        </p:grpSpPr>
        <p:sp>
          <p:nvSpPr>
            <p:cNvPr id="181" name="Rectangle 46">
              <a:extLst>
                <a:ext uri="{FF2B5EF4-FFF2-40B4-BE49-F238E27FC236}">
                  <a16:creationId xmlns:a16="http://schemas.microsoft.com/office/drawing/2014/main" id="{CE9D4297-2F1A-E7A3-8471-6269217CDF0B}"/>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Text Box 47">
              <a:extLst>
                <a:ext uri="{FF2B5EF4-FFF2-40B4-BE49-F238E27FC236}">
                  <a16:creationId xmlns:a16="http://schemas.microsoft.com/office/drawing/2014/main" id="{0AB4FFE8-ED96-2526-B3D8-F7C2242AF228}"/>
                </a:ext>
              </a:extLst>
            </p:cNvPr>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83" name="AutoShape 57">
            <a:extLst>
              <a:ext uri="{FF2B5EF4-FFF2-40B4-BE49-F238E27FC236}">
                <a16:creationId xmlns:a16="http://schemas.microsoft.com/office/drawing/2014/main" id="{9A6B41B9-E09A-2A82-E73F-BFCE23511F7F}"/>
              </a:ext>
            </a:extLst>
          </p:cNvPr>
          <p:cNvCxnSpPr>
            <a:cxnSpLocks noChangeShapeType="1"/>
            <a:stCxn id="171" idx="6"/>
            <a:endCxn id="181" idx="0"/>
          </p:cNvCxnSpPr>
          <p:nvPr/>
        </p:nvCxnSpPr>
        <p:spPr bwMode="auto">
          <a:xfrm>
            <a:off x="2844314" y="3672457"/>
            <a:ext cx="921891" cy="37906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 name="箭头: 右 183">
            <a:extLst>
              <a:ext uri="{FF2B5EF4-FFF2-40B4-BE49-F238E27FC236}">
                <a16:creationId xmlns:a16="http://schemas.microsoft.com/office/drawing/2014/main" id="{48397E6E-09AD-0BCB-44E4-157760A4F8A7}"/>
              </a:ext>
            </a:extLst>
          </p:cNvPr>
          <p:cNvSpPr/>
          <p:nvPr/>
        </p:nvSpPr>
        <p:spPr>
          <a:xfrm>
            <a:off x="3994805" y="4894207"/>
            <a:ext cx="1223231"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8">
            <a:extLst>
              <a:ext uri="{FF2B5EF4-FFF2-40B4-BE49-F238E27FC236}">
                <a16:creationId xmlns:a16="http://schemas.microsoft.com/office/drawing/2014/main" id="{28136044-6BDD-0462-BFA9-A94A0AA457D3}"/>
              </a:ext>
            </a:extLst>
          </p:cNvPr>
          <p:cNvSpPr>
            <a:spLocks noChangeArrowheads="1"/>
          </p:cNvSpPr>
          <p:nvPr/>
        </p:nvSpPr>
        <p:spPr bwMode="auto">
          <a:xfrm>
            <a:off x="957591" y="4660987"/>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87" name="Oval 10">
            <a:extLst>
              <a:ext uri="{FF2B5EF4-FFF2-40B4-BE49-F238E27FC236}">
                <a16:creationId xmlns:a16="http://schemas.microsoft.com/office/drawing/2014/main" id="{6CB7688A-E396-D9BB-9B60-9E5D5CFD3B15}"/>
              </a:ext>
            </a:extLst>
          </p:cNvPr>
          <p:cNvSpPr>
            <a:spLocks noChangeArrowheads="1"/>
          </p:cNvSpPr>
          <p:nvPr/>
        </p:nvSpPr>
        <p:spPr bwMode="auto">
          <a:xfrm>
            <a:off x="1662336" y="3975720"/>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89" name="Group 35">
            <a:extLst>
              <a:ext uri="{FF2B5EF4-FFF2-40B4-BE49-F238E27FC236}">
                <a16:creationId xmlns:a16="http://schemas.microsoft.com/office/drawing/2014/main" id="{5D2FA3CC-DC9A-C50D-A294-B89F59E253F5}"/>
              </a:ext>
            </a:extLst>
          </p:cNvPr>
          <p:cNvGrpSpPr/>
          <p:nvPr/>
        </p:nvGrpSpPr>
        <p:grpSpPr bwMode="auto">
          <a:xfrm>
            <a:off x="539552" y="5589240"/>
            <a:ext cx="511175" cy="868614"/>
            <a:chOff x="1622" y="1728"/>
            <a:chExt cx="322" cy="528"/>
          </a:xfrm>
        </p:grpSpPr>
        <p:sp>
          <p:nvSpPr>
            <p:cNvPr id="191" name="Rectangle 36">
              <a:extLst>
                <a:ext uri="{FF2B5EF4-FFF2-40B4-BE49-F238E27FC236}">
                  <a16:creationId xmlns:a16="http://schemas.microsoft.com/office/drawing/2014/main" id="{C0BF932A-1ACD-B037-C9A1-244D14480C9E}"/>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Text Box 37">
              <a:extLst>
                <a:ext uri="{FF2B5EF4-FFF2-40B4-BE49-F238E27FC236}">
                  <a16:creationId xmlns:a16="http://schemas.microsoft.com/office/drawing/2014/main" id="{483D9A63-E3D8-6544-4D94-19DCED40E8B2}"/>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93" name="AutoShape 54">
            <a:extLst>
              <a:ext uri="{FF2B5EF4-FFF2-40B4-BE49-F238E27FC236}">
                <a16:creationId xmlns:a16="http://schemas.microsoft.com/office/drawing/2014/main" id="{119278D5-1B28-7594-8A03-6C8B89E3F39D}"/>
              </a:ext>
            </a:extLst>
          </p:cNvPr>
          <p:cNvCxnSpPr>
            <a:cxnSpLocks noChangeShapeType="1"/>
            <a:stCxn id="186" idx="7"/>
            <a:endCxn id="187" idx="3"/>
          </p:cNvCxnSpPr>
          <p:nvPr/>
        </p:nvCxnSpPr>
        <p:spPr bwMode="auto">
          <a:xfrm flipV="1">
            <a:off x="1412876" y="4431005"/>
            <a:ext cx="327575" cy="30809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4" name="Group 11">
            <a:extLst>
              <a:ext uri="{FF2B5EF4-FFF2-40B4-BE49-F238E27FC236}">
                <a16:creationId xmlns:a16="http://schemas.microsoft.com/office/drawing/2014/main" id="{5CBB7435-8FA7-7515-C483-E76EEB09F40C}"/>
              </a:ext>
            </a:extLst>
          </p:cNvPr>
          <p:cNvGrpSpPr/>
          <p:nvPr/>
        </p:nvGrpSpPr>
        <p:grpSpPr bwMode="auto">
          <a:xfrm>
            <a:off x="1338759" y="5589240"/>
            <a:ext cx="511285" cy="868614"/>
            <a:chOff x="998" y="1728"/>
            <a:chExt cx="322" cy="547"/>
          </a:xfrm>
        </p:grpSpPr>
        <p:sp>
          <p:nvSpPr>
            <p:cNvPr id="195" name="Rectangle 13">
              <a:extLst>
                <a:ext uri="{FF2B5EF4-FFF2-40B4-BE49-F238E27FC236}">
                  <a16:creationId xmlns:a16="http://schemas.microsoft.com/office/drawing/2014/main" id="{BA6ADC66-4B57-01BF-05C0-11FAF0514767}"/>
                </a:ext>
              </a:extLst>
            </p:cNvPr>
            <p:cNvSpPr>
              <a:spLocks noChangeArrowheads="1"/>
            </p:cNvSpPr>
            <p:nvPr/>
          </p:nvSpPr>
          <p:spPr bwMode="auto">
            <a:xfrm>
              <a:off x="1008" y="1728"/>
              <a:ext cx="288" cy="54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Text Box 17">
              <a:extLst>
                <a:ext uri="{FF2B5EF4-FFF2-40B4-BE49-F238E27FC236}">
                  <a16:creationId xmlns:a16="http://schemas.microsoft.com/office/drawing/2014/main" id="{047C36B7-1C64-67C9-D465-B27EE425C0EB}"/>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198" name="AutoShape 55">
            <a:extLst>
              <a:ext uri="{FF2B5EF4-FFF2-40B4-BE49-F238E27FC236}">
                <a16:creationId xmlns:a16="http://schemas.microsoft.com/office/drawing/2014/main" id="{EB9AAF0B-483F-6A1B-CB02-C3C741DBB30B}"/>
              </a:ext>
            </a:extLst>
          </p:cNvPr>
          <p:cNvCxnSpPr>
            <a:cxnSpLocks noChangeShapeType="1"/>
            <a:stCxn id="186" idx="5"/>
            <a:endCxn id="195" idx="0"/>
          </p:cNvCxnSpPr>
          <p:nvPr/>
        </p:nvCxnSpPr>
        <p:spPr bwMode="auto">
          <a:xfrm>
            <a:off x="1412876" y="5116272"/>
            <a:ext cx="170410" cy="4729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AutoShape 56">
            <a:extLst>
              <a:ext uri="{FF2B5EF4-FFF2-40B4-BE49-F238E27FC236}">
                <a16:creationId xmlns:a16="http://schemas.microsoft.com/office/drawing/2014/main" id="{0F0ABA7D-A370-A631-50E5-1CAA2A7A5E7C}"/>
              </a:ext>
            </a:extLst>
          </p:cNvPr>
          <p:cNvCxnSpPr>
            <a:cxnSpLocks noChangeShapeType="1"/>
            <a:stCxn id="187" idx="5"/>
          </p:cNvCxnSpPr>
          <p:nvPr/>
        </p:nvCxnSpPr>
        <p:spPr bwMode="auto">
          <a:xfrm>
            <a:off x="2117621" y="4431005"/>
            <a:ext cx="463809" cy="5693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AutoShape 61">
            <a:extLst>
              <a:ext uri="{FF2B5EF4-FFF2-40B4-BE49-F238E27FC236}">
                <a16:creationId xmlns:a16="http://schemas.microsoft.com/office/drawing/2014/main" id="{EE9BE677-57E4-2011-10C1-9A940039C5A4}"/>
              </a:ext>
            </a:extLst>
          </p:cNvPr>
          <p:cNvCxnSpPr>
            <a:cxnSpLocks noChangeShapeType="1"/>
            <a:stCxn id="186" idx="3"/>
            <a:endCxn id="191" idx="0"/>
          </p:cNvCxnSpPr>
          <p:nvPr/>
        </p:nvCxnSpPr>
        <p:spPr bwMode="auto">
          <a:xfrm flipH="1">
            <a:off x="784027" y="5116272"/>
            <a:ext cx="251679" cy="4729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Rectangle 27">
            <a:extLst>
              <a:ext uri="{FF2B5EF4-FFF2-40B4-BE49-F238E27FC236}">
                <a16:creationId xmlns:a16="http://schemas.microsoft.com/office/drawing/2014/main" id="{4743F79F-4C29-FF1C-B444-A662C8A05CE3}"/>
              </a:ext>
            </a:extLst>
          </p:cNvPr>
          <p:cNvSpPr>
            <a:spLocks noChangeArrowheads="1"/>
          </p:cNvSpPr>
          <p:nvPr/>
        </p:nvSpPr>
        <p:spPr bwMode="auto">
          <a:xfrm>
            <a:off x="2300308" y="4996016"/>
            <a:ext cx="457478" cy="10972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 name="组合 208">
            <a:extLst>
              <a:ext uri="{FF2B5EF4-FFF2-40B4-BE49-F238E27FC236}">
                <a16:creationId xmlns:a16="http://schemas.microsoft.com/office/drawing/2014/main" id="{029E7DA6-D1FC-547A-8433-7E218A5C71F3}"/>
              </a:ext>
            </a:extLst>
          </p:cNvPr>
          <p:cNvGrpSpPr/>
          <p:nvPr/>
        </p:nvGrpSpPr>
        <p:grpSpPr>
          <a:xfrm>
            <a:off x="2267744" y="5174278"/>
            <a:ext cx="522605" cy="894674"/>
            <a:chOff x="3788371" y="4797728"/>
            <a:chExt cx="522605" cy="894674"/>
          </a:xfrm>
        </p:grpSpPr>
        <p:grpSp>
          <p:nvGrpSpPr>
            <p:cNvPr id="201" name="组合 200">
              <a:extLst>
                <a:ext uri="{FF2B5EF4-FFF2-40B4-BE49-F238E27FC236}">
                  <a16:creationId xmlns:a16="http://schemas.microsoft.com/office/drawing/2014/main" id="{DDF35CD1-1F66-7E64-D743-A19666C50086}"/>
                </a:ext>
              </a:extLst>
            </p:cNvPr>
            <p:cNvGrpSpPr/>
            <p:nvPr/>
          </p:nvGrpSpPr>
          <p:grpSpPr>
            <a:xfrm>
              <a:off x="3814425" y="5463736"/>
              <a:ext cx="474765" cy="228666"/>
              <a:chOff x="6282725" y="5447856"/>
              <a:chExt cx="474765" cy="228666"/>
            </a:xfrm>
          </p:grpSpPr>
          <p:sp>
            <p:nvSpPr>
              <p:cNvPr id="202" name="Line 15">
                <a:extLst>
                  <a:ext uri="{FF2B5EF4-FFF2-40B4-BE49-F238E27FC236}">
                    <a16:creationId xmlns:a16="http://schemas.microsoft.com/office/drawing/2014/main" id="{17177598-9464-1281-6C47-8E8D0E0E54BD}"/>
                  </a:ext>
                </a:extLst>
              </p:cNvPr>
              <p:cNvSpPr>
                <a:spLocks noChangeShapeType="1"/>
              </p:cNvSpPr>
              <p:nvPr/>
            </p:nvSpPr>
            <p:spPr bwMode="auto">
              <a:xfrm>
                <a:off x="6282725"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 name="Line 16">
                <a:extLst>
                  <a:ext uri="{FF2B5EF4-FFF2-40B4-BE49-F238E27FC236}">
                    <a16:creationId xmlns:a16="http://schemas.microsoft.com/office/drawing/2014/main" id="{160C7CB9-F7C1-6B7D-AE4D-570DA25073BA}"/>
                  </a:ext>
                </a:extLst>
              </p:cNvPr>
              <p:cNvSpPr>
                <a:spLocks noChangeShapeType="1"/>
              </p:cNvSpPr>
              <p:nvPr/>
            </p:nvSpPr>
            <p:spPr bwMode="auto">
              <a:xfrm flipV="1">
                <a:off x="6300192" y="5447856"/>
                <a:ext cx="457298" cy="22866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 name="Line 14">
                <a:extLst>
                  <a:ext uri="{FF2B5EF4-FFF2-40B4-BE49-F238E27FC236}">
                    <a16:creationId xmlns:a16="http://schemas.microsoft.com/office/drawing/2014/main" id="{8CC3BE72-31E4-68B0-7736-068777617A5C}"/>
                  </a:ext>
                </a:extLst>
              </p:cNvPr>
              <p:cNvSpPr>
                <a:spLocks noChangeShapeType="1"/>
              </p:cNvSpPr>
              <p:nvPr/>
            </p:nvSpPr>
            <p:spPr bwMode="auto">
              <a:xfrm>
                <a:off x="6300192" y="5447856"/>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 name="Text Box 28">
              <a:extLst>
                <a:ext uri="{FF2B5EF4-FFF2-40B4-BE49-F238E27FC236}">
                  <a16:creationId xmlns:a16="http://schemas.microsoft.com/office/drawing/2014/main" id="{86BD7DE4-000E-82B8-799A-AD0AD349A3E9}"/>
                </a:ext>
              </a:extLst>
            </p:cNvPr>
            <p:cNvSpPr txBox="1">
              <a:spLocks noChangeArrowheads="1"/>
            </p:cNvSpPr>
            <p:nvPr/>
          </p:nvSpPr>
          <p:spPr bwMode="auto">
            <a:xfrm>
              <a:off x="3788371" y="4797728"/>
              <a:ext cx="522605" cy="457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211" name="箭头: 右 210">
            <a:extLst>
              <a:ext uri="{FF2B5EF4-FFF2-40B4-BE49-F238E27FC236}">
                <a16:creationId xmlns:a16="http://schemas.microsoft.com/office/drawing/2014/main" id="{409BEE2B-C961-FFD4-D7C8-1B235547542B}"/>
              </a:ext>
            </a:extLst>
          </p:cNvPr>
          <p:cNvSpPr/>
          <p:nvPr/>
        </p:nvSpPr>
        <p:spPr>
          <a:xfrm rot="8074175">
            <a:off x="4183447" y="3583706"/>
            <a:ext cx="1111660"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Text Box 18">
            <a:extLst>
              <a:ext uri="{FF2B5EF4-FFF2-40B4-BE49-F238E27FC236}">
                <a16:creationId xmlns:a16="http://schemas.microsoft.com/office/drawing/2014/main" id="{26B3BCF0-3ED7-2054-58DA-BD1B6D3EAF41}"/>
              </a:ext>
            </a:extLst>
          </p:cNvPr>
          <p:cNvSpPr txBox="1">
            <a:spLocks noChangeArrowheads="1"/>
          </p:cNvSpPr>
          <p:nvPr/>
        </p:nvSpPr>
        <p:spPr bwMode="auto">
          <a:xfrm>
            <a:off x="3405531" y="251011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13" name="Oval 7">
            <a:extLst>
              <a:ext uri="{FF2B5EF4-FFF2-40B4-BE49-F238E27FC236}">
                <a16:creationId xmlns:a16="http://schemas.microsoft.com/office/drawing/2014/main" id="{2BCD954E-F66C-1682-43FC-B705D7E4EDB7}"/>
              </a:ext>
            </a:extLst>
          </p:cNvPr>
          <p:cNvSpPr>
            <a:spLocks noChangeArrowheads="1"/>
          </p:cNvSpPr>
          <p:nvPr/>
        </p:nvSpPr>
        <p:spPr bwMode="auto">
          <a:xfrm>
            <a:off x="2145936" y="14268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14" name="Oval 8">
            <a:extLst>
              <a:ext uri="{FF2B5EF4-FFF2-40B4-BE49-F238E27FC236}">
                <a16:creationId xmlns:a16="http://schemas.microsoft.com/office/drawing/2014/main" id="{523C4066-C9EE-E10C-E04C-F7A323D326CE}"/>
              </a:ext>
            </a:extLst>
          </p:cNvPr>
          <p:cNvSpPr>
            <a:spLocks noChangeArrowheads="1"/>
          </p:cNvSpPr>
          <p:nvPr/>
        </p:nvSpPr>
        <p:spPr bwMode="auto">
          <a:xfrm>
            <a:off x="1536336" y="75228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215" name="AutoShape 9">
            <a:extLst>
              <a:ext uri="{FF2B5EF4-FFF2-40B4-BE49-F238E27FC236}">
                <a16:creationId xmlns:a16="http://schemas.microsoft.com/office/drawing/2014/main" id="{DA1B7BAA-734B-1DF5-4461-7EEF0E35306F}"/>
              </a:ext>
            </a:extLst>
          </p:cNvPr>
          <p:cNvCxnSpPr>
            <a:cxnSpLocks noChangeShapeType="1"/>
            <a:stCxn id="213" idx="3"/>
            <a:endCxn id="214" idx="7"/>
          </p:cNvCxnSpPr>
          <p:nvPr/>
        </p:nvCxnSpPr>
        <p:spPr bwMode="auto">
          <a:xfrm flipH="1">
            <a:off x="1992266" y="612583"/>
            <a:ext cx="231775" cy="203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 name="Oval 10">
            <a:extLst>
              <a:ext uri="{FF2B5EF4-FFF2-40B4-BE49-F238E27FC236}">
                <a16:creationId xmlns:a16="http://schemas.microsoft.com/office/drawing/2014/main" id="{7C2F9439-A671-CC92-5754-93B2DC0D0C2A}"/>
              </a:ext>
            </a:extLst>
          </p:cNvPr>
          <p:cNvSpPr>
            <a:spLocks noChangeArrowheads="1"/>
          </p:cNvSpPr>
          <p:nvPr/>
        </p:nvSpPr>
        <p:spPr bwMode="auto">
          <a:xfrm>
            <a:off x="2339752" y="1124744"/>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17" name="Group 11">
            <a:extLst>
              <a:ext uri="{FF2B5EF4-FFF2-40B4-BE49-F238E27FC236}">
                <a16:creationId xmlns:a16="http://schemas.microsoft.com/office/drawing/2014/main" id="{B703C86B-6384-156B-6C91-1E004C935648}"/>
              </a:ext>
            </a:extLst>
          </p:cNvPr>
          <p:cNvGrpSpPr/>
          <p:nvPr/>
        </p:nvGrpSpPr>
        <p:grpSpPr bwMode="auto">
          <a:xfrm>
            <a:off x="1917336" y="1772816"/>
            <a:ext cx="1481455" cy="1097280"/>
            <a:chOff x="998" y="1728"/>
            <a:chExt cx="933" cy="691"/>
          </a:xfrm>
        </p:grpSpPr>
        <p:grpSp>
          <p:nvGrpSpPr>
            <p:cNvPr id="218" name="Group 12">
              <a:extLst>
                <a:ext uri="{FF2B5EF4-FFF2-40B4-BE49-F238E27FC236}">
                  <a16:creationId xmlns:a16="http://schemas.microsoft.com/office/drawing/2014/main" id="{053898CF-610A-C472-E1E2-8E78F247D415}"/>
                </a:ext>
              </a:extLst>
            </p:cNvPr>
            <p:cNvGrpSpPr/>
            <p:nvPr/>
          </p:nvGrpSpPr>
          <p:grpSpPr bwMode="auto">
            <a:xfrm>
              <a:off x="1008" y="1728"/>
              <a:ext cx="923" cy="691"/>
              <a:chOff x="1008" y="1728"/>
              <a:chExt cx="923" cy="691"/>
            </a:xfrm>
          </p:grpSpPr>
          <p:sp>
            <p:nvSpPr>
              <p:cNvPr id="220" name="Rectangle 13">
                <a:extLst>
                  <a:ext uri="{FF2B5EF4-FFF2-40B4-BE49-F238E27FC236}">
                    <a16:creationId xmlns:a16="http://schemas.microsoft.com/office/drawing/2014/main" id="{C8F62F42-37B9-E4BF-7B54-E3D27DAC5E8A}"/>
                  </a:ext>
                </a:extLst>
              </p:cNvPr>
              <p:cNvSpPr>
                <a:spLocks noChangeArrowheads="1"/>
              </p:cNvSpPr>
              <p:nvPr/>
            </p:nvSpPr>
            <p:spPr bwMode="auto">
              <a:xfrm>
                <a:off x="1008" y="1728"/>
                <a:ext cx="288" cy="547"/>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 name="Line 14">
                <a:extLst>
                  <a:ext uri="{FF2B5EF4-FFF2-40B4-BE49-F238E27FC236}">
                    <a16:creationId xmlns:a16="http://schemas.microsoft.com/office/drawing/2014/main" id="{4044F255-7ACB-0B96-1D4F-0EBBED6DEA98}"/>
                  </a:ext>
                </a:extLst>
              </p:cNvPr>
              <p:cNvSpPr>
                <a:spLocks noChangeShapeType="1"/>
              </p:cNvSpPr>
              <p:nvPr/>
            </p:nvSpPr>
            <p:spPr bwMode="auto">
              <a:xfrm>
                <a:off x="1643" y="2275"/>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Line 15">
                <a:extLst>
                  <a:ext uri="{FF2B5EF4-FFF2-40B4-BE49-F238E27FC236}">
                    <a16:creationId xmlns:a16="http://schemas.microsoft.com/office/drawing/2014/main" id="{CF65FEDA-FDFB-4186-CF4B-FFC2EA17517A}"/>
                  </a:ext>
                </a:extLst>
              </p:cNvPr>
              <p:cNvSpPr>
                <a:spLocks noChangeShapeType="1"/>
              </p:cNvSpPr>
              <p:nvPr/>
            </p:nvSpPr>
            <p:spPr bwMode="auto">
              <a:xfrm>
                <a:off x="1621"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Line 16">
                <a:extLst>
                  <a:ext uri="{FF2B5EF4-FFF2-40B4-BE49-F238E27FC236}">
                    <a16:creationId xmlns:a16="http://schemas.microsoft.com/office/drawing/2014/main" id="{D36EA618-91F9-9D6E-0317-2CFB518FF43F}"/>
                  </a:ext>
                </a:extLst>
              </p:cNvPr>
              <p:cNvSpPr>
                <a:spLocks noChangeShapeType="1"/>
              </p:cNvSpPr>
              <p:nvPr/>
            </p:nvSpPr>
            <p:spPr bwMode="auto">
              <a:xfrm flipV="1">
                <a:off x="1632" y="2275"/>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9" name="Text Box 17">
              <a:extLst>
                <a:ext uri="{FF2B5EF4-FFF2-40B4-BE49-F238E27FC236}">
                  <a16:creationId xmlns:a16="http://schemas.microsoft.com/office/drawing/2014/main" id="{9E4569B5-64CF-4FC1-A29A-06ECEA0FA81C}"/>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30" name="Group 26">
            <a:extLst>
              <a:ext uri="{FF2B5EF4-FFF2-40B4-BE49-F238E27FC236}">
                <a16:creationId xmlns:a16="http://schemas.microsoft.com/office/drawing/2014/main" id="{E4832B31-2757-283B-DF20-08FA653A33DD}"/>
              </a:ext>
            </a:extLst>
          </p:cNvPr>
          <p:cNvGrpSpPr/>
          <p:nvPr/>
        </p:nvGrpSpPr>
        <p:grpSpPr bwMode="auto">
          <a:xfrm>
            <a:off x="2907936" y="1772816"/>
            <a:ext cx="522605" cy="1097280"/>
            <a:chOff x="1622" y="1728"/>
            <a:chExt cx="329" cy="691"/>
          </a:xfrm>
        </p:grpSpPr>
        <p:sp>
          <p:nvSpPr>
            <p:cNvPr id="231" name="Rectangle 27">
              <a:extLst>
                <a:ext uri="{FF2B5EF4-FFF2-40B4-BE49-F238E27FC236}">
                  <a16:creationId xmlns:a16="http://schemas.microsoft.com/office/drawing/2014/main" id="{54DA415B-599D-B069-0818-E26B01D65CED}"/>
                </a:ext>
              </a:extLst>
            </p:cNvPr>
            <p:cNvSpPr>
              <a:spLocks noChangeArrowheads="1"/>
            </p:cNvSpPr>
            <p:nvPr/>
          </p:nvSpPr>
          <p:spPr bwMode="auto">
            <a:xfrm>
              <a:off x="1632" y="1728"/>
              <a:ext cx="288" cy="69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2" name="Text Box 28">
              <a:extLst>
                <a:ext uri="{FF2B5EF4-FFF2-40B4-BE49-F238E27FC236}">
                  <a16:creationId xmlns:a16="http://schemas.microsoft.com/office/drawing/2014/main" id="{6396AE95-DC0C-246F-1E6A-8A4743BE1D00}"/>
                </a:ext>
              </a:extLst>
            </p:cNvPr>
            <p:cNvSpPr txBox="1">
              <a:spLocks noChangeArrowheads="1"/>
            </p:cNvSpPr>
            <p:nvPr/>
          </p:nvSpPr>
          <p:spPr bwMode="auto">
            <a:xfrm>
              <a:off x="1622"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39" name="Group 35">
            <a:extLst>
              <a:ext uri="{FF2B5EF4-FFF2-40B4-BE49-F238E27FC236}">
                <a16:creationId xmlns:a16="http://schemas.microsoft.com/office/drawing/2014/main" id="{E3E875D7-8545-7126-0836-1E8B44A5656A}"/>
              </a:ext>
            </a:extLst>
          </p:cNvPr>
          <p:cNvGrpSpPr/>
          <p:nvPr/>
        </p:nvGrpSpPr>
        <p:grpSpPr bwMode="auto">
          <a:xfrm>
            <a:off x="774336" y="1196752"/>
            <a:ext cx="511175" cy="838200"/>
            <a:chOff x="1622" y="1728"/>
            <a:chExt cx="322" cy="528"/>
          </a:xfrm>
        </p:grpSpPr>
        <p:sp>
          <p:nvSpPr>
            <p:cNvPr id="240" name="Rectangle 36">
              <a:extLst>
                <a:ext uri="{FF2B5EF4-FFF2-40B4-BE49-F238E27FC236}">
                  <a16:creationId xmlns:a16="http://schemas.microsoft.com/office/drawing/2014/main" id="{E0AFADA1-89A0-F576-EBE6-EFCB9CB5E198}"/>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Text Box 37">
              <a:extLst>
                <a:ext uri="{FF2B5EF4-FFF2-40B4-BE49-F238E27FC236}">
                  <a16:creationId xmlns:a16="http://schemas.microsoft.com/office/drawing/2014/main" id="{54285290-2453-FA32-7281-C2E5B3AA8B71}"/>
                </a:ext>
              </a:extLst>
            </p:cNvPr>
            <p:cNvSpPr txBox="1">
              <a:spLocks noChangeArrowheads="1"/>
            </p:cNvSpPr>
            <p:nvPr/>
          </p:nvSpPr>
          <p:spPr bwMode="auto">
            <a:xfrm>
              <a:off x="1622"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248" name="AutoShape 54">
            <a:extLst>
              <a:ext uri="{FF2B5EF4-FFF2-40B4-BE49-F238E27FC236}">
                <a16:creationId xmlns:a16="http://schemas.microsoft.com/office/drawing/2014/main" id="{C2FC9F38-7052-EBC1-B2C2-5AD8C55E0186}"/>
              </a:ext>
            </a:extLst>
          </p:cNvPr>
          <p:cNvCxnSpPr>
            <a:cxnSpLocks noChangeShapeType="1"/>
            <a:stCxn id="214" idx="6"/>
            <a:endCxn id="216" idx="1"/>
          </p:cNvCxnSpPr>
          <p:nvPr/>
        </p:nvCxnSpPr>
        <p:spPr bwMode="auto">
          <a:xfrm>
            <a:off x="2069736" y="1018983"/>
            <a:ext cx="348131" cy="18387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AutoShape 55">
            <a:extLst>
              <a:ext uri="{FF2B5EF4-FFF2-40B4-BE49-F238E27FC236}">
                <a16:creationId xmlns:a16="http://schemas.microsoft.com/office/drawing/2014/main" id="{2C30ADBB-1DE4-1F27-9A77-90DAA62768DA}"/>
              </a:ext>
            </a:extLst>
          </p:cNvPr>
          <p:cNvCxnSpPr>
            <a:cxnSpLocks noChangeShapeType="1"/>
            <a:stCxn id="216" idx="3"/>
            <a:endCxn id="220" idx="0"/>
          </p:cNvCxnSpPr>
          <p:nvPr/>
        </p:nvCxnSpPr>
        <p:spPr bwMode="auto">
          <a:xfrm flipH="1">
            <a:off x="2161863" y="1580029"/>
            <a:ext cx="256004" cy="1927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AutoShape 56">
            <a:extLst>
              <a:ext uri="{FF2B5EF4-FFF2-40B4-BE49-F238E27FC236}">
                <a16:creationId xmlns:a16="http://schemas.microsoft.com/office/drawing/2014/main" id="{2DE1A22B-DF8C-72EC-1B1D-F5A45A75767D}"/>
              </a:ext>
            </a:extLst>
          </p:cNvPr>
          <p:cNvCxnSpPr>
            <a:cxnSpLocks noChangeShapeType="1"/>
            <a:stCxn id="216" idx="5"/>
            <a:endCxn id="231" idx="0"/>
          </p:cNvCxnSpPr>
          <p:nvPr/>
        </p:nvCxnSpPr>
        <p:spPr bwMode="auto">
          <a:xfrm>
            <a:off x="2795037" y="1580029"/>
            <a:ext cx="357523" cy="1927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AutoShape 57">
            <a:extLst>
              <a:ext uri="{FF2B5EF4-FFF2-40B4-BE49-F238E27FC236}">
                <a16:creationId xmlns:a16="http://schemas.microsoft.com/office/drawing/2014/main" id="{1A8E12A7-0F70-5E5B-CAD6-E3D3FFABAC31}"/>
              </a:ext>
            </a:extLst>
          </p:cNvPr>
          <p:cNvCxnSpPr>
            <a:cxnSpLocks noChangeShapeType="1"/>
            <a:stCxn id="213" idx="6"/>
            <a:endCxn id="261" idx="0"/>
          </p:cNvCxnSpPr>
          <p:nvPr/>
        </p:nvCxnSpPr>
        <p:spPr bwMode="auto">
          <a:xfrm>
            <a:off x="2679336" y="409383"/>
            <a:ext cx="877309" cy="35532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AutoShape 61">
            <a:extLst>
              <a:ext uri="{FF2B5EF4-FFF2-40B4-BE49-F238E27FC236}">
                <a16:creationId xmlns:a16="http://schemas.microsoft.com/office/drawing/2014/main" id="{00297F51-90B3-79B6-388F-4855C5DE0B19}"/>
              </a:ext>
            </a:extLst>
          </p:cNvPr>
          <p:cNvCxnSpPr>
            <a:cxnSpLocks noChangeShapeType="1"/>
            <a:stCxn id="214" idx="2"/>
            <a:endCxn id="240" idx="0"/>
          </p:cNvCxnSpPr>
          <p:nvPr/>
        </p:nvCxnSpPr>
        <p:spPr bwMode="auto">
          <a:xfrm flipH="1">
            <a:off x="1018811" y="1018983"/>
            <a:ext cx="517525" cy="17776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4" name="Group 45">
            <a:extLst>
              <a:ext uri="{FF2B5EF4-FFF2-40B4-BE49-F238E27FC236}">
                <a16:creationId xmlns:a16="http://schemas.microsoft.com/office/drawing/2014/main" id="{F69CE5C6-2BF0-D74B-75D1-533D6B34AAD9}"/>
              </a:ext>
            </a:extLst>
          </p:cNvPr>
          <p:cNvGrpSpPr/>
          <p:nvPr/>
        </p:nvGrpSpPr>
        <p:grpSpPr bwMode="auto">
          <a:xfrm>
            <a:off x="3312170" y="764704"/>
            <a:ext cx="539750" cy="838200"/>
            <a:chOff x="1622" y="1728"/>
            <a:chExt cx="340" cy="528"/>
          </a:xfrm>
        </p:grpSpPr>
        <p:sp>
          <p:nvSpPr>
            <p:cNvPr id="261" name="Rectangle 46">
              <a:extLst>
                <a:ext uri="{FF2B5EF4-FFF2-40B4-BE49-F238E27FC236}">
                  <a16:creationId xmlns:a16="http://schemas.microsoft.com/office/drawing/2014/main" id="{AB2F2A9C-8F33-B3C7-246F-FD5DDF8C1975}"/>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 name="Text Box 47">
              <a:extLst>
                <a:ext uri="{FF2B5EF4-FFF2-40B4-BE49-F238E27FC236}">
                  <a16:creationId xmlns:a16="http://schemas.microsoft.com/office/drawing/2014/main" id="{91D2285B-951F-EA5A-2B7E-427AA8D77F90}"/>
                </a:ext>
              </a:extLst>
            </p:cNvPr>
            <p:cNvSpPr txBox="1">
              <a:spLocks noChangeArrowheads="1"/>
            </p:cNvSpPr>
            <p:nvPr/>
          </p:nvSpPr>
          <p:spPr bwMode="auto">
            <a:xfrm>
              <a:off x="1622" y="185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sp>
        <p:nvSpPr>
          <p:cNvPr id="266" name="任意多边形: 形状 265">
            <a:extLst>
              <a:ext uri="{FF2B5EF4-FFF2-40B4-BE49-F238E27FC236}">
                <a16:creationId xmlns:a16="http://schemas.microsoft.com/office/drawing/2014/main" id="{06A5638C-79F6-8422-EC85-D2E0D1A5B64F}"/>
              </a:ext>
            </a:extLst>
          </p:cNvPr>
          <p:cNvSpPr/>
          <p:nvPr/>
        </p:nvSpPr>
        <p:spPr>
          <a:xfrm>
            <a:off x="329184" y="548640"/>
            <a:ext cx="4261104" cy="2523744"/>
          </a:xfrm>
          <a:custGeom>
            <a:avLst/>
            <a:gdLst>
              <a:gd name="connsiteX0" fmla="*/ 1024128 w 4261104"/>
              <a:gd name="connsiteY0" fmla="*/ 128016 h 2523744"/>
              <a:gd name="connsiteX1" fmla="*/ 0 w 4261104"/>
              <a:gd name="connsiteY1" fmla="*/ 768096 h 2523744"/>
              <a:gd name="connsiteX2" fmla="*/ 256032 w 4261104"/>
              <a:gd name="connsiteY2" fmla="*/ 2121408 h 2523744"/>
              <a:gd name="connsiteX3" fmla="*/ 2267712 w 4261104"/>
              <a:gd name="connsiteY3" fmla="*/ 2523744 h 2523744"/>
              <a:gd name="connsiteX4" fmla="*/ 4206240 w 4261104"/>
              <a:gd name="connsiteY4" fmla="*/ 2523744 h 2523744"/>
              <a:gd name="connsiteX5" fmla="*/ 4261104 w 4261104"/>
              <a:gd name="connsiteY5" fmla="*/ 1536192 h 2523744"/>
              <a:gd name="connsiteX6" fmla="*/ 2670048 w 4261104"/>
              <a:gd name="connsiteY6" fmla="*/ 969264 h 2523744"/>
              <a:gd name="connsiteX7" fmla="*/ 2688336 w 4261104"/>
              <a:gd name="connsiteY7" fmla="*/ 585216 h 2523744"/>
              <a:gd name="connsiteX8" fmla="*/ 1335024 w 4261104"/>
              <a:gd name="connsiteY8" fmla="*/ 0 h 2523744"/>
              <a:gd name="connsiteX9" fmla="*/ 1024128 w 4261104"/>
              <a:gd name="connsiteY9" fmla="*/ 128016 h 252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1104" h="2523744">
                <a:moveTo>
                  <a:pt x="1024128" y="128016"/>
                </a:moveTo>
                <a:lnTo>
                  <a:pt x="0" y="768096"/>
                </a:lnTo>
                <a:lnTo>
                  <a:pt x="256032" y="2121408"/>
                </a:lnTo>
                <a:lnTo>
                  <a:pt x="2267712" y="2523744"/>
                </a:lnTo>
                <a:lnTo>
                  <a:pt x="4206240" y="2523744"/>
                </a:lnTo>
                <a:lnTo>
                  <a:pt x="4261104" y="1536192"/>
                </a:lnTo>
                <a:lnTo>
                  <a:pt x="2670048" y="969264"/>
                </a:lnTo>
                <a:lnTo>
                  <a:pt x="2688336" y="585216"/>
                </a:lnTo>
                <a:lnTo>
                  <a:pt x="1335024" y="0"/>
                </a:lnTo>
                <a:lnTo>
                  <a:pt x="1024128" y="128016"/>
                </a:ln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8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117" grpId="0" bldLvl="0" animBg="1"/>
      <p:bldP spid="212"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62" name="Text Box 18"/>
          <p:cNvSpPr txBox="1">
            <a:spLocks noChangeArrowheads="1"/>
          </p:cNvSpPr>
          <p:nvPr/>
        </p:nvSpPr>
        <p:spPr bwMode="auto">
          <a:xfrm>
            <a:off x="2070735" y="3278311"/>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002" name="Group 58"/>
          <p:cNvGrpSpPr/>
          <p:nvPr/>
        </p:nvGrpSpPr>
        <p:grpSpPr bwMode="auto">
          <a:xfrm>
            <a:off x="3453130" y="2108076"/>
            <a:ext cx="838200" cy="685800"/>
            <a:chOff x="2208" y="480"/>
            <a:chExt cx="528" cy="432"/>
          </a:xfrm>
        </p:grpSpPr>
        <p:sp>
          <p:nvSpPr>
            <p:cNvPr id="83003" name="AutoShape 59"/>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004" name="Text Box 60"/>
            <p:cNvSpPr txBox="1">
              <a:spLocks noChangeArrowheads="1"/>
            </p:cNvSpPr>
            <p:nvPr/>
          </p:nvSpPr>
          <p:spPr bwMode="auto">
            <a:xfrm>
              <a:off x="2256" y="48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LR</a:t>
              </a:r>
            </a:p>
          </p:txBody>
        </p:sp>
      </p:grpSp>
      <p:sp>
        <p:nvSpPr>
          <p:cNvPr id="82951" name="Oval 7"/>
          <p:cNvSpPr>
            <a:spLocks noChangeArrowheads="1"/>
          </p:cNvSpPr>
          <p:nvPr/>
        </p:nvSpPr>
        <p:spPr bwMode="auto">
          <a:xfrm>
            <a:off x="2051685" y="1536576"/>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2952" name="Oval 8"/>
          <p:cNvSpPr>
            <a:spLocks noChangeArrowheads="1"/>
          </p:cNvSpPr>
          <p:nvPr/>
        </p:nvSpPr>
        <p:spPr bwMode="auto">
          <a:xfrm>
            <a:off x="1442085" y="2146176"/>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2953" name="AutoShape 9"/>
          <p:cNvCxnSpPr>
            <a:cxnSpLocks noChangeShapeType="1"/>
            <a:stCxn id="82951" idx="3"/>
            <a:endCxn id="82952" idx="7"/>
          </p:cNvCxnSpPr>
          <p:nvPr/>
        </p:nvCxnSpPr>
        <p:spPr bwMode="auto">
          <a:xfrm flipH="1">
            <a:off x="1897380" y="1991871"/>
            <a:ext cx="232410" cy="23241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998" name="AutoShape 54"/>
          <p:cNvCxnSpPr>
            <a:cxnSpLocks noChangeShapeType="1"/>
            <a:stCxn id="82952" idx="5"/>
          </p:cNvCxnSpPr>
          <p:nvPr/>
        </p:nvCxnSpPr>
        <p:spPr bwMode="auto">
          <a:xfrm>
            <a:off x="1897380" y="2601471"/>
            <a:ext cx="459105" cy="33655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07" name="Oval 63"/>
          <p:cNvSpPr>
            <a:spLocks noChangeArrowheads="1"/>
          </p:cNvSpPr>
          <p:nvPr/>
        </p:nvSpPr>
        <p:spPr bwMode="auto">
          <a:xfrm flipH="1">
            <a:off x="7422976" y="188748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08" name="Oval 64"/>
          <p:cNvSpPr>
            <a:spLocks noChangeArrowheads="1"/>
          </p:cNvSpPr>
          <p:nvPr/>
        </p:nvSpPr>
        <p:spPr bwMode="auto">
          <a:xfrm flipH="1">
            <a:off x="6660976" y="135408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20" name="AutoShape 76"/>
          <p:cNvCxnSpPr>
            <a:cxnSpLocks noChangeShapeType="1"/>
            <a:stCxn id="83008" idx="2"/>
            <a:endCxn id="83007" idx="7"/>
          </p:cNvCxnSpPr>
          <p:nvPr/>
        </p:nvCxnSpPr>
        <p:spPr bwMode="auto">
          <a:xfrm>
            <a:off x="7208981" y="1620788"/>
            <a:ext cx="292100" cy="330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21" name="Oval 77"/>
          <p:cNvSpPr>
            <a:spLocks noChangeArrowheads="1"/>
          </p:cNvSpPr>
          <p:nvPr/>
        </p:nvSpPr>
        <p:spPr bwMode="auto">
          <a:xfrm flipH="1">
            <a:off x="5898976" y="188748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22" name="AutoShape 78"/>
          <p:cNvCxnSpPr>
            <a:cxnSpLocks noChangeShapeType="1"/>
            <a:stCxn id="83008" idx="6"/>
            <a:endCxn id="83021" idx="1"/>
          </p:cNvCxnSpPr>
          <p:nvPr/>
        </p:nvCxnSpPr>
        <p:spPr bwMode="auto">
          <a:xfrm flipH="1">
            <a:off x="6353001" y="1620788"/>
            <a:ext cx="294005" cy="330200"/>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030" name="Text Box 86"/>
          <p:cNvSpPr txBox="1">
            <a:spLocks noChangeArrowheads="1"/>
          </p:cNvSpPr>
          <p:nvPr/>
        </p:nvSpPr>
        <p:spPr bwMode="auto">
          <a:xfrm>
            <a:off x="250825" y="4591222"/>
            <a:ext cx="572464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先左旋：先对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的左孩子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进行逆时针</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左旋处理，即变为右面的样子：</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后右旋：然后对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进行顺时针右旋处理，</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即变为右面的样子：</a:t>
            </a:r>
          </a:p>
        </p:txBody>
      </p:sp>
      <p:grpSp>
        <p:nvGrpSpPr>
          <p:cNvPr id="83060" name="Group 116"/>
          <p:cNvGrpSpPr/>
          <p:nvPr/>
        </p:nvGrpSpPr>
        <p:grpSpPr bwMode="auto">
          <a:xfrm>
            <a:off x="7477968" y="3321099"/>
            <a:ext cx="1181100" cy="1916113"/>
            <a:chOff x="4306" y="1913"/>
            <a:chExt cx="744" cy="1207"/>
          </a:xfrm>
        </p:grpSpPr>
        <p:sp>
          <p:nvSpPr>
            <p:cNvPr id="83033" name="Oval 89"/>
            <p:cNvSpPr>
              <a:spLocks noChangeArrowheads="1"/>
            </p:cNvSpPr>
            <p:nvPr/>
          </p:nvSpPr>
          <p:spPr bwMode="auto">
            <a:xfrm>
              <a:off x="4690" y="1913"/>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34" name="Oval 90"/>
            <p:cNvSpPr>
              <a:spLocks noChangeArrowheads="1"/>
            </p:cNvSpPr>
            <p:nvPr/>
          </p:nvSpPr>
          <p:spPr bwMode="auto">
            <a:xfrm>
              <a:off x="4714" y="2400"/>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36" name="Oval 92"/>
            <p:cNvSpPr>
              <a:spLocks noChangeArrowheads="1"/>
            </p:cNvSpPr>
            <p:nvPr/>
          </p:nvSpPr>
          <p:spPr bwMode="auto">
            <a:xfrm>
              <a:off x="4306" y="2784"/>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37" name="AutoShape 93"/>
            <p:cNvCxnSpPr>
              <a:cxnSpLocks noChangeShapeType="1"/>
              <a:stCxn id="83034" idx="3"/>
              <a:endCxn id="83036" idx="7"/>
            </p:cNvCxnSpPr>
            <p:nvPr/>
          </p:nvCxnSpPr>
          <p:spPr bwMode="auto">
            <a:xfrm flipH="1">
              <a:off x="4593" y="2696"/>
              <a:ext cx="170" cy="12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3059" name="Group 115"/>
          <p:cNvGrpSpPr/>
          <p:nvPr/>
        </p:nvGrpSpPr>
        <p:grpSpPr bwMode="auto">
          <a:xfrm>
            <a:off x="6839237" y="5476925"/>
            <a:ext cx="2057400" cy="1143000"/>
            <a:chOff x="4306" y="3168"/>
            <a:chExt cx="1296" cy="720"/>
          </a:xfrm>
        </p:grpSpPr>
        <p:sp>
          <p:nvSpPr>
            <p:cNvPr id="83039" name="Oval 95"/>
            <p:cNvSpPr>
              <a:spLocks noChangeArrowheads="1"/>
            </p:cNvSpPr>
            <p:nvPr/>
          </p:nvSpPr>
          <p:spPr bwMode="auto">
            <a:xfrm>
              <a:off x="5266" y="355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40" name="Oval 96"/>
            <p:cNvSpPr>
              <a:spLocks noChangeArrowheads="1"/>
            </p:cNvSpPr>
            <p:nvPr/>
          </p:nvSpPr>
          <p:spPr bwMode="auto">
            <a:xfrm>
              <a:off x="4786" y="3168"/>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3041" name="Oval 97"/>
            <p:cNvSpPr>
              <a:spLocks noChangeArrowheads="1"/>
            </p:cNvSpPr>
            <p:nvPr/>
          </p:nvSpPr>
          <p:spPr bwMode="auto">
            <a:xfrm>
              <a:off x="4306" y="355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3042" name="AutoShape 98"/>
            <p:cNvCxnSpPr>
              <a:cxnSpLocks noChangeShapeType="1"/>
              <a:stCxn id="83040" idx="3"/>
              <a:endCxn id="83041" idx="7"/>
            </p:cNvCxnSpPr>
            <p:nvPr/>
          </p:nvCxnSpPr>
          <p:spPr bwMode="auto">
            <a:xfrm flipH="1">
              <a:off x="4593" y="3464"/>
              <a:ext cx="242" cy="12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043" name="AutoShape 99"/>
            <p:cNvCxnSpPr>
              <a:cxnSpLocks noChangeShapeType="1"/>
              <a:stCxn id="83040" idx="5"/>
              <a:endCxn id="83039" idx="1"/>
            </p:cNvCxnSpPr>
            <p:nvPr/>
          </p:nvCxnSpPr>
          <p:spPr bwMode="auto">
            <a:xfrm>
              <a:off x="5073" y="3464"/>
              <a:ext cx="242" cy="12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3045" name="Text Box 101"/>
          <p:cNvSpPr txBox="1">
            <a:spLocks noChangeArrowheads="1"/>
          </p:cNvSpPr>
          <p:nvPr/>
        </p:nvSpPr>
        <p:spPr bwMode="auto">
          <a:xfrm>
            <a:off x="6188076" y="4057410"/>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左旋</a:t>
            </a:r>
          </a:p>
        </p:txBody>
      </p:sp>
      <p:sp>
        <p:nvSpPr>
          <p:cNvPr id="83046" name="Text Box 102"/>
          <p:cNvSpPr txBox="1">
            <a:spLocks noChangeArrowheads="1"/>
          </p:cNvSpPr>
          <p:nvPr/>
        </p:nvSpPr>
        <p:spPr bwMode="auto">
          <a:xfrm>
            <a:off x="6170344" y="5503119"/>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右旋</a:t>
            </a:r>
          </a:p>
        </p:txBody>
      </p:sp>
      <p:sp>
        <p:nvSpPr>
          <p:cNvPr id="83058" name="Rectangle 114"/>
          <p:cNvSpPr>
            <a:spLocks noChangeArrowheads="1"/>
          </p:cNvSpPr>
          <p:nvPr/>
        </p:nvSpPr>
        <p:spPr bwMode="auto">
          <a:xfrm>
            <a:off x="250825" y="144000"/>
            <a:ext cx="1152525" cy="51911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err="1">
                <a:solidFill>
                  <a:srgbClr val="CC0000"/>
                </a:solidFill>
                <a:ea typeface="幼圆" panose="02010509060101010101" pitchFamily="49" charset="-122"/>
              </a:rPr>
              <a:t>Fig.c</a:t>
            </a:r>
            <a:endParaRPr lang="en-US" altLang="zh-CN" sz="2800" b="1" dirty="0">
              <a:solidFill>
                <a:srgbClr val="CC0000"/>
              </a:solidFill>
              <a:ea typeface="幼圆" panose="02010509060101010101" pitchFamily="49" charset="-122"/>
            </a:endParaRPr>
          </a:p>
        </p:txBody>
      </p:sp>
      <p:sp>
        <p:nvSpPr>
          <p:cNvPr id="106" name="Rectangle 161"/>
          <p:cNvSpPr txBox="1">
            <a:spLocks noChangeArrowheads="1"/>
          </p:cNvSpPr>
          <p:nvPr/>
        </p:nvSpPr>
        <p:spPr>
          <a:xfrm>
            <a:off x="457200" y="277813"/>
            <a:ext cx="8229600" cy="1139825"/>
          </a:xfrm>
          <a:prstGeom prst="rect">
            <a:avLst/>
          </a:prstGeom>
        </p:spPr>
        <p:txBody>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kern="0" dirty="0"/>
              <a:t>C. </a:t>
            </a:r>
            <a:r>
              <a:rPr lang="zh-CN" altLang="en-US" kern="0" dirty="0"/>
              <a:t>双向右旋</a:t>
            </a:r>
            <a:r>
              <a:rPr lang="en-US" altLang="zh-CN" kern="0" dirty="0"/>
              <a:t>(</a:t>
            </a:r>
            <a:r>
              <a:rPr lang="zh-CN" altLang="en-US" kern="0" dirty="0"/>
              <a:t>左右</a:t>
            </a:r>
            <a:r>
              <a:rPr lang="en-US" altLang="zh-CN" kern="0" dirty="0"/>
              <a:t>) - case 3</a:t>
            </a:r>
            <a:endParaRPr lang="zh-CN" altLang="en-US" kern="0" dirty="0"/>
          </a:p>
        </p:txBody>
      </p:sp>
      <p:sp>
        <p:nvSpPr>
          <p:cNvPr id="2" name="Rectangle 66"/>
          <p:cNvSpPr>
            <a:spLocks noChangeArrowheads="1"/>
          </p:cNvSpPr>
          <p:nvPr/>
        </p:nvSpPr>
        <p:spPr bwMode="auto">
          <a:xfrm flipH="1">
            <a:off x="2356485" y="2679576"/>
            <a:ext cx="457200" cy="52514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文本框 3"/>
          <p:cNvSpPr txBox="1"/>
          <p:nvPr/>
        </p:nvSpPr>
        <p:spPr>
          <a:xfrm>
            <a:off x="2352675" y="2633221"/>
            <a:ext cx="461010" cy="645160"/>
          </a:xfrm>
          <a:prstGeom prst="rect">
            <a:avLst/>
          </a:prstGeom>
          <a:noFill/>
        </p:spPr>
        <p:txBody>
          <a:bodyPr wrap="square" rtlCol="0">
            <a:spAutoFit/>
          </a:bodyPr>
          <a:lstStyle/>
          <a:p>
            <a:pPr algn="ctr"/>
            <a:r>
              <a:rPr lang="en-US" altLang="zh-CN">
                <a:solidFill>
                  <a:srgbClr val="FFFF00"/>
                </a:solidFill>
              </a:rPr>
              <a:t>0</a:t>
            </a:r>
            <a:endParaRPr lang="en-US" altLang="zh-CN"/>
          </a:p>
          <a:p>
            <a:pPr algn="ctr"/>
            <a:r>
              <a:rPr lang="en-US" altLang="zh-CN"/>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grpId="1" nodeType="clickEffect">
                                  <p:stCondLst>
                                    <p:cond delay="0"/>
                                  </p:stCondLst>
                                  <p:childTnLst>
                                    <p:animMotion origin="layout" path="M 0 -1.11111E-6 L 0 -0.05694 " pathEditMode="relative" rAng="0" ptsTypes="AA">
                                      <p:cBhvr>
                                        <p:cTn id="13" dur="2000" fill="hold"/>
                                        <p:tgtEl>
                                          <p:spTgt spid="106"/>
                                        </p:tgtEl>
                                        <p:attrNameLst>
                                          <p:attrName>ppt_x</p:attrName>
                                          <p:attrName>ppt_y</p:attrName>
                                        </p:attrNameLst>
                                      </p:cBhvr>
                                      <p:rCtr x="0" y="-2847"/>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829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0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0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0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0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0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0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2" grpId="0" bldLvl="0" animBg="1"/>
      <p:bldP spid="83030" grpId="0" bldLvl="0" animBg="1"/>
      <p:bldP spid="83045" grpId="0" bldLvl="0" animBg="1"/>
      <p:bldP spid="83046" grpId="0" bldLvl="0" animBg="1"/>
      <p:bldP spid="83058" grpId="0" bldLvl="0" animBg="1"/>
      <p:bldP spid="106" grpId="0"/>
      <p:bldP spid="106"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4" name="Group 6"/>
          <p:cNvGrpSpPr/>
          <p:nvPr/>
        </p:nvGrpSpPr>
        <p:grpSpPr bwMode="auto">
          <a:xfrm>
            <a:off x="4659313" y="2317799"/>
            <a:ext cx="838200" cy="685800"/>
            <a:chOff x="2208" y="480"/>
            <a:chExt cx="528" cy="432"/>
          </a:xfrm>
        </p:grpSpPr>
        <p:sp>
          <p:nvSpPr>
            <p:cNvPr id="83975" name="AutoShape 7"/>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6" name="Text Box 8"/>
            <p:cNvSpPr txBox="1">
              <a:spLocks noChangeArrowheads="1"/>
            </p:cNvSpPr>
            <p:nvPr/>
          </p:nvSpPr>
          <p:spPr bwMode="auto">
            <a:xfrm>
              <a:off x="2256" y="48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RL</a:t>
              </a:r>
            </a:p>
          </p:txBody>
        </p:sp>
      </p:grpSp>
      <p:grpSp>
        <p:nvGrpSpPr>
          <p:cNvPr id="84083" name="Group 115"/>
          <p:cNvGrpSpPr/>
          <p:nvPr/>
        </p:nvGrpSpPr>
        <p:grpSpPr bwMode="auto">
          <a:xfrm>
            <a:off x="5573713" y="1631999"/>
            <a:ext cx="2981325" cy="2133600"/>
            <a:chOff x="3511" y="528"/>
            <a:chExt cx="1878" cy="1344"/>
          </a:xfrm>
        </p:grpSpPr>
        <p:sp>
          <p:nvSpPr>
            <p:cNvPr id="83978" name="Oval 10"/>
            <p:cNvSpPr>
              <a:spLocks noChangeArrowheads="1"/>
            </p:cNvSpPr>
            <p:nvPr/>
          </p:nvSpPr>
          <p:spPr bwMode="auto">
            <a:xfrm flipH="1">
              <a:off x="4711" y="864"/>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p>
          </p:txBody>
        </p:sp>
        <p:sp>
          <p:nvSpPr>
            <p:cNvPr id="83979" name="Oval 11"/>
            <p:cNvSpPr>
              <a:spLocks noChangeArrowheads="1"/>
            </p:cNvSpPr>
            <p:nvPr/>
          </p:nvSpPr>
          <p:spPr bwMode="auto">
            <a:xfrm flipH="1">
              <a:off x="4231" y="528"/>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3980" name="Group 12"/>
            <p:cNvGrpSpPr/>
            <p:nvPr/>
          </p:nvGrpSpPr>
          <p:grpSpPr bwMode="auto">
            <a:xfrm>
              <a:off x="3511" y="1344"/>
              <a:ext cx="346" cy="528"/>
              <a:chOff x="852" y="2976"/>
              <a:chExt cx="346" cy="528"/>
            </a:xfrm>
          </p:grpSpPr>
          <p:sp>
            <p:nvSpPr>
              <p:cNvPr id="83981" name="Rectangle 13"/>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14"/>
              <p:cNvSpPr txBox="1">
                <a:spLocks noChangeArrowheads="1"/>
              </p:cNvSpPr>
              <p:nvPr/>
            </p:nvSpPr>
            <p:spPr bwMode="auto">
              <a:xfrm flipH="1">
                <a:off x="865" y="3120"/>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983" name="Group 15"/>
            <p:cNvGrpSpPr/>
            <p:nvPr/>
          </p:nvGrpSpPr>
          <p:grpSpPr bwMode="auto">
            <a:xfrm>
              <a:off x="4501" y="1344"/>
              <a:ext cx="329" cy="393"/>
              <a:chOff x="834" y="2976"/>
              <a:chExt cx="329" cy="540"/>
            </a:xfrm>
          </p:grpSpPr>
          <p:sp>
            <p:nvSpPr>
              <p:cNvPr id="83984" name="Rectangle 16"/>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5" name="Text Box 17"/>
              <p:cNvSpPr txBox="1">
                <a:spLocks noChangeArrowheads="1"/>
              </p:cNvSpPr>
              <p:nvPr/>
            </p:nvSpPr>
            <p:spPr bwMode="auto">
              <a:xfrm flipH="1">
                <a:off x="834" y="3120"/>
                <a:ext cx="329"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3986" name="Group 18"/>
            <p:cNvGrpSpPr/>
            <p:nvPr/>
          </p:nvGrpSpPr>
          <p:grpSpPr bwMode="auto">
            <a:xfrm>
              <a:off x="5047" y="1344"/>
              <a:ext cx="342" cy="528"/>
              <a:chOff x="852" y="2976"/>
              <a:chExt cx="342" cy="528"/>
            </a:xfrm>
          </p:grpSpPr>
          <p:sp>
            <p:nvSpPr>
              <p:cNvPr id="83987" name="Rectangle 19"/>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8" name="Text Box 20"/>
              <p:cNvSpPr txBox="1">
                <a:spLocks noChangeArrowheads="1"/>
              </p:cNvSpPr>
              <p:nvPr/>
            </p:nvSpPr>
            <p:spPr bwMode="auto">
              <a:xfrm flipH="1">
                <a:off x="865" y="312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989" name="AutoShape 21"/>
            <p:cNvCxnSpPr>
              <a:cxnSpLocks noChangeShapeType="1"/>
              <a:stCxn id="83978" idx="5"/>
              <a:endCxn id="83984" idx="0"/>
            </p:cNvCxnSpPr>
            <p:nvPr/>
          </p:nvCxnSpPr>
          <p:spPr bwMode="auto">
            <a:xfrm flipH="1">
              <a:off x="4663" y="1159"/>
              <a:ext cx="97"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90" name="AutoShape 22"/>
            <p:cNvCxnSpPr>
              <a:cxnSpLocks noChangeShapeType="1"/>
              <a:stCxn id="83978" idx="3"/>
              <a:endCxn id="83987" idx="0"/>
            </p:cNvCxnSpPr>
            <p:nvPr/>
          </p:nvCxnSpPr>
          <p:spPr bwMode="auto">
            <a:xfrm>
              <a:off x="4997" y="1159"/>
              <a:ext cx="194"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91" name="AutoShape 23"/>
            <p:cNvCxnSpPr>
              <a:cxnSpLocks noChangeShapeType="1"/>
              <a:stCxn id="83979" idx="2"/>
              <a:endCxn id="83978" idx="7"/>
            </p:cNvCxnSpPr>
            <p:nvPr/>
          </p:nvCxnSpPr>
          <p:spPr bwMode="auto">
            <a:xfrm>
              <a:off x="4576" y="696"/>
              <a:ext cx="184"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92" name="Oval 24"/>
            <p:cNvSpPr>
              <a:spLocks noChangeArrowheads="1"/>
            </p:cNvSpPr>
            <p:nvPr/>
          </p:nvSpPr>
          <p:spPr bwMode="auto">
            <a:xfrm flipH="1">
              <a:off x="3751" y="864"/>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p>
          </p:txBody>
        </p:sp>
        <p:cxnSp>
          <p:nvCxnSpPr>
            <p:cNvPr id="83993" name="AutoShape 25"/>
            <p:cNvCxnSpPr>
              <a:cxnSpLocks noChangeShapeType="1"/>
              <a:stCxn id="83979" idx="6"/>
              <a:endCxn id="83992" idx="1"/>
            </p:cNvCxnSpPr>
            <p:nvPr/>
          </p:nvCxnSpPr>
          <p:spPr bwMode="auto">
            <a:xfrm flipH="1">
              <a:off x="4037" y="696"/>
              <a:ext cx="185" cy="20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3994" name="Group 26"/>
            <p:cNvGrpSpPr/>
            <p:nvPr/>
          </p:nvGrpSpPr>
          <p:grpSpPr bwMode="auto">
            <a:xfrm>
              <a:off x="4039" y="1344"/>
              <a:ext cx="334" cy="528"/>
              <a:chOff x="852" y="2976"/>
              <a:chExt cx="334" cy="528"/>
            </a:xfrm>
          </p:grpSpPr>
          <p:sp>
            <p:nvSpPr>
              <p:cNvPr id="83995" name="Rectangle 27"/>
              <p:cNvSpPr>
                <a:spLocks noChangeArrowheads="1"/>
              </p:cNvSpPr>
              <p:nvPr/>
            </p:nvSpPr>
            <p:spPr bwMode="auto">
              <a:xfrm flipH="1">
                <a:off x="852" y="2976"/>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Text Box 28"/>
              <p:cNvSpPr txBox="1">
                <a:spLocks noChangeArrowheads="1"/>
              </p:cNvSpPr>
              <p:nvPr/>
            </p:nvSpPr>
            <p:spPr bwMode="auto">
              <a:xfrm flipH="1">
                <a:off x="864" y="312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83997" name="AutoShape 29"/>
            <p:cNvCxnSpPr>
              <a:cxnSpLocks noChangeShapeType="1"/>
              <a:stCxn id="83992" idx="5"/>
              <a:endCxn id="83981" idx="0"/>
            </p:cNvCxnSpPr>
            <p:nvPr/>
          </p:nvCxnSpPr>
          <p:spPr bwMode="auto">
            <a:xfrm flipH="1">
              <a:off x="3655" y="1159"/>
              <a:ext cx="145"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98" name="AutoShape 30"/>
            <p:cNvCxnSpPr>
              <a:cxnSpLocks noChangeShapeType="1"/>
              <a:stCxn id="83992" idx="3"/>
              <a:endCxn id="83995" idx="0"/>
            </p:cNvCxnSpPr>
            <p:nvPr/>
          </p:nvCxnSpPr>
          <p:spPr bwMode="auto">
            <a:xfrm>
              <a:off x="4037" y="1159"/>
              <a:ext cx="146" cy="18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99" name="Rectangle 31"/>
            <p:cNvSpPr>
              <a:spLocks noChangeArrowheads="1"/>
            </p:cNvSpPr>
            <p:nvPr/>
          </p:nvSpPr>
          <p:spPr bwMode="auto">
            <a:xfrm>
              <a:off x="4519" y="1728"/>
              <a:ext cx="288" cy="144"/>
            </a:xfrm>
            <a:prstGeom prst="rect">
              <a:avLst/>
            </a:prstGeom>
            <a:noFill/>
            <a:ln w="9525">
              <a:solidFill>
                <a:schemeClr val="tx1"/>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14" name="Text Box 46"/>
          <p:cNvSpPr txBox="1">
            <a:spLocks noChangeArrowheads="1"/>
          </p:cNvSpPr>
          <p:nvPr/>
        </p:nvSpPr>
        <p:spPr bwMode="auto">
          <a:xfrm flipH="1">
            <a:off x="925513" y="4070399"/>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4084" name="Group 116"/>
          <p:cNvGrpSpPr/>
          <p:nvPr/>
        </p:nvGrpSpPr>
        <p:grpSpPr bwMode="auto">
          <a:xfrm>
            <a:off x="468313" y="1098599"/>
            <a:ext cx="4095750" cy="2895600"/>
            <a:chOff x="295" y="192"/>
            <a:chExt cx="2580" cy="1824"/>
          </a:xfrm>
        </p:grpSpPr>
        <p:sp>
          <p:nvSpPr>
            <p:cNvPr id="84003" name="Oval 35"/>
            <p:cNvSpPr>
              <a:spLocks noChangeArrowheads="1"/>
            </p:cNvSpPr>
            <p:nvPr/>
          </p:nvSpPr>
          <p:spPr bwMode="auto">
            <a:xfrm flipH="1">
              <a:off x="1291" y="19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4004" name="Oval 36"/>
            <p:cNvSpPr>
              <a:spLocks noChangeArrowheads="1"/>
            </p:cNvSpPr>
            <p:nvPr/>
          </p:nvSpPr>
          <p:spPr bwMode="auto">
            <a:xfrm flipH="1">
              <a:off x="1675" y="576"/>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84005" name="AutoShape 37"/>
            <p:cNvCxnSpPr>
              <a:cxnSpLocks noChangeShapeType="1"/>
              <a:stCxn id="84003" idx="3"/>
              <a:endCxn id="84004" idx="7"/>
            </p:cNvCxnSpPr>
            <p:nvPr/>
          </p:nvCxnSpPr>
          <p:spPr bwMode="auto">
            <a:xfrm>
              <a:off x="1577" y="487"/>
              <a:ext cx="147" cy="12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06" name="Oval 38"/>
            <p:cNvSpPr>
              <a:spLocks noChangeArrowheads="1"/>
            </p:cNvSpPr>
            <p:nvPr/>
          </p:nvSpPr>
          <p:spPr bwMode="auto">
            <a:xfrm flipH="1">
              <a:off x="1099" y="91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4007" name="Group 39"/>
            <p:cNvGrpSpPr/>
            <p:nvPr/>
          </p:nvGrpSpPr>
          <p:grpSpPr bwMode="auto">
            <a:xfrm flipH="1">
              <a:off x="775" y="1344"/>
              <a:ext cx="322" cy="672"/>
              <a:chOff x="998" y="1728"/>
              <a:chExt cx="322" cy="672"/>
            </a:xfrm>
          </p:grpSpPr>
          <p:grpSp>
            <p:nvGrpSpPr>
              <p:cNvPr id="84008" name="Group 40"/>
              <p:cNvGrpSpPr/>
              <p:nvPr/>
            </p:nvGrpSpPr>
            <p:grpSpPr bwMode="auto">
              <a:xfrm>
                <a:off x="1008" y="1728"/>
                <a:ext cx="288" cy="672"/>
                <a:chOff x="1008" y="1728"/>
                <a:chExt cx="288" cy="672"/>
              </a:xfrm>
            </p:grpSpPr>
            <p:sp>
              <p:nvSpPr>
                <p:cNvPr id="84009" name="Rectangle 41"/>
                <p:cNvSpPr>
                  <a:spLocks noChangeArrowheads="1"/>
                </p:cNvSpPr>
                <p:nvPr/>
              </p:nvSpPr>
              <p:spPr bwMode="auto">
                <a:xfrm>
                  <a:off x="1008" y="1728"/>
                  <a:ext cx="288" cy="6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0" name="Line 42"/>
                <p:cNvSpPr>
                  <a:spLocks noChangeShapeType="1"/>
                </p:cNvSpPr>
                <p:nvPr/>
              </p:nvSpPr>
              <p:spPr bwMode="auto">
                <a:xfrm>
                  <a:off x="1008" y="225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1" name="Line 43"/>
                <p:cNvSpPr>
                  <a:spLocks noChangeShapeType="1"/>
                </p:cNvSpPr>
                <p:nvPr/>
              </p:nvSpPr>
              <p:spPr bwMode="auto">
                <a:xfrm>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2" name="Line 44"/>
                <p:cNvSpPr>
                  <a:spLocks noChangeShapeType="1"/>
                </p:cNvSpPr>
                <p:nvPr/>
              </p:nvSpPr>
              <p:spPr bwMode="auto">
                <a:xfrm flipV="1">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13" name="Text Box 45"/>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4015" name="Group 47"/>
            <p:cNvGrpSpPr/>
            <p:nvPr/>
          </p:nvGrpSpPr>
          <p:grpSpPr bwMode="auto">
            <a:xfrm flipH="1">
              <a:off x="439" y="1344"/>
              <a:ext cx="372" cy="672"/>
              <a:chOff x="720" y="1728"/>
              <a:chExt cx="372" cy="672"/>
            </a:xfrm>
          </p:grpSpPr>
          <p:sp>
            <p:nvSpPr>
              <p:cNvPr id="84016" name="Line 48"/>
              <p:cNvSpPr>
                <a:spLocks noChangeShapeType="1"/>
              </p:cNvSpPr>
              <p:nvPr/>
            </p:nvSpPr>
            <p:spPr bwMode="auto">
              <a:xfrm>
                <a:off x="72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7" name="Line 49"/>
              <p:cNvSpPr>
                <a:spLocks noChangeShapeType="1"/>
              </p:cNvSpPr>
              <p:nvPr/>
            </p:nvSpPr>
            <p:spPr bwMode="auto">
              <a:xfrm>
                <a:off x="72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8" name="Text Box 50"/>
              <p:cNvSpPr txBox="1">
                <a:spLocks noChangeArrowheads="1"/>
              </p:cNvSpPr>
              <p:nvPr/>
            </p:nvSpPr>
            <p:spPr bwMode="auto">
              <a:xfrm>
                <a:off x="720" y="192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4019" name="Line 51"/>
              <p:cNvSpPr>
                <a:spLocks noChangeShapeType="1"/>
              </p:cNvSpPr>
              <p:nvPr/>
            </p:nvSpPr>
            <p:spPr bwMode="auto">
              <a:xfrm>
                <a:off x="81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20" name="Line 52"/>
              <p:cNvSpPr>
                <a:spLocks noChangeShapeType="1"/>
              </p:cNvSpPr>
              <p:nvPr/>
            </p:nvSpPr>
            <p:spPr bwMode="auto">
              <a:xfrm flipV="1">
                <a:off x="81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21" name="Group 53"/>
            <p:cNvGrpSpPr/>
            <p:nvPr/>
          </p:nvGrpSpPr>
          <p:grpSpPr bwMode="auto">
            <a:xfrm flipH="1">
              <a:off x="1146" y="1344"/>
              <a:ext cx="736" cy="528"/>
              <a:chOff x="1328" y="3024"/>
              <a:chExt cx="736" cy="528"/>
            </a:xfrm>
          </p:grpSpPr>
          <p:grpSp>
            <p:nvGrpSpPr>
              <p:cNvPr id="84022" name="Group 54"/>
              <p:cNvGrpSpPr/>
              <p:nvPr/>
            </p:nvGrpSpPr>
            <p:grpSpPr bwMode="auto">
              <a:xfrm>
                <a:off x="1328" y="3024"/>
                <a:ext cx="329" cy="528"/>
                <a:chOff x="1606" y="1728"/>
                <a:chExt cx="329" cy="528"/>
              </a:xfrm>
            </p:grpSpPr>
            <p:sp>
              <p:nvSpPr>
                <p:cNvPr id="84023" name="Rectangle 55"/>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24" name="Text Box 56"/>
                <p:cNvSpPr txBox="1">
                  <a:spLocks noChangeArrowheads="1"/>
                </p:cNvSpPr>
                <p:nvPr/>
              </p:nvSpPr>
              <p:spPr bwMode="auto">
                <a:xfrm>
                  <a:off x="1606"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4025" name="Group 57"/>
              <p:cNvGrpSpPr/>
              <p:nvPr/>
            </p:nvGrpSpPr>
            <p:grpSpPr bwMode="auto">
              <a:xfrm>
                <a:off x="1692" y="3024"/>
                <a:ext cx="372" cy="528"/>
                <a:chOff x="1980" y="1728"/>
                <a:chExt cx="372" cy="528"/>
              </a:xfrm>
            </p:grpSpPr>
            <p:sp>
              <p:nvSpPr>
                <p:cNvPr id="84026" name="Line 58"/>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27" name="Line 59"/>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28" name="Text Box 60"/>
                <p:cNvSpPr txBox="1">
                  <a:spLocks noChangeArrowheads="1"/>
                </p:cNvSpPr>
                <p:nvPr/>
              </p:nvSpPr>
              <p:spPr bwMode="auto">
                <a:xfrm>
                  <a:off x="198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h-2</a:t>
                  </a:r>
                </a:p>
              </p:txBody>
            </p:sp>
            <p:sp>
              <p:nvSpPr>
                <p:cNvPr id="84029" name="Line 61"/>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0" name="Line 62"/>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4031" name="Group 63"/>
            <p:cNvGrpSpPr/>
            <p:nvPr/>
          </p:nvGrpSpPr>
          <p:grpSpPr bwMode="auto">
            <a:xfrm flipH="1">
              <a:off x="2170" y="1008"/>
              <a:ext cx="329" cy="528"/>
              <a:chOff x="1623" y="1728"/>
              <a:chExt cx="329" cy="528"/>
            </a:xfrm>
          </p:grpSpPr>
          <p:sp>
            <p:nvSpPr>
              <p:cNvPr id="84032" name="Rectangle 64"/>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3" name="Text Box 65"/>
              <p:cNvSpPr txBox="1">
                <a:spLocks noChangeArrowheads="1"/>
              </p:cNvSpPr>
              <p:nvPr/>
            </p:nvSpPr>
            <p:spPr bwMode="auto">
              <a:xfrm>
                <a:off x="1623"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84034" name="Group 66"/>
            <p:cNvGrpSpPr/>
            <p:nvPr/>
          </p:nvGrpSpPr>
          <p:grpSpPr bwMode="auto">
            <a:xfrm flipH="1">
              <a:off x="2503" y="1008"/>
              <a:ext cx="372" cy="528"/>
              <a:chOff x="1920" y="1728"/>
              <a:chExt cx="372" cy="528"/>
            </a:xfrm>
          </p:grpSpPr>
          <p:sp>
            <p:nvSpPr>
              <p:cNvPr id="84035" name="Line 67"/>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6" name="Line 68"/>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7" name="Text Box 69"/>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4038" name="Line 70"/>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71"/>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40" name="Rectangle 72"/>
            <p:cNvSpPr>
              <a:spLocks noChangeArrowheads="1"/>
            </p:cNvSpPr>
            <p:nvPr/>
          </p:nvSpPr>
          <p:spPr bwMode="auto">
            <a:xfrm flipH="1">
              <a:off x="657" y="5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1" name="Text Box 73"/>
            <p:cNvSpPr txBox="1">
              <a:spLocks noChangeArrowheads="1"/>
            </p:cNvSpPr>
            <p:nvPr/>
          </p:nvSpPr>
          <p:spPr bwMode="auto">
            <a:xfrm flipH="1">
              <a:off x="632" y="57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4042" name="Group 74"/>
            <p:cNvGrpSpPr/>
            <p:nvPr/>
          </p:nvGrpSpPr>
          <p:grpSpPr bwMode="auto">
            <a:xfrm flipH="1">
              <a:off x="295" y="528"/>
              <a:ext cx="372" cy="528"/>
              <a:chOff x="1920" y="1728"/>
              <a:chExt cx="372" cy="528"/>
            </a:xfrm>
          </p:grpSpPr>
          <p:sp>
            <p:nvSpPr>
              <p:cNvPr id="84043" name="Line 75"/>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76"/>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5" name="Text Box 77"/>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84046" name="Line 78"/>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7" name="Line 79"/>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84048" name="AutoShape 80"/>
            <p:cNvCxnSpPr>
              <a:cxnSpLocks noChangeShapeType="1"/>
              <a:stCxn id="84004" idx="5"/>
              <a:endCxn id="84006" idx="2"/>
            </p:cNvCxnSpPr>
            <p:nvPr/>
          </p:nvCxnSpPr>
          <p:spPr bwMode="auto">
            <a:xfrm flipH="1">
              <a:off x="1444" y="871"/>
              <a:ext cx="280" cy="20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49" name="AutoShape 81"/>
            <p:cNvCxnSpPr>
              <a:cxnSpLocks noChangeShapeType="1"/>
              <a:stCxn id="84003" idx="6"/>
              <a:endCxn id="84040" idx="0"/>
            </p:cNvCxnSpPr>
            <p:nvPr/>
          </p:nvCxnSpPr>
          <p:spPr bwMode="auto">
            <a:xfrm flipH="1">
              <a:off x="801" y="360"/>
              <a:ext cx="481" cy="1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0" name="AutoShape 82"/>
            <p:cNvCxnSpPr>
              <a:cxnSpLocks noChangeShapeType="1"/>
              <a:stCxn id="84004" idx="2"/>
              <a:endCxn id="84032" idx="0"/>
            </p:cNvCxnSpPr>
            <p:nvPr/>
          </p:nvCxnSpPr>
          <p:spPr bwMode="auto">
            <a:xfrm>
              <a:off x="2020" y="744"/>
              <a:ext cx="326" cy="26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1" name="AutoShape 83"/>
            <p:cNvCxnSpPr>
              <a:cxnSpLocks noChangeShapeType="1"/>
              <a:stCxn id="84006" idx="5"/>
              <a:endCxn id="84009" idx="0"/>
            </p:cNvCxnSpPr>
            <p:nvPr/>
          </p:nvCxnSpPr>
          <p:spPr bwMode="auto">
            <a:xfrm flipH="1">
              <a:off x="943" y="1207"/>
              <a:ext cx="205" cy="1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2" name="AutoShape 84"/>
            <p:cNvCxnSpPr>
              <a:cxnSpLocks noChangeShapeType="1"/>
              <a:stCxn id="84006" idx="3"/>
              <a:endCxn id="84023" idx="0"/>
            </p:cNvCxnSpPr>
            <p:nvPr/>
          </p:nvCxnSpPr>
          <p:spPr bwMode="auto">
            <a:xfrm>
              <a:off x="1385" y="1207"/>
              <a:ext cx="327" cy="1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067" name="Text Box 99"/>
          <p:cNvSpPr txBox="1">
            <a:spLocks noChangeArrowheads="1"/>
          </p:cNvSpPr>
          <p:nvPr/>
        </p:nvSpPr>
        <p:spPr bwMode="auto">
          <a:xfrm>
            <a:off x="5780088" y="4502913"/>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右旋</a:t>
            </a:r>
          </a:p>
        </p:txBody>
      </p:sp>
      <p:sp>
        <p:nvSpPr>
          <p:cNvPr id="84068" name="Text Box 100"/>
          <p:cNvSpPr txBox="1">
            <a:spLocks noChangeArrowheads="1"/>
          </p:cNvSpPr>
          <p:nvPr/>
        </p:nvSpPr>
        <p:spPr bwMode="auto">
          <a:xfrm>
            <a:off x="7250113" y="4465793"/>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左旋</a:t>
            </a:r>
          </a:p>
        </p:txBody>
      </p:sp>
      <p:sp>
        <p:nvSpPr>
          <p:cNvPr id="84082" name="Rectangle 114"/>
          <p:cNvSpPr>
            <a:spLocks noChangeArrowheads="1"/>
          </p:cNvSpPr>
          <p:nvPr/>
        </p:nvSpPr>
        <p:spPr bwMode="auto">
          <a:xfrm>
            <a:off x="250825" y="144000"/>
            <a:ext cx="1152525" cy="5191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a:solidFill>
                  <a:srgbClr val="CC0000"/>
                </a:solidFill>
                <a:ea typeface="幼圆" panose="02010509060101010101" pitchFamily="49" charset="-122"/>
              </a:rPr>
              <a:t>Fig.d</a:t>
            </a:r>
          </a:p>
        </p:txBody>
      </p:sp>
      <p:sp>
        <p:nvSpPr>
          <p:cNvPr id="104" name="Rectangle 161"/>
          <p:cNvSpPr txBox="1">
            <a:spLocks noChangeArrowheads="1"/>
          </p:cNvSpPr>
          <p:nvPr/>
        </p:nvSpPr>
        <p:spPr>
          <a:xfrm>
            <a:off x="457200" y="277813"/>
            <a:ext cx="8229600" cy="1139825"/>
          </a:xfrm>
          <a:prstGeom prst="rect">
            <a:avLst/>
          </a:prstGeom>
        </p:spPr>
        <p:txBody>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kern="0" dirty="0"/>
              <a:t>D. </a:t>
            </a:r>
            <a:r>
              <a:rPr lang="zh-CN" altLang="en-US" kern="0" dirty="0"/>
              <a:t>双向右旋</a:t>
            </a:r>
            <a:r>
              <a:rPr lang="en-US" altLang="zh-CN" kern="0" dirty="0"/>
              <a:t>(</a:t>
            </a:r>
            <a:r>
              <a:rPr lang="zh-CN" altLang="en-US" kern="0" dirty="0"/>
              <a:t>右左</a:t>
            </a:r>
            <a:r>
              <a:rPr lang="en-US" altLang="zh-CN" kern="0" dirty="0"/>
              <a:t>) - case 1/2/3</a:t>
            </a:r>
            <a:endParaRPr lang="zh-CN" altLang="en-US" kern="0" dirty="0"/>
          </a:p>
        </p:txBody>
      </p:sp>
      <p:sp>
        <p:nvSpPr>
          <p:cNvPr id="2" name="Text Box 86">
            <a:extLst>
              <a:ext uri="{FF2B5EF4-FFF2-40B4-BE49-F238E27FC236}">
                <a16:creationId xmlns:a16="http://schemas.microsoft.com/office/drawing/2014/main" id="{9087EFDE-5C81-8F07-9FB8-36B9B9B6DEF2}"/>
              </a:ext>
            </a:extLst>
          </p:cNvPr>
          <p:cNvSpPr txBox="1">
            <a:spLocks noChangeArrowheads="1"/>
          </p:cNvSpPr>
          <p:nvPr/>
        </p:nvSpPr>
        <p:spPr bwMode="auto">
          <a:xfrm>
            <a:off x="136270" y="5171440"/>
            <a:ext cx="85492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先右旋：先对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进行顺时针右旋处理，即变为右面的样子：</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再左旋：再对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的右孩子</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进行逆时针左旋处理，即变为右面的样子：</a:t>
            </a:r>
          </a:p>
          <a:p>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4" presetClass="path" presetSubtype="0" accel="50000" decel="50000" fill="hold" grpId="1" nodeType="clickEffect">
                                  <p:stCondLst>
                                    <p:cond delay="0"/>
                                  </p:stCondLst>
                                  <p:childTnLst>
                                    <p:animMotion origin="layout" path="M 0 -1.11111E-6 L 0 -0.05417 " pathEditMode="relative" rAng="0" ptsTypes="AA">
                                      <p:cBhvr>
                                        <p:cTn id="13" dur="2000" fill="hold"/>
                                        <p:tgtEl>
                                          <p:spTgt spid="104"/>
                                        </p:tgtEl>
                                        <p:attrNameLst>
                                          <p:attrName>ppt_x</p:attrName>
                                          <p:attrName>ppt_y</p:attrName>
                                        </p:attrNameLst>
                                      </p:cBhvr>
                                      <p:rCtr x="0" y="-2708"/>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839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0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0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0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0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0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0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14" grpId="0"/>
      <p:bldP spid="84067" grpId="0"/>
      <p:bldP spid="84068" grpId="0"/>
      <p:bldP spid="84082" grpId="0" animBg="1"/>
      <p:bldP spid="104" grpId="0"/>
      <p:bldP spid="104" grpId="1"/>
      <p:bldP spid="2"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6">
            <a:extLst>
              <a:ext uri="{FF2B5EF4-FFF2-40B4-BE49-F238E27FC236}">
                <a16:creationId xmlns:a16="http://schemas.microsoft.com/office/drawing/2014/main" id="{EB96486F-775C-9100-CB43-006E62DA1164}"/>
              </a:ext>
            </a:extLst>
          </p:cNvPr>
          <p:cNvSpPr txBox="1">
            <a:spLocks noChangeArrowheads="1"/>
          </p:cNvSpPr>
          <p:nvPr/>
        </p:nvSpPr>
        <p:spPr bwMode="auto">
          <a:xfrm flipH="1">
            <a:off x="930034" y="35052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3" name="Group 116">
            <a:extLst>
              <a:ext uri="{FF2B5EF4-FFF2-40B4-BE49-F238E27FC236}">
                <a16:creationId xmlns:a16="http://schemas.microsoft.com/office/drawing/2014/main" id="{BACF2DE7-3F73-85A5-A777-7972B83E9769}"/>
              </a:ext>
            </a:extLst>
          </p:cNvPr>
          <p:cNvGrpSpPr/>
          <p:nvPr/>
        </p:nvGrpSpPr>
        <p:grpSpPr bwMode="auto">
          <a:xfrm>
            <a:off x="472834" y="533400"/>
            <a:ext cx="4095750" cy="2895600"/>
            <a:chOff x="295" y="192"/>
            <a:chExt cx="2580" cy="1824"/>
          </a:xfrm>
        </p:grpSpPr>
        <p:sp>
          <p:nvSpPr>
            <p:cNvPr id="4" name="Oval 35">
              <a:extLst>
                <a:ext uri="{FF2B5EF4-FFF2-40B4-BE49-F238E27FC236}">
                  <a16:creationId xmlns:a16="http://schemas.microsoft.com/office/drawing/2014/main" id="{75EB0674-67FE-AAE9-3BBB-770A62206B6A}"/>
                </a:ext>
              </a:extLst>
            </p:cNvPr>
            <p:cNvSpPr>
              <a:spLocks noChangeArrowheads="1"/>
            </p:cNvSpPr>
            <p:nvPr/>
          </p:nvSpPr>
          <p:spPr bwMode="auto">
            <a:xfrm flipH="1">
              <a:off x="1291" y="19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5" name="Oval 36">
              <a:extLst>
                <a:ext uri="{FF2B5EF4-FFF2-40B4-BE49-F238E27FC236}">
                  <a16:creationId xmlns:a16="http://schemas.microsoft.com/office/drawing/2014/main" id="{BDD8B54C-D364-EB1B-2826-93390B4FC0C4}"/>
                </a:ext>
              </a:extLst>
            </p:cNvPr>
            <p:cNvSpPr>
              <a:spLocks noChangeArrowheads="1"/>
            </p:cNvSpPr>
            <p:nvPr/>
          </p:nvSpPr>
          <p:spPr bwMode="auto">
            <a:xfrm flipH="1">
              <a:off x="1675" y="576"/>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6" name="AutoShape 37">
              <a:extLst>
                <a:ext uri="{FF2B5EF4-FFF2-40B4-BE49-F238E27FC236}">
                  <a16:creationId xmlns:a16="http://schemas.microsoft.com/office/drawing/2014/main" id="{29509864-AB6F-A29D-51C2-868ABF928FF6}"/>
                </a:ext>
              </a:extLst>
            </p:cNvPr>
            <p:cNvCxnSpPr>
              <a:cxnSpLocks noChangeShapeType="1"/>
              <a:stCxn id="4" idx="3"/>
              <a:endCxn id="5" idx="7"/>
            </p:cNvCxnSpPr>
            <p:nvPr/>
          </p:nvCxnSpPr>
          <p:spPr bwMode="auto">
            <a:xfrm>
              <a:off x="1577" y="487"/>
              <a:ext cx="147" cy="12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Oval 38">
              <a:extLst>
                <a:ext uri="{FF2B5EF4-FFF2-40B4-BE49-F238E27FC236}">
                  <a16:creationId xmlns:a16="http://schemas.microsoft.com/office/drawing/2014/main" id="{80BF17CE-0D22-FC99-1CFF-8FC3E6CEA1BE}"/>
                </a:ext>
              </a:extLst>
            </p:cNvPr>
            <p:cNvSpPr>
              <a:spLocks noChangeArrowheads="1"/>
            </p:cNvSpPr>
            <p:nvPr/>
          </p:nvSpPr>
          <p:spPr bwMode="auto">
            <a:xfrm flipH="1">
              <a:off x="1099" y="912"/>
              <a:ext cx="336" cy="336"/>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b="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8" name="Group 39">
              <a:extLst>
                <a:ext uri="{FF2B5EF4-FFF2-40B4-BE49-F238E27FC236}">
                  <a16:creationId xmlns:a16="http://schemas.microsoft.com/office/drawing/2014/main" id="{8CEC74DC-00B5-E1AA-C36D-9E48D5978A3F}"/>
                </a:ext>
              </a:extLst>
            </p:cNvPr>
            <p:cNvGrpSpPr/>
            <p:nvPr/>
          </p:nvGrpSpPr>
          <p:grpSpPr bwMode="auto">
            <a:xfrm flipH="1">
              <a:off x="775" y="1344"/>
              <a:ext cx="322" cy="672"/>
              <a:chOff x="998" y="1728"/>
              <a:chExt cx="322" cy="672"/>
            </a:xfrm>
          </p:grpSpPr>
          <p:grpSp>
            <p:nvGrpSpPr>
              <p:cNvPr id="47" name="Group 40">
                <a:extLst>
                  <a:ext uri="{FF2B5EF4-FFF2-40B4-BE49-F238E27FC236}">
                    <a16:creationId xmlns:a16="http://schemas.microsoft.com/office/drawing/2014/main" id="{D26020D9-D02F-2786-0CDE-A02E45B42599}"/>
                  </a:ext>
                </a:extLst>
              </p:cNvPr>
              <p:cNvGrpSpPr/>
              <p:nvPr/>
            </p:nvGrpSpPr>
            <p:grpSpPr bwMode="auto">
              <a:xfrm>
                <a:off x="1008" y="1728"/>
                <a:ext cx="288" cy="672"/>
                <a:chOff x="1008" y="1728"/>
                <a:chExt cx="288" cy="672"/>
              </a:xfrm>
            </p:grpSpPr>
            <p:sp>
              <p:nvSpPr>
                <p:cNvPr id="49" name="Rectangle 41">
                  <a:extLst>
                    <a:ext uri="{FF2B5EF4-FFF2-40B4-BE49-F238E27FC236}">
                      <a16:creationId xmlns:a16="http://schemas.microsoft.com/office/drawing/2014/main" id="{117B65BE-E28B-F7A1-3CDB-C4D9C3F54A7C}"/>
                    </a:ext>
                  </a:extLst>
                </p:cNvPr>
                <p:cNvSpPr>
                  <a:spLocks noChangeArrowheads="1"/>
                </p:cNvSpPr>
                <p:nvPr/>
              </p:nvSpPr>
              <p:spPr bwMode="auto">
                <a:xfrm>
                  <a:off x="1008" y="1728"/>
                  <a:ext cx="288" cy="6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2">
                  <a:extLst>
                    <a:ext uri="{FF2B5EF4-FFF2-40B4-BE49-F238E27FC236}">
                      <a16:creationId xmlns:a16="http://schemas.microsoft.com/office/drawing/2014/main" id="{F3218E35-5DDA-E1FE-D767-2035DFFD6263}"/>
                    </a:ext>
                  </a:extLst>
                </p:cNvPr>
                <p:cNvSpPr>
                  <a:spLocks noChangeShapeType="1"/>
                </p:cNvSpPr>
                <p:nvPr/>
              </p:nvSpPr>
              <p:spPr bwMode="auto">
                <a:xfrm>
                  <a:off x="1008" y="225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3">
                  <a:extLst>
                    <a:ext uri="{FF2B5EF4-FFF2-40B4-BE49-F238E27FC236}">
                      <a16:creationId xmlns:a16="http://schemas.microsoft.com/office/drawing/2014/main" id="{7CC2331F-8A4E-889F-26C5-609D4E844532}"/>
                    </a:ext>
                  </a:extLst>
                </p:cNvPr>
                <p:cNvSpPr>
                  <a:spLocks noChangeShapeType="1"/>
                </p:cNvSpPr>
                <p:nvPr/>
              </p:nvSpPr>
              <p:spPr bwMode="auto">
                <a:xfrm>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4">
                  <a:extLst>
                    <a:ext uri="{FF2B5EF4-FFF2-40B4-BE49-F238E27FC236}">
                      <a16:creationId xmlns:a16="http://schemas.microsoft.com/office/drawing/2014/main" id="{7DC019F8-28A9-7833-980E-94A3BF2ADB41}"/>
                    </a:ext>
                  </a:extLst>
                </p:cNvPr>
                <p:cNvSpPr>
                  <a:spLocks noChangeShapeType="1"/>
                </p:cNvSpPr>
                <p:nvPr/>
              </p:nvSpPr>
              <p:spPr bwMode="auto">
                <a:xfrm flipV="1">
                  <a:off x="1008" y="2256"/>
                  <a:ext cx="288"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 name="Text Box 45">
                <a:extLst>
                  <a:ext uri="{FF2B5EF4-FFF2-40B4-BE49-F238E27FC236}">
                    <a16:creationId xmlns:a16="http://schemas.microsoft.com/office/drawing/2014/main" id="{E820D6BC-FD94-0401-2D1E-437145F526AB}"/>
                  </a:ext>
                </a:extLst>
              </p:cNvPr>
              <p:cNvSpPr txBox="1">
                <a:spLocks noChangeArrowheads="1"/>
              </p:cNvSpPr>
              <p:nvPr/>
            </p:nvSpPr>
            <p:spPr bwMode="auto">
              <a:xfrm>
                <a:off x="998" y="1850"/>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 name="Group 47">
              <a:extLst>
                <a:ext uri="{FF2B5EF4-FFF2-40B4-BE49-F238E27FC236}">
                  <a16:creationId xmlns:a16="http://schemas.microsoft.com/office/drawing/2014/main" id="{EEAFB67F-6822-27EE-1CEB-F5F20A1909FB}"/>
                </a:ext>
              </a:extLst>
            </p:cNvPr>
            <p:cNvGrpSpPr/>
            <p:nvPr/>
          </p:nvGrpSpPr>
          <p:grpSpPr bwMode="auto">
            <a:xfrm flipH="1">
              <a:off x="439" y="1344"/>
              <a:ext cx="372" cy="672"/>
              <a:chOff x="720" y="1728"/>
              <a:chExt cx="372" cy="672"/>
            </a:xfrm>
          </p:grpSpPr>
          <p:sp>
            <p:nvSpPr>
              <p:cNvPr id="42" name="Line 48">
                <a:extLst>
                  <a:ext uri="{FF2B5EF4-FFF2-40B4-BE49-F238E27FC236}">
                    <a16:creationId xmlns:a16="http://schemas.microsoft.com/office/drawing/2014/main" id="{FABDCDE8-0435-0468-E649-C3198EC912EB}"/>
                  </a:ext>
                </a:extLst>
              </p:cNvPr>
              <p:cNvSpPr>
                <a:spLocks noChangeShapeType="1"/>
              </p:cNvSpPr>
              <p:nvPr/>
            </p:nvSpPr>
            <p:spPr bwMode="auto">
              <a:xfrm>
                <a:off x="720" y="1728"/>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9">
                <a:extLst>
                  <a:ext uri="{FF2B5EF4-FFF2-40B4-BE49-F238E27FC236}">
                    <a16:creationId xmlns:a16="http://schemas.microsoft.com/office/drawing/2014/main" id="{F3904990-1DF0-12C3-A4FB-018852920618}"/>
                  </a:ext>
                </a:extLst>
              </p:cNvPr>
              <p:cNvSpPr>
                <a:spLocks noChangeShapeType="1"/>
              </p:cNvSpPr>
              <p:nvPr/>
            </p:nvSpPr>
            <p:spPr bwMode="auto">
              <a:xfrm>
                <a:off x="720" y="2400"/>
                <a:ext cx="19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50">
                <a:extLst>
                  <a:ext uri="{FF2B5EF4-FFF2-40B4-BE49-F238E27FC236}">
                    <a16:creationId xmlns:a16="http://schemas.microsoft.com/office/drawing/2014/main" id="{0A433ECA-7FB5-4A6C-7244-3DD2D2520ED2}"/>
                  </a:ext>
                </a:extLst>
              </p:cNvPr>
              <p:cNvSpPr txBox="1">
                <a:spLocks noChangeArrowheads="1"/>
              </p:cNvSpPr>
              <p:nvPr/>
            </p:nvSpPr>
            <p:spPr bwMode="auto">
              <a:xfrm>
                <a:off x="720" y="192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45" name="Line 51">
                <a:extLst>
                  <a:ext uri="{FF2B5EF4-FFF2-40B4-BE49-F238E27FC236}">
                    <a16:creationId xmlns:a16="http://schemas.microsoft.com/office/drawing/2014/main" id="{582FA0AC-976A-6C8E-FFAE-9396235B2F91}"/>
                  </a:ext>
                </a:extLst>
              </p:cNvPr>
              <p:cNvSpPr>
                <a:spLocks noChangeShapeType="1"/>
              </p:cNvSpPr>
              <p:nvPr/>
            </p:nvSpPr>
            <p:spPr bwMode="auto">
              <a:xfrm>
                <a:off x="816" y="2160"/>
                <a:ext cx="0" cy="24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52">
                <a:extLst>
                  <a:ext uri="{FF2B5EF4-FFF2-40B4-BE49-F238E27FC236}">
                    <a16:creationId xmlns:a16="http://schemas.microsoft.com/office/drawing/2014/main" id="{1265D719-C49B-FCCA-F1DD-894BEDA1BCF5}"/>
                  </a:ext>
                </a:extLst>
              </p:cNvPr>
              <p:cNvSpPr>
                <a:spLocks noChangeShapeType="1"/>
              </p:cNvSpPr>
              <p:nvPr/>
            </p:nvSpPr>
            <p:spPr bwMode="auto">
              <a:xfrm flipV="1">
                <a:off x="816" y="1728"/>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53">
              <a:extLst>
                <a:ext uri="{FF2B5EF4-FFF2-40B4-BE49-F238E27FC236}">
                  <a16:creationId xmlns:a16="http://schemas.microsoft.com/office/drawing/2014/main" id="{9763994D-C503-ED19-34D9-7607E2D0339D}"/>
                </a:ext>
              </a:extLst>
            </p:cNvPr>
            <p:cNvGrpSpPr/>
            <p:nvPr/>
          </p:nvGrpSpPr>
          <p:grpSpPr bwMode="auto">
            <a:xfrm flipH="1">
              <a:off x="1146" y="1344"/>
              <a:ext cx="736" cy="528"/>
              <a:chOff x="1328" y="3024"/>
              <a:chExt cx="736" cy="528"/>
            </a:xfrm>
          </p:grpSpPr>
          <p:grpSp>
            <p:nvGrpSpPr>
              <p:cNvPr id="33" name="Group 54">
                <a:extLst>
                  <a:ext uri="{FF2B5EF4-FFF2-40B4-BE49-F238E27FC236}">
                    <a16:creationId xmlns:a16="http://schemas.microsoft.com/office/drawing/2014/main" id="{DF20D6D6-2922-5E44-EFAB-6784BF1A9129}"/>
                  </a:ext>
                </a:extLst>
              </p:cNvPr>
              <p:cNvGrpSpPr/>
              <p:nvPr/>
            </p:nvGrpSpPr>
            <p:grpSpPr bwMode="auto">
              <a:xfrm>
                <a:off x="1328" y="3024"/>
                <a:ext cx="329" cy="528"/>
                <a:chOff x="1606" y="1728"/>
                <a:chExt cx="329" cy="528"/>
              </a:xfrm>
            </p:grpSpPr>
            <p:sp>
              <p:nvSpPr>
                <p:cNvPr id="40" name="Rectangle 55">
                  <a:extLst>
                    <a:ext uri="{FF2B5EF4-FFF2-40B4-BE49-F238E27FC236}">
                      <a16:creationId xmlns:a16="http://schemas.microsoft.com/office/drawing/2014/main" id="{8979D9EC-AAD0-7849-72A8-B815B7C48C11}"/>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56">
                  <a:extLst>
                    <a:ext uri="{FF2B5EF4-FFF2-40B4-BE49-F238E27FC236}">
                      <a16:creationId xmlns:a16="http://schemas.microsoft.com/office/drawing/2014/main" id="{A37CFE14-9CB5-A152-B679-A13B4AB7E7FA}"/>
                    </a:ext>
                  </a:extLst>
                </p:cNvPr>
                <p:cNvSpPr txBox="1">
                  <a:spLocks noChangeArrowheads="1"/>
                </p:cNvSpPr>
                <p:nvPr/>
              </p:nvSpPr>
              <p:spPr bwMode="auto">
                <a:xfrm>
                  <a:off x="1606"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34" name="Group 57">
                <a:extLst>
                  <a:ext uri="{FF2B5EF4-FFF2-40B4-BE49-F238E27FC236}">
                    <a16:creationId xmlns:a16="http://schemas.microsoft.com/office/drawing/2014/main" id="{F6A861EA-3AEF-E301-D8CD-3990AA01D614}"/>
                  </a:ext>
                </a:extLst>
              </p:cNvPr>
              <p:cNvGrpSpPr/>
              <p:nvPr/>
            </p:nvGrpSpPr>
            <p:grpSpPr bwMode="auto">
              <a:xfrm>
                <a:off x="1692" y="3024"/>
                <a:ext cx="372" cy="528"/>
                <a:chOff x="1980" y="1728"/>
                <a:chExt cx="372" cy="528"/>
              </a:xfrm>
            </p:grpSpPr>
            <p:sp>
              <p:nvSpPr>
                <p:cNvPr id="35" name="Line 58">
                  <a:extLst>
                    <a:ext uri="{FF2B5EF4-FFF2-40B4-BE49-F238E27FC236}">
                      <a16:creationId xmlns:a16="http://schemas.microsoft.com/office/drawing/2014/main" id="{74D25549-425E-BAFA-90DF-73C090432F33}"/>
                    </a:ext>
                  </a:extLst>
                </p:cNvPr>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59">
                  <a:extLst>
                    <a:ext uri="{FF2B5EF4-FFF2-40B4-BE49-F238E27FC236}">
                      <a16:creationId xmlns:a16="http://schemas.microsoft.com/office/drawing/2014/main" id="{834E41B4-BC3E-55C6-7434-51B102D55815}"/>
                    </a:ext>
                  </a:extLst>
                </p:cNvPr>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60">
                  <a:extLst>
                    <a:ext uri="{FF2B5EF4-FFF2-40B4-BE49-F238E27FC236}">
                      <a16:creationId xmlns:a16="http://schemas.microsoft.com/office/drawing/2014/main" id="{5D3F4637-4EF3-D732-63C4-3473BD43F43A}"/>
                    </a:ext>
                  </a:extLst>
                </p:cNvPr>
                <p:cNvSpPr txBox="1">
                  <a:spLocks noChangeArrowheads="1"/>
                </p:cNvSpPr>
                <p:nvPr/>
              </p:nvSpPr>
              <p:spPr bwMode="auto">
                <a:xfrm>
                  <a:off x="198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h-2</a:t>
                  </a:r>
                </a:p>
              </p:txBody>
            </p:sp>
            <p:sp>
              <p:nvSpPr>
                <p:cNvPr id="38" name="Line 61">
                  <a:extLst>
                    <a:ext uri="{FF2B5EF4-FFF2-40B4-BE49-F238E27FC236}">
                      <a16:creationId xmlns:a16="http://schemas.microsoft.com/office/drawing/2014/main" id="{5802C4C1-5DAE-2FED-30E2-A0D81C351070}"/>
                    </a:ext>
                  </a:extLst>
                </p:cNvPr>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62">
                  <a:extLst>
                    <a:ext uri="{FF2B5EF4-FFF2-40B4-BE49-F238E27FC236}">
                      <a16:creationId xmlns:a16="http://schemas.microsoft.com/office/drawing/2014/main" id="{8557CA89-F8A9-1EBA-913D-78DD5ECEEDFF}"/>
                    </a:ext>
                  </a:extLst>
                </p:cNvPr>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1" name="Group 63">
              <a:extLst>
                <a:ext uri="{FF2B5EF4-FFF2-40B4-BE49-F238E27FC236}">
                  <a16:creationId xmlns:a16="http://schemas.microsoft.com/office/drawing/2014/main" id="{6E620DA1-A106-9759-9B34-264E9CABB05B}"/>
                </a:ext>
              </a:extLst>
            </p:cNvPr>
            <p:cNvGrpSpPr/>
            <p:nvPr/>
          </p:nvGrpSpPr>
          <p:grpSpPr bwMode="auto">
            <a:xfrm flipH="1">
              <a:off x="2170" y="1008"/>
              <a:ext cx="329" cy="528"/>
              <a:chOff x="1623" y="1728"/>
              <a:chExt cx="329" cy="528"/>
            </a:xfrm>
          </p:grpSpPr>
          <p:sp>
            <p:nvSpPr>
              <p:cNvPr id="31" name="Rectangle 64">
                <a:extLst>
                  <a:ext uri="{FF2B5EF4-FFF2-40B4-BE49-F238E27FC236}">
                    <a16:creationId xmlns:a16="http://schemas.microsoft.com/office/drawing/2014/main" id="{8E0C2ADE-86DF-403A-DECD-D837BB893C90}"/>
                  </a:ext>
                </a:extLst>
              </p:cNvPr>
              <p:cNvSpPr>
                <a:spLocks noChangeArrowheads="1"/>
              </p:cNvSpPr>
              <p:nvPr/>
            </p:nvSpPr>
            <p:spPr bwMode="auto">
              <a:xfrm>
                <a:off x="1632" y="17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65">
                <a:extLst>
                  <a:ext uri="{FF2B5EF4-FFF2-40B4-BE49-F238E27FC236}">
                    <a16:creationId xmlns:a16="http://schemas.microsoft.com/office/drawing/2014/main" id="{F36D1800-7E94-12EB-7765-AF203886FFFA}"/>
                  </a:ext>
                </a:extLst>
              </p:cNvPr>
              <p:cNvSpPr txBox="1">
                <a:spLocks noChangeArrowheads="1"/>
              </p:cNvSpPr>
              <p:nvPr/>
            </p:nvSpPr>
            <p:spPr bwMode="auto">
              <a:xfrm>
                <a:off x="1623" y="185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12" name="Group 66">
              <a:extLst>
                <a:ext uri="{FF2B5EF4-FFF2-40B4-BE49-F238E27FC236}">
                  <a16:creationId xmlns:a16="http://schemas.microsoft.com/office/drawing/2014/main" id="{06444E00-41C3-03BB-B55D-C3ED9680663F}"/>
                </a:ext>
              </a:extLst>
            </p:cNvPr>
            <p:cNvGrpSpPr/>
            <p:nvPr/>
          </p:nvGrpSpPr>
          <p:grpSpPr bwMode="auto">
            <a:xfrm flipH="1">
              <a:off x="2503" y="1008"/>
              <a:ext cx="372" cy="528"/>
              <a:chOff x="1920" y="1728"/>
              <a:chExt cx="372" cy="528"/>
            </a:xfrm>
          </p:grpSpPr>
          <p:sp>
            <p:nvSpPr>
              <p:cNvPr id="26" name="Line 67">
                <a:extLst>
                  <a:ext uri="{FF2B5EF4-FFF2-40B4-BE49-F238E27FC236}">
                    <a16:creationId xmlns:a16="http://schemas.microsoft.com/office/drawing/2014/main" id="{BEC2C968-FCE5-CEF8-6439-FBF34D962EDF}"/>
                  </a:ext>
                </a:extLst>
              </p:cNvPr>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68">
                <a:extLst>
                  <a:ext uri="{FF2B5EF4-FFF2-40B4-BE49-F238E27FC236}">
                    <a16:creationId xmlns:a16="http://schemas.microsoft.com/office/drawing/2014/main" id="{F0CD9702-269E-F59C-CDF4-6383FC155530}"/>
                  </a:ext>
                </a:extLst>
              </p:cNvPr>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69">
                <a:extLst>
                  <a:ext uri="{FF2B5EF4-FFF2-40B4-BE49-F238E27FC236}">
                    <a16:creationId xmlns:a16="http://schemas.microsoft.com/office/drawing/2014/main" id="{CF40F001-C924-4592-B0C2-F1D189AFAFFA}"/>
                  </a:ext>
                </a:extLst>
              </p:cNvPr>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9" name="Line 70">
                <a:extLst>
                  <a:ext uri="{FF2B5EF4-FFF2-40B4-BE49-F238E27FC236}">
                    <a16:creationId xmlns:a16="http://schemas.microsoft.com/office/drawing/2014/main" id="{F97398DD-A5C5-2DE5-404B-365C0AE37DC9}"/>
                  </a:ext>
                </a:extLst>
              </p:cNvPr>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71">
                <a:extLst>
                  <a:ext uri="{FF2B5EF4-FFF2-40B4-BE49-F238E27FC236}">
                    <a16:creationId xmlns:a16="http://schemas.microsoft.com/office/drawing/2014/main" id="{3AEE2F60-53A0-A57A-FE4C-0B0A471B2C4F}"/>
                  </a:ext>
                </a:extLst>
              </p:cNvPr>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 name="Rectangle 72">
              <a:extLst>
                <a:ext uri="{FF2B5EF4-FFF2-40B4-BE49-F238E27FC236}">
                  <a16:creationId xmlns:a16="http://schemas.microsoft.com/office/drawing/2014/main" id="{B6904672-478C-090C-7044-5549CFE22189}"/>
                </a:ext>
              </a:extLst>
            </p:cNvPr>
            <p:cNvSpPr>
              <a:spLocks noChangeArrowheads="1"/>
            </p:cNvSpPr>
            <p:nvPr/>
          </p:nvSpPr>
          <p:spPr bwMode="auto">
            <a:xfrm flipH="1">
              <a:off x="657" y="528"/>
              <a:ext cx="288" cy="52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73">
              <a:extLst>
                <a:ext uri="{FF2B5EF4-FFF2-40B4-BE49-F238E27FC236}">
                  <a16:creationId xmlns:a16="http://schemas.microsoft.com/office/drawing/2014/main" id="{EBB7AA66-93BE-2A56-0FF3-0A84154D9D27}"/>
                </a:ext>
              </a:extLst>
            </p:cNvPr>
            <p:cNvSpPr txBox="1">
              <a:spLocks noChangeArrowheads="1"/>
            </p:cNvSpPr>
            <p:nvPr/>
          </p:nvSpPr>
          <p:spPr bwMode="auto">
            <a:xfrm flipH="1">
              <a:off x="632" y="576"/>
              <a:ext cx="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15" name="Group 74">
              <a:extLst>
                <a:ext uri="{FF2B5EF4-FFF2-40B4-BE49-F238E27FC236}">
                  <a16:creationId xmlns:a16="http://schemas.microsoft.com/office/drawing/2014/main" id="{F8F42625-61A5-749D-17F6-A54A3D730009}"/>
                </a:ext>
              </a:extLst>
            </p:cNvPr>
            <p:cNvGrpSpPr/>
            <p:nvPr/>
          </p:nvGrpSpPr>
          <p:grpSpPr bwMode="auto">
            <a:xfrm flipH="1">
              <a:off x="295" y="528"/>
              <a:ext cx="372" cy="528"/>
              <a:chOff x="1920" y="1728"/>
              <a:chExt cx="372" cy="528"/>
            </a:xfrm>
          </p:grpSpPr>
          <p:sp>
            <p:nvSpPr>
              <p:cNvPr id="21" name="Line 75">
                <a:extLst>
                  <a:ext uri="{FF2B5EF4-FFF2-40B4-BE49-F238E27FC236}">
                    <a16:creationId xmlns:a16="http://schemas.microsoft.com/office/drawing/2014/main" id="{C7A3E2E6-F6DB-0D13-7770-FD7ADF4EE9B8}"/>
                  </a:ext>
                </a:extLst>
              </p:cNvPr>
              <p:cNvSpPr>
                <a:spLocks noChangeShapeType="1"/>
              </p:cNvSpPr>
              <p:nvPr/>
            </p:nvSpPr>
            <p:spPr bwMode="auto">
              <a:xfrm>
                <a:off x="2016" y="1728"/>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76">
                <a:extLst>
                  <a:ext uri="{FF2B5EF4-FFF2-40B4-BE49-F238E27FC236}">
                    <a16:creationId xmlns:a16="http://schemas.microsoft.com/office/drawing/2014/main" id="{8FEEFB1B-1557-FF68-BED9-1AC3C4E88D13}"/>
                  </a:ext>
                </a:extLst>
              </p:cNvPr>
              <p:cNvSpPr>
                <a:spLocks noChangeShapeType="1"/>
              </p:cNvSpPr>
              <p:nvPr/>
            </p:nvSpPr>
            <p:spPr bwMode="auto">
              <a:xfrm>
                <a:off x="2016" y="2256"/>
                <a:ext cx="144"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77">
                <a:extLst>
                  <a:ext uri="{FF2B5EF4-FFF2-40B4-BE49-F238E27FC236}">
                    <a16:creationId xmlns:a16="http://schemas.microsoft.com/office/drawing/2014/main" id="{1179D8EE-B4A9-D222-3202-A401F313879D}"/>
                  </a:ext>
                </a:extLst>
              </p:cNvPr>
              <p:cNvSpPr txBox="1">
                <a:spLocks noChangeArrowheads="1"/>
              </p:cNvSpPr>
              <p:nvPr/>
            </p:nvSpPr>
            <p:spPr bwMode="auto">
              <a:xfrm>
                <a:off x="1920" y="18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4" name="Line 78">
                <a:extLst>
                  <a:ext uri="{FF2B5EF4-FFF2-40B4-BE49-F238E27FC236}">
                    <a16:creationId xmlns:a16="http://schemas.microsoft.com/office/drawing/2014/main" id="{7E211484-67A3-3B10-0EC1-8FCD47A5F6C7}"/>
                  </a:ext>
                </a:extLst>
              </p:cNvPr>
              <p:cNvSpPr>
                <a:spLocks noChangeShapeType="1"/>
              </p:cNvSpPr>
              <p:nvPr/>
            </p:nvSpPr>
            <p:spPr bwMode="auto">
              <a:xfrm>
                <a:off x="2064" y="2064"/>
                <a:ext cx="0" cy="1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79">
                <a:extLst>
                  <a:ext uri="{FF2B5EF4-FFF2-40B4-BE49-F238E27FC236}">
                    <a16:creationId xmlns:a16="http://schemas.microsoft.com/office/drawing/2014/main" id="{7DAF8341-7A68-16F0-F66F-38DE6ADB3131}"/>
                  </a:ext>
                </a:extLst>
              </p:cNvPr>
              <p:cNvSpPr>
                <a:spLocks noChangeShapeType="1"/>
              </p:cNvSpPr>
              <p:nvPr/>
            </p:nvSpPr>
            <p:spPr bwMode="auto">
              <a:xfrm flipV="1">
                <a:off x="2064" y="1728"/>
                <a:ext cx="0" cy="144"/>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16" name="AutoShape 80">
              <a:extLst>
                <a:ext uri="{FF2B5EF4-FFF2-40B4-BE49-F238E27FC236}">
                  <a16:creationId xmlns:a16="http://schemas.microsoft.com/office/drawing/2014/main" id="{81CDEC4A-C786-1638-29FF-6587B133D68C}"/>
                </a:ext>
              </a:extLst>
            </p:cNvPr>
            <p:cNvCxnSpPr>
              <a:cxnSpLocks noChangeShapeType="1"/>
              <a:stCxn id="5" idx="5"/>
              <a:endCxn id="7" idx="2"/>
            </p:cNvCxnSpPr>
            <p:nvPr/>
          </p:nvCxnSpPr>
          <p:spPr bwMode="auto">
            <a:xfrm flipH="1">
              <a:off x="1444" y="871"/>
              <a:ext cx="280" cy="20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81">
              <a:extLst>
                <a:ext uri="{FF2B5EF4-FFF2-40B4-BE49-F238E27FC236}">
                  <a16:creationId xmlns:a16="http://schemas.microsoft.com/office/drawing/2014/main" id="{ED69287B-1269-7A52-D763-646B47183969}"/>
                </a:ext>
              </a:extLst>
            </p:cNvPr>
            <p:cNvCxnSpPr>
              <a:cxnSpLocks noChangeShapeType="1"/>
              <a:stCxn id="4" idx="6"/>
              <a:endCxn id="13" idx="0"/>
            </p:cNvCxnSpPr>
            <p:nvPr/>
          </p:nvCxnSpPr>
          <p:spPr bwMode="auto">
            <a:xfrm flipH="1">
              <a:off x="801" y="360"/>
              <a:ext cx="481" cy="16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82">
              <a:extLst>
                <a:ext uri="{FF2B5EF4-FFF2-40B4-BE49-F238E27FC236}">
                  <a16:creationId xmlns:a16="http://schemas.microsoft.com/office/drawing/2014/main" id="{7A08C166-0C1E-CC7B-592F-819DF5D1D045}"/>
                </a:ext>
              </a:extLst>
            </p:cNvPr>
            <p:cNvCxnSpPr>
              <a:cxnSpLocks noChangeShapeType="1"/>
              <a:stCxn id="5" idx="2"/>
              <a:endCxn id="31" idx="0"/>
            </p:cNvCxnSpPr>
            <p:nvPr/>
          </p:nvCxnSpPr>
          <p:spPr bwMode="auto">
            <a:xfrm>
              <a:off x="2020" y="744"/>
              <a:ext cx="326" cy="26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83">
              <a:extLst>
                <a:ext uri="{FF2B5EF4-FFF2-40B4-BE49-F238E27FC236}">
                  <a16:creationId xmlns:a16="http://schemas.microsoft.com/office/drawing/2014/main" id="{FDCDCE0E-F41E-8F05-1FD2-333EFADB0C3A}"/>
                </a:ext>
              </a:extLst>
            </p:cNvPr>
            <p:cNvCxnSpPr>
              <a:cxnSpLocks noChangeShapeType="1"/>
              <a:stCxn id="7" idx="5"/>
              <a:endCxn id="49" idx="0"/>
            </p:cNvCxnSpPr>
            <p:nvPr/>
          </p:nvCxnSpPr>
          <p:spPr bwMode="auto">
            <a:xfrm flipH="1">
              <a:off x="943" y="1207"/>
              <a:ext cx="205" cy="1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84">
              <a:extLst>
                <a:ext uri="{FF2B5EF4-FFF2-40B4-BE49-F238E27FC236}">
                  <a16:creationId xmlns:a16="http://schemas.microsoft.com/office/drawing/2014/main" id="{8B72B9D2-9592-398F-2765-D5FFC086BD42}"/>
                </a:ext>
              </a:extLst>
            </p:cNvPr>
            <p:cNvCxnSpPr>
              <a:cxnSpLocks noChangeShapeType="1"/>
              <a:stCxn id="7" idx="3"/>
              <a:endCxn id="40" idx="0"/>
            </p:cNvCxnSpPr>
            <p:nvPr/>
          </p:nvCxnSpPr>
          <p:spPr bwMode="auto">
            <a:xfrm>
              <a:off x="1385" y="1207"/>
              <a:ext cx="327" cy="1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3" name="任意多边形: 形状 52">
            <a:extLst>
              <a:ext uri="{FF2B5EF4-FFF2-40B4-BE49-F238E27FC236}">
                <a16:creationId xmlns:a16="http://schemas.microsoft.com/office/drawing/2014/main" id="{B3804412-1C4F-C916-9D9B-F10884F98497}"/>
              </a:ext>
            </a:extLst>
          </p:cNvPr>
          <p:cNvSpPr/>
          <p:nvPr/>
        </p:nvSpPr>
        <p:spPr>
          <a:xfrm>
            <a:off x="402336" y="822960"/>
            <a:ext cx="4590288" cy="3438144"/>
          </a:xfrm>
          <a:custGeom>
            <a:avLst/>
            <a:gdLst>
              <a:gd name="connsiteX0" fmla="*/ 2542032 w 4590288"/>
              <a:gd name="connsiteY0" fmla="*/ 0 h 3438144"/>
              <a:gd name="connsiteX1" fmla="*/ 0 w 4590288"/>
              <a:gd name="connsiteY1" fmla="*/ 1901952 h 3438144"/>
              <a:gd name="connsiteX2" fmla="*/ 566928 w 4590288"/>
              <a:gd name="connsiteY2" fmla="*/ 3438144 h 3438144"/>
              <a:gd name="connsiteX3" fmla="*/ 1609344 w 4590288"/>
              <a:gd name="connsiteY3" fmla="*/ 3438144 h 3438144"/>
              <a:gd name="connsiteX4" fmla="*/ 3236976 w 4590288"/>
              <a:gd name="connsiteY4" fmla="*/ 2212848 h 3438144"/>
              <a:gd name="connsiteX5" fmla="*/ 4279392 w 4590288"/>
              <a:gd name="connsiteY5" fmla="*/ 2157984 h 3438144"/>
              <a:gd name="connsiteX6" fmla="*/ 4590288 w 4590288"/>
              <a:gd name="connsiteY6" fmla="*/ 932688 h 3438144"/>
              <a:gd name="connsiteX7" fmla="*/ 2615184 w 4590288"/>
              <a:gd name="connsiteY7" fmla="*/ 18288 h 3438144"/>
              <a:gd name="connsiteX8" fmla="*/ 2542032 w 4590288"/>
              <a:gd name="connsiteY8" fmla="*/ 0 h 34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0288" h="3438144">
                <a:moveTo>
                  <a:pt x="2542032" y="0"/>
                </a:moveTo>
                <a:lnTo>
                  <a:pt x="0" y="1901952"/>
                </a:lnTo>
                <a:lnTo>
                  <a:pt x="566928" y="3438144"/>
                </a:lnTo>
                <a:lnTo>
                  <a:pt x="1609344" y="3438144"/>
                </a:lnTo>
                <a:lnTo>
                  <a:pt x="3236976" y="2212848"/>
                </a:lnTo>
                <a:lnTo>
                  <a:pt x="4279392" y="2157984"/>
                </a:lnTo>
                <a:lnTo>
                  <a:pt x="4590288" y="932688"/>
                </a:lnTo>
                <a:lnTo>
                  <a:pt x="2615184" y="18288"/>
                </a:lnTo>
                <a:lnTo>
                  <a:pt x="2542032" y="0"/>
                </a:ln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箭头: 右 53">
            <a:extLst>
              <a:ext uri="{FF2B5EF4-FFF2-40B4-BE49-F238E27FC236}">
                <a16:creationId xmlns:a16="http://schemas.microsoft.com/office/drawing/2014/main" id="{BB1900B2-0B4C-0786-C1CE-C3CB57546C06}"/>
              </a:ext>
            </a:extLst>
          </p:cNvPr>
          <p:cNvSpPr/>
          <p:nvPr/>
        </p:nvSpPr>
        <p:spPr>
          <a:xfrm>
            <a:off x="5138498" y="1828800"/>
            <a:ext cx="1027708"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99">
            <a:extLst>
              <a:ext uri="{FF2B5EF4-FFF2-40B4-BE49-F238E27FC236}">
                <a16:creationId xmlns:a16="http://schemas.microsoft.com/office/drawing/2014/main" id="{6411E479-8AE3-E8E5-7394-FC3775BECC5F}"/>
              </a:ext>
            </a:extLst>
          </p:cNvPr>
          <p:cNvSpPr txBox="1">
            <a:spLocks noChangeArrowheads="1"/>
          </p:cNvSpPr>
          <p:nvPr/>
        </p:nvSpPr>
        <p:spPr bwMode="auto">
          <a:xfrm>
            <a:off x="4888851" y="2476500"/>
            <a:ext cx="130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右旋</a:t>
            </a:r>
          </a:p>
        </p:txBody>
      </p:sp>
      <p:sp>
        <p:nvSpPr>
          <p:cNvPr id="65" name="Oval 36">
            <a:extLst>
              <a:ext uri="{FF2B5EF4-FFF2-40B4-BE49-F238E27FC236}">
                <a16:creationId xmlns:a16="http://schemas.microsoft.com/office/drawing/2014/main" id="{6225647A-D78C-343A-971A-0FA5286EA3EE}"/>
              </a:ext>
            </a:extLst>
          </p:cNvPr>
          <p:cNvSpPr>
            <a:spLocks noChangeArrowheads="1"/>
          </p:cNvSpPr>
          <p:nvPr/>
        </p:nvSpPr>
        <p:spPr bwMode="auto">
          <a:xfrm flipH="1">
            <a:off x="7771995" y="2555875"/>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6" name="Oval 38">
            <a:extLst>
              <a:ext uri="{FF2B5EF4-FFF2-40B4-BE49-F238E27FC236}">
                <a16:creationId xmlns:a16="http://schemas.microsoft.com/office/drawing/2014/main" id="{217353E3-8C11-2198-950F-984BA639CD71}"/>
              </a:ext>
            </a:extLst>
          </p:cNvPr>
          <p:cNvSpPr>
            <a:spLocks noChangeArrowheads="1"/>
          </p:cNvSpPr>
          <p:nvPr/>
        </p:nvSpPr>
        <p:spPr bwMode="auto">
          <a:xfrm flipH="1">
            <a:off x="6774904" y="2060848"/>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7" name="Text Box 45">
            <a:extLst>
              <a:ext uri="{FF2B5EF4-FFF2-40B4-BE49-F238E27FC236}">
                <a16:creationId xmlns:a16="http://schemas.microsoft.com/office/drawing/2014/main" id="{9A7546D2-65B8-94A5-8239-E73165DE5B86}"/>
              </a:ext>
            </a:extLst>
          </p:cNvPr>
          <p:cNvSpPr txBox="1">
            <a:spLocks noChangeArrowheads="1"/>
          </p:cNvSpPr>
          <p:nvPr/>
        </p:nvSpPr>
        <p:spPr bwMode="auto">
          <a:xfrm flipH="1">
            <a:off x="6437089" y="2899792"/>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8" name="Text Box 56">
            <a:extLst>
              <a:ext uri="{FF2B5EF4-FFF2-40B4-BE49-F238E27FC236}">
                <a16:creationId xmlns:a16="http://schemas.microsoft.com/office/drawing/2014/main" id="{D3B1F8B8-433C-C59A-3A8D-3ACF8A10E38A}"/>
              </a:ext>
            </a:extLst>
          </p:cNvPr>
          <p:cNvSpPr txBox="1">
            <a:spLocks noChangeArrowheads="1"/>
          </p:cNvSpPr>
          <p:nvPr/>
        </p:nvSpPr>
        <p:spPr bwMode="auto">
          <a:xfrm flipH="1">
            <a:off x="7249707" y="3410248"/>
            <a:ext cx="522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69" name="Text Box 65">
            <a:extLst>
              <a:ext uri="{FF2B5EF4-FFF2-40B4-BE49-F238E27FC236}">
                <a16:creationId xmlns:a16="http://schemas.microsoft.com/office/drawing/2014/main" id="{50317130-0AD6-A455-B098-CD138E440375}"/>
              </a:ext>
            </a:extLst>
          </p:cNvPr>
          <p:cNvSpPr txBox="1">
            <a:spLocks noChangeArrowheads="1"/>
          </p:cNvSpPr>
          <p:nvPr/>
        </p:nvSpPr>
        <p:spPr bwMode="auto">
          <a:xfrm flipH="1">
            <a:off x="8480520" y="34290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70" name="AutoShape 80">
            <a:extLst>
              <a:ext uri="{FF2B5EF4-FFF2-40B4-BE49-F238E27FC236}">
                <a16:creationId xmlns:a16="http://schemas.microsoft.com/office/drawing/2014/main" id="{5FD96492-F50B-DF49-46A9-DFAB411CC2A3}"/>
              </a:ext>
            </a:extLst>
          </p:cNvPr>
          <p:cNvCxnSpPr>
            <a:cxnSpLocks noChangeShapeType="1"/>
            <a:stCxn id="65" idx="7"/>
            <a:endCxn id="66" idx="2"/>
          </p:cNvCxnSpPr>
          <p:nvPr/>
        </p:nvCxnSpPr>
        <p:spPr bwMode="auto">
          <a:xfrm flipH="1" flipV="1">
            <a:off x="7308304" y="2327548"/>
            <a:ext cx="541806" cy="30644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82">
            <a:extLst>
              <a:ext uri="{FF2B5EF4-FFF2-40B4-BE49-F238E27FC236}">
                <a16:creationId xmlns:a16="http://schemas.microsoft.com/office/drawing/2014/main" id="{2209B883-3263-F76A-AAC1-A24F570D1542}"/>
              </a:ext>
            </a:extLst>
          </p:cNvPr>
          <p:cNvCxnSpPr>
            <a:cxnSpLocks noChangeShapeType="1"/>
            <a:stCxn id="65" idx="3"/>
            <a:endCxn id="81" idx="0"/>
          </p:cNvCxnSpPr>
          <p:nvPr/>
        </p:nvCxnSpPr>
        <p:spPr bwMode="auto">
          <a:xfrm>
            <a:off x="8227280" y="3011160"/>
            <a:ext cx="466922" cy="2428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AutoShape 83">
            <a:extLst>
              <a:ext uri="{FF2B5EF4-FFF2-40B4-BE49-F238E27FC236}">
                <a16:creationId xmlns:a16="http://schemas.microsoft.com/office/drawing/2014/main" id="{04DCE0BC-EEB6-91A7-A8EC-1F6CEB0603D6}"/>
              </a:ext>
            </a:extLst>
          </p:cNvPr>
          <p:cNvCxnSpPr>
            <a:cxnSpLocks noChangeShapeType="1"/>
            <a:stCxn id="66" idx="5"/>
            <a:endCxn id="74" idx="0"/>
          </p:cNvCxnSpPr>
          <p:nvPr/>
        </p:nvCxnSpPr>
        <p:spPr bwMode="auto">
          <a:xfrm flipH="1">
            <a:off x="6647656" y="2516133"/>
            <a:ext cx="205363" cy="32164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84">
            <a:extLst>
              <a:ext uri="{FF2B5EF4-FFF2-40B4-BE49-F238E27FC236}">
                <a16:creationId xmlns:a16="http://schemas.microsoft.com/office/drawing/2014/main" id="{D1E0519C-B92F-844D-A28C-4281F4704318}"/>
              </a:ext>
            </a:extLst>
          </p:cNvPr>
          <p:cNvCxnSpPr>
            <a:cxnSpLocks noChangeShapeType="1"/>
          </p:cNvCxnSpPr>
          <p:nvPr/>
        </p:nvCxnSpPr>
        <p:spPr bwMode="auto">
          <a:xfrm flipV="1">
            <a:off x="7510851" y="2971800"/>
            <a:ext cx="327373" cy="31684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Rectangle 41">
            <a:extLst>
              <a:ext uri="{FF2B5EF4-FFF2-40B4-BE49-F238E27FC236}">
                <a16:creationId xmlns:a16="http://schemas.microsoft.com/office/drawing/2014/main" id="{FAE89934-9545-7E85-4739-E51238EC7A95}"/>
              </a:ext>
            </a:extLst>
          </p:cNvPr>
          <p:cNvSpPr>
            <a:spLocks noChangeArrowheads="1"/>
          </p:cNvSpPr>
          <p:nvPr/>
        </p:nvSpPr>
        <p:spPr bwMode="auto">
          <a:xfrm flipH="1">
            <a:off x="6419056" y="2837779"/>
            <a:ext cx="457200" cy="103413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41">
            <a:extLst>
              <a:ext uri="{FF2B5EF4-FFF2-40B4-BE49-F238E27FC236}">
                <a16:creationId xmlns:a16="http://schemas.microsoft.com/office/drawing/2014/main" id="{E701CC63-89C1-938F-1DD3-101167BA8C23}"/>
              </a:ext>
            </a:extLst>
          </p:cNvPr>
          <p:cNvSpPr>
            <a:spLocks noChangeArrowheads="1"/>
          </p:cNvSpPr>
          <p:nvPr/>
        </p:nvSpPr>
        <p:spPr bwMode="auto">
          <a:xfrm flipH="1">
            <a:off x="7302165" y="3273932"/>
            <a:ext cx="457200" cy="78729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Rectangle 41">
            <a:extLst>
              <a:ext uri="{FF2B5EF4-FFF2-40B4-BE49-F238E27FC236}">
                <a16:creationId xmlns:a16="http://schemas.microsoft.com/office/drawing/2014/main" id="{6E57624F-6121-FE55-DD14-1A73C4D3B666}"/>
              </a:ext>
            </a:extLst>
          </p:cNvPr>
          <p:cNvSpPr>
            <a:spLocks noChangeArrowheads="1"/>
          </p:cNvSpPr>
          <p:nvPr/>
        </p:nvSpPr>
        <p:spPr bwMode="auto">
          <a:xfrm flipH="1">
            <a:off x="8465602" y="3253978"/>
            <a:ext cx="457200" cy="80724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44">
            <a:extLst>
              <a:ext uri="{FF2B5EF4-FFF2-40B4-BE49-F238E27FC236}">
                <a16:creationId xmlns:a16="http://schemas.microsoft.com/office/drawing/2014/main" id="{EBC86195-A458-C06D-1329-129109C48B36}"/>
              </a:ext>
            </a:extLst>
          </p:cNvPr>
          <p:cNvSpPr>
            <a:spLocks noChangeShapeType="1"/>
          </p:cNvSpPr>
          <p:nvPr/>
        </p:nvSpPr>
        <p:spPr bwMode="auto">
          <a:xfrm flipH="1" flipV="1">
            <a:off x="6416879" y="3660203"/>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43">
            <a:extLst>
              <a:ext uri="{FF2B5EF4-FFF2-40B4-BE49-F238E27FC236}">
                <a16:creationId xmlns:a16="http://schemas.microsoft.com/office/drawing/2014/main" id="{C0E30729-7846-0726-207C-5C3EDFD9995C}"/>
              </a:ext>
            </a:extLst>
          </p:cNvPr>
          <p:cNvSpPr>
            <a:spLocks noChangeShapeType="1"/>
          </p:cNvSpPr>
          <p:nvPr/>
        </p:nvSpPr>
        <p:spPr bwMode="auto">
          <a:xfrm flipH="1">
            <a:off x="6402322" y="3630285"/>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4">
            <a:extLst>
              <a:ext uri="{FF2B5EF4-FFF2-40B4-BE49-F238E27FC236}">
                <a16:creationId xmlns:a16="http://schemas.microsoft.com/office/drawing/2014/main" id="{ACF2A7EB-0ACE-F9C1-C4EB-4754F9B0E4AA}"/>
              </a:ext>
            </a:extLst>
          </p:cNvPr>
          <p:cNvSpPr>
            <a:spLocks noChangeShapeType="1"/>
          </p:cNvSpPr>
          <p:nvPr/>
        </p:nvSpPr>
        <p:spPr bwMode="auto">
          <a:xfrm>
            <a:off x="6402322" y="3618411"/>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36">
            <a:extLst>
              <a:ext uri="{FF2B5EF4-FFF2-40B4-BE49-F238E27FC236}">
                <a16:creationId xmlns:a16="http://schemas.microsoft.com/office/drawing/2014/main" id="{B373891B-CF5E-D545-C89F-B74626603FB9}"/>
              </a:ext>
            </a:extLst>
          </p:cNvPr>
          <p:cNvSpPr>
            <a:spLocks noChangeArrowheads="1"/>
          </p:cNvSpPr>
          <p:nvPr/>
        </p:nvSpPr>
        <p:spPr bwMode="auto">
          <a:xfrm flipH="1">
            <a:off x="2405083" y="5408440"/>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0" name="Oval 38">
            <a:extLst>
              <a:ext uri="{FF2B5EF4-FFF2-40B4-BE49-F238E27FC236}">
                <a16:creationId xmlns:a16="http://schemas.microsoft.com/office/drawing/2014/main" id="{6B5D331A-7DC0-5442-2FB2-2D1AEE41E0CA}"/>
              </a:ext>
            </a:extLst>
          </p:cNvPr>
          <p:cNvSpPr>
            <a:spLocks noChangeArrowheads="1"/>
          </p:cNvSpPr>
          <p:nvPr/>
        </p:nvSpPr>
        <p:spPr bwMode="auto">
          <a:xfrm flipH="1">
            <a:off x="1407992" y="4913413"/>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1" name="Text Box 45">
            <a:extLst>
              <a:ext uri="{FF2B5EF4-FFF2-40B4-BE49-F238E27FC236}">
                <a16:creationId xmlns:a16="http://schemas.microsoft.com/office/drawing/2014/main" id="{853E117C-E87D-4B83-47F8-3539E1CC760B}"/>
              </a:ext>
            </a:extLst>
          </p:cNvPr>
          <p:cNvSpPr txBox="1">
            <a:spLocks noChangeArrowheads="1"/>
          </p:cNvSpPr>
          <p:nvPr/>
        </p:nvSpPr>
        <p:spPr bwMode="auto">
          <a:xfrm flipH="1">
            <a:off x="1070177" y="5752357"/>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2" name="Text Box 56">
            <a:extLst>
              <a:ext uri="{FF2B5EF4-FFF2-40B4-BE49-F238E27FC236}">
                <a16:creationId xmlns:a16="http://schemas.microsoft.com/office/drawing/2014/main" id="{9EC17BE1-9C68-415A-27C1-6DC12B36B115}"/>
              </a:ext>
            </a:extLst>
          </p:cNvPr>
          <p:cNvSpPr txBox="1">
            <a:spLocks noChangeArrowheads="1"/>
          </p:cNvSpPr>
          <p:nvPr/>
        </p:nvSpPr>
        <p:spPr bwMode="auto">
          <a:xfrm flipH="1">
            <a:off x="1882795" y="6262813"/>
            <a:ext cx="522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3" name="Text Box 65">
            <a:extLst>
              <a:ext uri="{FF2B5EF4-FFF2-40B4-BE49-F238E27FC236}">
                <a16:creationId xmlns:a16="http://schemas.microsoft.com/office/drawing/2014/main" id="{58095358-D4A3-C839-D88E-EBE5335CE383}"/>
              </a:ext>
            </a:extLst>
          </p:cNvPr>
          <p:cNvSpPr txBox="1">
            <a:spLocks noChangeArrowheads="1"/>
          </p:cNvSpPr>
          <p:nvPr/>
        </p:nvSpPr>
        <p:spPr bwMode="auto">
          <a:xfrm flipH="1">
            <a:off x="3113608" y="6281565"/>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4" name="AutoShape 80">
            <a:extLst>
              <a:ext uri="{FF2B5EF4-FFF2-40B4-BE49-F238E27FC236}">
                <a16:creationId xmlns:a16="http://schemas.microsoft.com/office/drawing/2014/main" id="{5A9D1542-E572-BDE4-D909-4A10B12DC788}"/>
              </a:ext>
            </a:extLst>
          </p:cNvPr>
          <p:cNvCxnSpPr>
            <a:cxnSpLocks noChangeShapeType="1"/>
            <a:stCxn id="89" idx="7"/>
            <a:endCxn id="90" idx="2"/>
          </p:cNvCxnSpPr>
          <p:nvPr/>
        </p:nvCxnSpPr>
        <p:spPr bwMode="auto">
          <a:xfrm flipH="1" flipV="1">
            <a:off x="1941392" y="5180113"/>
            <a:ext cx="541806" cy="30644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AutoShape 82">
            <a:extLst>
              <a:ext uri="{FF2B5EF4-FFF2-40B4-BE49-F238E27FC236}">
                <a16:creationId xmlns:a16="http://schemas.microsoft.com/office/drawing/2014/main" id="{40DCC0CF-1013-5750-9DE3-56E8207A14F8}"/>
              </a:ext>
            </a:extLst>
          </p:cNvPr>
          <p:cNvCxnSpPr>
            <a:cxnSpLocks noChangeShapeType="1"/>
            <a:stCxn id="89" idx="3"/>
            <a:endCxn id="100" idx="0"/>
          </p:cNvCxnSpPr>
          <p:nvPr/>
        </p:nvCxnSpPr>
        <p:spPr bwMode="auto">
          <a:xfrm>
            <a:off x="2860368" y="5863725"/>
            <a:ext cx="466922" cy="2428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AutoShape 83">
            <a:extLst>
              <a:ext uri="{FF2B5EF4-FFF2-40B4-BE49-F238E27FC236}">
                <a16:creationId xmlns:a16="http://schemas.microsoft.com/office/drawing/2014/main" id="{A737EF39-C1AB-1DB0-B946-4F9CFF9A346E}"/>
              </a:ext>
            </a:extLst>
          </p:cNvPr>
          <p:cNvCxnSpPr>
            <a:cxnSpLocks noChangeShapeType="1"/>
            <a:stCxn id="90" idx="5"/>
            <a:endCxn id="98" idx="0"/>
          </p:cNvCxnSpPr>
          <p:nvPr/>
        </p:nvCxnSpPr>
        <p:spPr bwMode="auto">
          <a:xfrm flipH="1">
            <a:off x="1280744" y="5368698"/>
            <a:ext cx="205363" cy="321646"/>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AutoShape 84">
            <a:extLst>
              <a:ext uri="{FF2B5EF4-FFF2-40B4-BE49-F238E27FC236}">
                <a16:creationId xmlns:a16="http://schemas.microsoft.com/office/drawing/2014/main" id="{E54BB0D8-C2C3-4F99-CF31-9379626A3B12}"/>
              </a:ext>
            </a:extLst>
          </p:cNvPr>
          <p:cNvCxnSpPr>
            <a:cxnSpLocks noChangeShapeType="1"/>
          </p:cNvCxnSpPr>
          <p:nvPr/>
        </p:nvCxnSpPr>
        <p:spPr bwMode="auto">
          <a:xfrm flipV="1">
            <a:off x="2143939" y="5824365"/>
            <a:ext cx="327373" cy="31684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Rectangle 41">
            <a:extLst>
              <a:ext uri="{FF2B5EF4-FFF2-40B4-BE49-F238E27FC236}">
                <a16:creationId xmlns:a16="http://schemas.microsoft.com/office/drawing/2014/main" id="{9300D1CF-8DDE-64D0-4C85-45BE5F561EA0}"/>
              </a:ext>
            </a:extLst>
          </p:cNvPr>
          <p:cNvSpPr>
            <a:spLocks noChangeArrowheads="1"/>
          </p:cNvSpPr>
          <p:nvPr/>
        </p:nvSpPr>
        <p:spPr bwMode="auto">
          <a:xfrm flipH="1">
            <a:off x="1052144" y="5690344"/>
            <a:ext cx="457200" cy="103413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Rectangle 41">
            <a:extLst>
              <a:ext uri="{FF2B5EF4-FFF2-40B4-BE49-F238E27FC236}">
                <a16:creationId xmlns:a16="http://schemas.microsoft.com/office/drawing/2014/main" id="{CB684D6D-56ED-06F6-4E04-614BFB28741E}"/>
              </a:ext>
            </a:extLst>
          </p:cNvPr>
          <p:cNvSpPr>
            <a:spLocks noChangeArrowheads="1"/>
          </p:cNvSpPr>
          <p:nvPr/>
        </p:nvSpPr>
        <p:spPr bwMode="auto">
          <a:xfrm flipH="1">
            <a:off x="1935253" y="6126497"/>
            <a:ext cx="457200" cy="61226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Rectangle 41">
            <a:extLst>
              <a:ext uri="{FF2B5EF4-FFF2-40B4-BE49-F238E27FC236}">
                <a16:creationId xmlns:a16="http://schemas.microsoft.com/office/drawing/2014/main" id="{1B55E9FD-1311-2A28-8325-14C0433A2EE9}"/>
              </a:ext>
            </a:extLst>
          </p:cNvPr>
          <p:cNvSpPr>
            <a:spLocks noChangeArrowheads="1"/>
          </p:cNvSpPr>
          <p:nvPr/>
        </p:nvSpPr>
        <p:spPr bwMode="auto">
          <a:xfrm flipH="1">
            <a:off x="3098690" y="6106543"/>
            <a:ext cx="457200" cy="63222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44">
            <a:extLst>
              <a:ext uri="{FF2B5EF4-FFF2-40B4-BE49-F238E27FC236}">
                <a16:creationId xmlns:a16="http://schemas.microsoft.com/office/drawing/2014/main" id="{EFC1D1DD-AB40-3A4F-1E26-8228086A25CF}"/>
              </a:ext>
            </a:extLst>
          </p:cNvPr>
          <p:cNvSpPr>
            <a:spLocks noChangeShapeType="1"/>
          </p:cNvSpPr>
          <p:nvPr/>
        </p:nvSpPr>
        <p:spPr bwMode="auto">
          <a:xfrm flipH="1" flipV="1">
            <a:off x="1049967" y="6512768"/>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43">
            <a:extLst>
              <a:ext uri="{FF2B5EF4-FFF2-40B4-BE49-F238E27FC236}">
                <a16:creationId xmlns:a16="http://schemas.microsoft.com/office/drawing/2014/main" id="{43780D4C-EC60-7CCE-3A80-827DCBEF8F1B}"/>
              </a:ext>
            </a:extLst>
          </p:cNvPr>
          <p:cNvSpPr>
            <a:spLocks noChangeShapeType="1"/>
          </p:cNvSpPr>
          <p:nvPr/>
        </p:nvSpPr>
        <p:spPr bwMode="auto">
          <a:xfrm flipH="1">
            <a:off x="1035410" y="6482850"/>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4">
            <a:extLst>
              <a:ext uri="{FF2B5EF4-FFF2-40B4-BE49-F238E27FC236}">
                <a16:creationId xmlns:a16="http://schemas.microsoft.com/office/drawing/2014/main" id="{C7FFEE11-B91D-87FC-9DE0-FD162E037657}"/>
              </a:ext>
            </a:extLst>
          </p:cNvPr>
          <p:cNvSpPr>
            <a:spLocks noChangeShapeType="1"/>
          </p:cNvSpPr>
          <p:nvPr/>
        </p:nvSpPr>
        <p:spPr bwMode="auto">
          <a:xfrm>
            <a:off x="1035410" y="6470976"/>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35">
            <a:extLst>
              <a:ext uri="{FF2B5EF4-FFF2-40B4-BE49-F238E27FC236}">
                <a16:creationId xmlns:a16="http://schemas.microsoft.com/office/drawing/2014/main" id="{020B1C47-2BEB-1F7B-A475-8FA2E7E93932}"/>
              </a:ext>
            </a:extLst>
          </p:cNvPr>
          <p:cNvSpPr>
            <a:spLocks noChangeArrowheads="1"/>
          </p:cNvSpPr>
          <p:nvPr/>
        </p:nvSpPr>
        <p:spPr bwMode="auto">
          <a:xfrm flipH="1">
            <a:off x="488497" y="4418885"/>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105" name="AutoShape 80">
            <a:extLst>
              <a:ext uri="{FF2B5EF4-FFF2-40B4-BE49-F238E27FC236}">
                <a16:creationId xmlns:a16="http://schemas.microsoft.com/office/drawing/2014/main" id="{FCF51C01-96C8-701C-50F7-2ECE65C422F2}"/>
              </a:ext>
            </a:extLst>
          </p:cNvPr>
          <p:cNvCxnSpPr>
            <a:cxnSpLocks noChangeShapeType="1"/>
            <a:stCxn id="90" idx="7"/>
          </p:cNvCxnSpPr>
          <p:nvPr/>
        </p:nvCxnSpPr>
        <p:spPr bwMode="auto">
          <a:xfrm flipH="1" flipV="1">
            <a:off x="1007664" y="4826286"/>
            <a:ext cx="478443" cy="16524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 Box 73">
            <a:extLst>
              <a:ext uri="{FF2B5EF4-FFF2-40B4-BE49-F238E27FC236}">
                <a16:creationId xmlns:a16="http://schemas.microsoft.com/office/drawing/2014/main" id="{12C5B45F-8634-F90E-C893-1D4F3C8297C7}"/>
              </a:ext>
            </a:extLst>
          </p:cNvPr>
          <p:cNvSpPr txBox="1">
            <a:spLocks noChangeArrowheads="1"/>
          </p:cNvSpPr>
          <p:nvPr/>
        </p:nvSpPr>
        <p:spPr bwMode="auto">
          <a:xfrm flipH="1">
            <a:off x="67161" y="5104285"/>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09" name="Rectangle 41">
            <a:extLst>
              <a:ext uri="{FF2B5EF4-FFF2-40B4-BE49-F238E27FC236}">
                <a16:creationId xmlns:a16="http://schemas.microsoft.com/office/drawing/2014/main" id="{C8FC2998-14FB-FC9B-C96E-2B2FF37066F9}"/>
              </a:ext>
            </a:extLst>
          </p:cNvPr>
          <p:cNvSpPr>
            <a:spLocks noChangeArrowheads="1"/>
          </p:cNvSpPr>
          <p:nvPr/>
        </p:nvSpPr>
        <p:spPr bwMode="auto">
          <a:xfrm flipH="1">
            <a:off x="71171" y="5141240"/>
            <a:ext cx="457200" cy="56426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10" name="AutoShape 83">
            <a:extLst>
              <a:ext uri="{FF2B5EF4-FFF2-40B4-BE49-F238E27FC236}">
                <a16:creationId xmlns:a16="http://schemas.microsoft.com/office/drawing/2014/main" id="{268605E0-BF83-9573-F7AA-462735974407}"/>
              </a:ext>
            </a:extLst>
          </p:cNvPr>
          <p:cNvCxnSpPr>
            <a:cxnSpLocks noChangeShapeType="1"/>
            <a:endCxn id="109" idx="0"/>
          </p:cNvCxnSpPr>
          <p:nvPr/>
        </p:nvCxnSpPr>
        <p:spPr bwMode="auto">
          <a:xfrm flipH="1">
            <a:off x="299771" y="4795489"/>
            <a:ext cx="218518" cy="34575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 name="箭头: 右 112">
            <a:extLst>
              <a:ext uri="{FF2B5EF4-FFF2-40B4-BE49-F238E27FC236}">
                <a16:creationId xmlns:a16="http://schemas.microsoft.com/office/drawing/2014/main" id="{6337D5B4-C478-A997-7907-E75B51D7CB06}"/>
              </a:ext>
            </a:extLst>
          </p:cNvPr>
          <p:cNvSpPr/>
          <p:nvPr/>
        </p:nvSpPr>
        <p:spPr>
          <a:xfrm>
            <a:off x="3366739" y="4961126"/>
            <a:ext cx="1278509" cy="6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 Box 100">
            <a:extLst>
              <a:ext uri="{FF2B5EF4-FFF2-40B4-BE49-F238E27FC236}">
                <a16:creationId xmlns:a16="http://schemas.microsoft.com/office/drawing/2014/main" id="{A003C78A-8076-C162-B5AC-FE06EDE4E4EF}"/>
              </a:ext>
            </a:extLst>
          </p:cNvPr>
          <p:cNvSpPr txBox="1">
            <a:spLocks noChangeArrowheads="1"/>
          </p:cNvSpPr>
          <p:nvPr/>
        </p:nvSpPr>
        <p:spPr bwMode="auto">
          <a:xfrm>
            <a:off x="3092099" y="4392544"/>
            <a:ext cx="1319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左旋</a:t>
            </a:r>
          </a:p>
        </p:txBody>
      </p:sp>
      <p:sp>
        <p:nvSpPr>
          <p:cNvPr id="115" name="Oval 36">
            <a:extLst>
              <a:ext uri="{FF2B5EF4-FFF2-40B4-BE49-F238E27FC236}">
                <a16:creationId xmlns:a16="http://schemas.microsoft.com/office/drawing/2014/main" id="{B0364446-AA3B-96B6-A59E-9463D31F400C}"/>
              </a:ext>
            </a:extLst>
          </p:cNvPr>
          <p:cNvSpPr>
            <a:spLocks noChangeArrowheads="1"/>
          </p:cNvSpPr>
          <p:nvPr/>
        </p:nvSpPr>
        <p:spPr bwMode="auto">
          <a:xfrm flipH="1">
            <a:off x="7284416" y="5225799"/>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6" name="Oval 38">
            <a:extLst>
              <a:ext uri="{FF2B5EF4-FFF2-40B4-BE49-F238E27FC236}">
                <a16:creationId xmlns:a16="http://schemas.microsoft.com/office/drawing/2014/main" id="{71DF1AE0-7FAD-F1FF-049E-4510928E0446}"/>
              </a:ext>
            </a:extLst>
          </p:cNvPr>
          <p:cNvSpPr>
            <a:spLocks noChangeArrowheads="1"/>
          </p:cNvSpPr>
          <p:nvPr/>
        </p:nvSpPr>
        <p:spPr bwMode="auto">
          <a:xfrm flipH="1">
            <a:off x="6228728" y="4293096"/>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7" name="Text Box 45">
            <a:extLst>
              <a:ext uri="{FF2B5EF4-FFF2-40B4-BE49-F238E27FC236}">
                <a16:creationId xmlns:a16="http://schemas.microsoft.com/office/drawing/2014/main" id="{7DA54123-BF87-E6C5-0CAE-2731CDE3DE7D}"/>
              </a:ext>
            </a:extLst>
          </p:cNvPr>
          <p:cNvSpPr txBox="1">
            <a:spLocks noChangeArrowheads="1"/>
          </p:cNvSpPr>
          <p:nvPr/>
        </p:nvSpPr>
        <p:spPr bwMode="auto">
          <a:xfrm flipH="1">
            <a:off x="5949510" y="599613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8" name="Text Box 56">
            <a:extLst>
              <a:ext uri="{FF2B5EF4-FFF2-40B4-BE49-F238E27FC236}">
                <a16:creationId xmlns:a16="http://schemas.microsoft.com/office/drawing/2014/main" id="{2EC80F14-01F0-FE49-EFC5-F899077EC85F}"/>
              </a:ext>
            </a:extLst>
          </p:cNvPr>
          <p:cNvSpPr txBox="1">
            <a:spLocks noChangeArrowheads="1"/>
          </p:cNvSpPr>
          <p:nvPr/>
        </p:nvSpPr>
        <p:spPr bwMode="auto">
          <a:xfrm flipH="1">
            <a:off x="6762128" y="6080172"/>
            <a:ext cx="5222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19" name="Text Box 65">
            <a:extLst>
              <a:ext uri="{FF2B5EF4-FFF2-40B4-BE49-F238E27FC236}">
                <a16:creationId xmlns:a16="http://schemas.microsoft.com/office/drawing/2014/main" id="{21D0032A-3A15-69E9-3224-7F339FDA209B}"/>
              </a:ext>
            </a:extLst>
          </p:cNvPr>
          <p:cNvSpPr txBox="1">
            <a:spLocks noChangeArrowheads="1"/>
          </p:cNvSpPr>
          <p:nvPr/>
        </p:nvSpPr>
        <p:spPr bwMode="auto">
          <a:xfrm flipH="1">
            <a:off x="7992941" y="6098924"/>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120" name="AutoShape 80">
            <a:extLst>
              <a:ext uri="{FF2B5EF4-FFF2-40B4-BE49-F238E27FC236}">
                <a16:creationId xmlns:a16="http://schemas.microsoft.com/office/drawing/2014/main" id="{7148D47D-D805-9737-2B33-BF67A83046C2}"/>
              </a:ext>
            </a:extLst>
          </p:cNvPr>
          <p:cNvCxnSpPr>
            <a:cxnSpLocks noChangeShapeType="1"/>
            <a:stCxn id="115" idx="7"/>
            <a:endCxn id="116" idx="2"/>
          </p:cNvCxnSpPr>
          <p:nvPr/>
        </p:nvCxnSpPr>
        <p:spPr bwMode="auto">
          <a:xfrm flipH="1" flipV="1">
            <a:off x="6762128" y="4559796"/>
            <a:ext cx="600403" cy="7441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AutoShape 82">
            <a:extLst>
              <a:ext uri="{FF2B5EF4-FFF2-40B4-BE49-F238E27FC236}">
                <a16:creationId xmlns:a16="http://schemas.microsoft.com/office/drawing/2014/main" id="{62CC35CB-2DE1-29E7-D9E6-7053B373732C}"/>
              </a:ext>
            </a:extLst>
          </p:cNvPr>
          <p:cNvCxnSpPr>
            <a:cxnSpLocks noChangeShapeType="1"/>
            <a:stCxn id="115" idx="3"/>
            <a:endCxn id="126" idx="0"/>
          </p:cNvCxnSpPr>
          <p:nvPr/>
        </p:nvCxnSpPr>
        <p:spPr bwMode="auto">
          <a:xfrm>
            <a:off x="7739701" y="5681084"/>
            <a:ext cx="466922" cy="2428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83">
            <a:extLst>
              <a:ext uri="{FF2B5EF4-FFF2-40B4-BE49-F238E27FC236}">
                <a16:creationId xmlns:a16="http://schemas.microsoft.com/office/drawing/2014/main" id="{07FFCE39-A027-BA4A-90EC-1AAB811D8523}"/>
              </a:ext>
            </a:extLst>
          </p:cNvPr>
          <p:cNvCxnSpPr>
            <a:cxnSpLocks noChangeShapeType="1"/>
            <a:stCxn id="130" idx="3"/>
            <a:endCxn id="124" idx="0"/>
          </p:cNvCxnSpPr>
          <p:nvPr/>
        </p:nvCxnSpPr>
        <p:spPr bwMode="auto">
          <a:xfrm>
            <a:off x="5823115" y="5439117"/>
            <a:ext cx="336962" cy="26811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AutoShape 84">
            <a:extLst>
              <a:ext uri="{FF2B5EF4-FFF2-40B4-BE49-F238E27FC236}">
                <a16:creationId xmlns:a16="http://schemas.microsoft.com/office/drawing/2014/main" id="{266F44D7-F926-0D53-73B1-C436863DCB10}"/>
              </a:ext>
            </a:extLst>
          </p:cNvPr>
          <p:cNvCxnSpPr>
            <a:cxnSpLocks noChangeShapeType="1"/>
          </p:cNvCxnSpPr>
          <p:nvPr/>
        </p:nvCxnSpPr>
        <p:spPr bwMode="auto">
          <a:xfrm flipV="1">
            <a:off x="7023272" y="5641724"/>
            <a:ext cx="327373" cy="31684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 name="Rectangle 41">
            <a:extLst>
              <a:ext uri="{FF2B5EF4-FFF2-40B4-BE49-F238E27FC236}">
                <a16:creationId xmlns:a16="http://schemas.microsoft.com/office/drawing/2014/main" id="{BFFC5849-385F-91DD-C22C-ECE0E4688C7C}"/>
              </a:ext>
            </a:extLst>
          </p:cNvPr>
          <p:cNvSpPr>
            <a:spLocks noChangeArrowheads="1"/>
          </p:cNvSpPr>
          <p:nvPr/>
        </p:nvSpPr>
        <p:spPr bwMode="auto">
          <a:xfrm flipH="1">
            <a:off x="5931477" y="5707235"/>
            <a:ext cx="457200" cy="103413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Rectangle 41">
            <a:extLst>
              <a:ext uri="{FF2B5EF4-FFF2-40B4-BE49-F238E27FC236}">
                <a16:creationId xmlns:a16="http://schemas.microsoft.com/office/drawing/2014/main" id="{07777152-1707-5DFA-A931-0A8E216623E5}"/>
              </a:ext>
            </a:extLst>
          </p:cNvPr>
          <p:cNvSpPr>
            <a:spLocks noChangeArrowheads="1"/>
          </p:cNvSpPr>
          <p:nvPr/>
        </p:nvSpPr>
        <p:spPr bwMode="auto">
          <a:xfrm flipH="1">
            <a:off x="6814586" y="5943856"/>
            <a:ext cx="457200" cy="61226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Rectangle 41">
            <a:extLst>
              <a:ext uri="{FF2B5EF4-FFF2-40B4-BE49-F238E27FC236}">
                <a16:creationId xmlns:a16="http://schemas.microsoft.com/office/drawing/2014/main" id="{D1D87387-0D81-4D78-BCB0-CECDA3175077}"/>
              </a:ext>
            </a:extLst>
          </p:cNvPr>
          <p:cNvSpPr>
            <a:spLocks noChangeArrowheads="1"/>
          </p:cNvSpPr>
          <p:nvPr/>
        </p:nvSpPr>
        <p:spPr bwMode="auto">
          <a:xfrm flipH="1">
            <a:off x="7978023" y="5923902"/>
            <a:ext cx="457200" cy="63222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Line 44">
            <a:extLst>
              <a:ext uri="{FF2B5EF4-FFF2-40B4-BE49-F238E27FC236}">
                <a16:creationId xmlns:a16="http://schemas.microsoft.com/office/drawing/2014/main" id="{08B24D39-2C8C-46F7-A5E6-4456E12BD834}"/>
              </a:ext>
            </a:extLst>
          </p:cNvPr>
          <p:cNvSpPr>
            <a:spLocks noChangeShapeType="1"/>
          </p:cNvSpPr>
          <p:nvPr/>
        </p:nvSpPr>
        <p:spPr bwMode="auto">
          <a:xfrm flipH="1" flipV="1">
            <a:off x="5929300" y="6525344"/>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Line 43">
            <a:extLst>
              <a:ext uri="{FF2B5EF4-FFF2-40B4-BE49-F238E27FC236}">
                <a16:creationId xmlns:a16="http://schemas.microsoft.com/office/drawing/2014/main" id="{CB783E5D-E692-2E5C-E215-EFEA947FBF4A}"/>
              </a:ext>
            </a:extLst>
          </p:cNvPr>
          <p:cNvSpPr>
            <a:spLocks noChangeShapeType="1"/>
          </p:cNvSpPr>
          <p:nvPr/>
        </p:nvSpPr>
        <p:spPr bwMode="auto">
          <a:xfrm flipH="1">
            <a:off x="5914743" y="6512768"/>
            <a:ext cx="457200" cy="228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4">
            <a:extLst>
              <a:ext uri="{FF2B5EF4-FFF2-40B4-BE49-F238E27FC236}">
                <a16:creationId xmlns:a16="http://schemas.microsoft.com/office/drawing/2014/main" id="{2CC11B42-A79E-ACFE-F3C8-A3AD23E708CB}"/>
              </a:ext>
            </a:extLst>
          </p:cNvPr>
          <p:cNvSpPr>
            <a:spLocks noChangeShapeType="1"/>
          </p:cNvSpPr>
          <p:nvPr/>
        </p:nvSpPr>
        <p:spPr bwMode="auto">
          <a:xfrm>
            <a:off x="5914743" y="6525344"/>
            <a:ext cx="45729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 name="Oval 35">
            <a:extLst>
              <a:ext uri="{FF2B5EF4-FFF2-40B4-BE49-F238E27FC236}">
                <a16:creationId xmlns:a16="http://schemas.microsoft.com/office/drawing/2014/main" id="{A5663B1E-54C3-DC7A-A1B1-D5B6F49ED7BF}"/>
              </a:ext>
            </a:extLst>
          </p:cNvPr>
          <p:cNvSpPr>
            <a:spLocks noChangeArrowheads="1"/>
          </p:cNvSpPr>
          <p:nvPr/>
        </p:nvSpPr>
        <p:spPr bwMode="auto">
          <a:xfrm flipH="1">
            <a:off x="5367830" y="4983832"/>
            <a:ext cx="533400" cy="533400"/>
          </a:xfrm>
          <a:prstGeom prst="ellipse">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131" name="AutoShape 80">
            <a:extLst>
              <a:ext uri="{FF2B5EF4-FFF2-40B4-BE49-F238E27FC236}">
                <a16:creationId xmlns:a16="http://schemas.microsoft.com/office/drawing/2014/main" id="{8D76479C-D411-6E36-2259-8AFDB7C2EABD}"/>
              </a:ext>
            </a:extLst>
          </p:cNvPr>
          <p:cNvCxnSpPr>
            <a:cxnSpLocks noChangeShapeType="1"/>
            <a:stCxn id="116" idx="6"/>
            <a:endCxn id="130" idx="1"/>
          </p:cNvCxnSpPr>
          <p:nvPr/>
        </p:nvCxnSpPr>
        <p:spPr bwMode="auto">
          <a:xfrm flipH="1">
            <a:off x="5823115" y="4559796"/>
            <a:ext cx="405613" cy="50215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2" name="Text Box 73">
            <a:extLst>
              <a:ext uri="{FF2B5EF4-FFF2-40B4-BE49-F238E27FC236}">
                <a16:creationId xmlns:a16="http://schemas.microsoft.com/office/drawing/2014/main" id="{F0A59014-F163-B2F9-D612-C21C2C7937AD}"/>
              </a:ext>
            </a:extLst>
          </p:cNvPr>
          <p:cNvSpPr txBox="1">
            <a:spLocks noChangeArrowheads="1"/>
          </p:cNvSpPr>
          <p:nvPr/>
        </p:nvSpPr>
        <p:spPr bwMode="auto">
          <a:xfrm flipH="1">
            <a:off x="4914785" y="5762687"/>
            <a:ext cx="528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33" name="Rectangle 41">
            <a:extLst>
              <a:ext uri="{FF2B5EF4-FFF2-40B4-BE49-F238E27FC236}">
                <a16:creationId xmlns:a16="http://schemas.microsoft.com/office/drawing/2014/main" id="{D299CD1E-E0E4-1CE6-8F74-B5269F189926}"/>
              </a:ext>
            </a:extLst>
          </p:cNvPr>
          <p:cNvSpPr>
            <a:spLocks noChangeArrowheads="1"/>
          </p:cNvSpPr>
          <p:nvPr/>
        </p:nvSpPr>
        <p:spPr bwMode="auto">
          <a:xfrm flipH="1">
            <a:off x="4950504" y="5745059"/>
            <a:ext cx="457200" cy="56426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34" name="AutoShape 83">
            <a:extLst>
              <a:ext uri="{FF2B5EF4-FFF2-40B4-BE49-F238E27FC236}">
                <a16:creationId xmlns:a16="http://schemas.microsoft.com/office/drawing/2014/main" id="{D0819638-C1E4-4ED8-8400-5612DF5306EE}"/>
              </a:ext>
            </a:extLst>
          </p:cNvPr>
          <p:cNvCxnSpPr>
            <a:cxnSpLocks noChangeShapeType="1"/>
            <a:endCxn id="133" idx="0"/>
          </p:cNvCxnSpPr>
          <p:nvPr/>
        </p:nvCxnSpPr>
        <p:spPr bwMode="auto">
          <a:xfrm flipH="1">
            <a:off x="5179104" y="5399308"/>
            <a:ext cx="218518" cy="345751"/>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504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p:bldP spid="1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5" name="Object 3"/>
          <p:cNvGraphicFramePr>
            <a:graphicFrameLocks noChangeAspect="1"/>
          </p:cNvGraphicFramePr>
          <p:nvPr/>
        </p:nvGraphicFramePr>
        <p:xfrm>
          <a:off x="100013" y="830263"/>
          <a:ext cx="8943975" cy="2774950"/>
        </p:xfrm>
        <a:graphic>
          <a:graphicData uri="http://schemas.openxmlformats.org/presentationml/2006/ole">
            <mc:AlternateContent xmlns:mc="http://schemas.openxmlformats.org/markup-compatibility/2006">
              <mc:Choice xmlns:v="urn:schemas-microsoft-com:vml" Requires="v">
                <p:oleObj name="图片" r:id="rId2" imgW="5096510" imgH="1581785" progId="Word.Picture.8">
                  <p:embed/>
                </p:oleObj>
              </mc:Choice>
              <mc:Fallback>
                <p:oleObj name="图片" r:id="rId2" imgW="5096510" imgH="1581785"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830263"/>
                        <a:ext cx="8943975" cy="2774950"/>
                      </a:xfrm>
                      <a:prstGeom prst="rect">
                        <a:avLst/>
                      </a:prstGeom>
                      <a:solidFill>
                        <a:schemeClr val="tx1"/>
                      </a:solidFill>
                    </p:spPr>
                  </p:pic>
                </p:oleObj>
              </mc:Fallback>
            </mc:AlternateContent>
          </a:graphicData>
        </a:graphic>
      </p:graphicFrame>
      <p:sp>
        <p:nvSpPr>
          <p:cNvPr id="84996" name="Rectangle 4"/>
          <p:cNvSpPr>
            <a:spLocks noChangeArrowheads="1"/>
          </p:cNvSpPr>
          <p:nvPr/>
        </p:nvSpPr>
        <p:spPr bwMode="auto">
          <a:xfrm>
            <a:off x="252000" y="3960813"/>
            <a:ext cx="8640000" cy="225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LL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型调整操作示意图</a:t>
            </a:r>
          </a:p>
          <a:p>
            <a:pPr algn="ctr">
              <a:spcBef>
                <a:spcPct val="20000"/>
              </a:spcBef>
              <a:spcAft>
                <a:spcPct val="20000"/>
              </a:spcAft>
            </a:pP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(αBβ)A(γ)= (α)B(β</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Aγ</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调整规则∶将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的左子女</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提升为新二叉树的根；原来的根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γ</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向右下旋转成为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的原右子树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β</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作为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nvGraphicFramePr>
        <p:xfrm>
          <a:off x="454819" y="762000"/>
          <a:ext cx="8234362" cy="2749550"/>
        </p:xfrm>
        <a:graphic>
          <a:graphicData uri="http://schemas.openxmlformats.org/presentationml/2006/ole">
            <mc:AlternateContent xmlns:mc="http://schemas.openxmlformats.org/markup-compatibility/2006">
              <mc:Choice xmlns:v="urn:schemas-microsoft-com:vml" Requires="v">
                <p:oleObj r:id="rId2" imgW="4705985" imgH="1570990" progId="Word.Picture.8">
                  <p:embed/>
                </p:oleObj>
              </mc:Choice>
              <mc:Fallback>
                <p:oleObj r:id="rId2" imgW="4705985" imgH="1570990" progId="Word.Pictur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9" y="762000"/>
                        <a:ext cx="8234362" cy="2749550"/>
                      </a:xfrm>
                      <a:prstGeom prst="rect">
                        <a:avLst/>
                      </a:prstGeom>
                      <a:solidFill>
                        <a:schemeClr val="tx1"/>
                      </a:solidFill>
                    </p:spPr>
                  </p:pic>
                </p:oleObj>
              </mc:Fallback>
            </mc:AlternateContent>
          </a:graphicData>
        </a:graphic>
      </p:graphicFrame>
      <p:sp>
        <p:nvSpPr>
          <p:cNvPr id="86019" name="Rectangle 3"/>
          <p:cNvSpPr>
            <a:spLocks noChangeArrowheads="1"/>
          </p:cNvSpPr>
          <p:nvPr/>
        </p:nvSpPr>
        <p:spPr bwMode="auto">
          <a:xfrm>
            <a:off x="251999" y="3963988"/>
            <a:ext cx="8640000" cy="225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RR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型调整操作示意图</a:t>
            </a:r>
          </a:p>
          <a:p>
            <a:pPr algn="ctr">
              <a:spcBef>
                <a:spcPct val="20000"/>
              </a:spcBef>
              <a:spcAft>
                <a:spcPct val="20000"/>
              </a:spcAft>
            </a:pP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(α)A(β</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Bγ</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(αAβ)B(γ)</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调整规则：将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的右子女</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提升为新二叉树的根；原来的根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连同其左子树向左下旋转成为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的原左子树作为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3" name="Object 3"/>
          <p:cNvGraphicFramePr>
            <a:graphicFrameLocks noChangeAspect="1"/>
          </p:cNvGraphicFramePr>
          <p:nvPr/>
        </p:nvGraphicFramePr>
        <p:xfrm>
          <a:off x="254794" y="115888"/>
          <a:ext cx="8634413" cy="3465512"/>
        </p:xfrm>
        <a:graphic>
          <a:graphicData uri="http://schemas.openxmlformats.org/presentationml/2006/ole">
            <mc:AlternateContent xmlns:mc="http://schemas.openxmlformats.org/markup-compatibility/2006">
              <mc:Choice xmlns:v="urn:schemas-microsoft-com:vml" Requires="v">
                <p:oleObj r:id="rId2" imgW="5076190" imgH="2038985" progId="Word.Picture.8">
                  <p:embed/>
                </p:oleObj>
              </mc:Choice>
              <mc:Fallback>
                <p:oleObj r:id="rId2" imgW="5076190" imgH="2038985"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4" y="115888"/>
                        <a:ext cx="8634413" cy="3465512"/>
                      </a:xfrm>
                      <a:prstGeom prst="rect">
                        <a:avLst/>
                      </a:prstGeom>
                      <a:solidFill>
                        <a:schemeClr val="tx1"/>
                      </a:solidFill>
                    </p:spPr>
                  </p:pic>
                </p:oleObj>
              </mc:Fallback>
            </mc:AlternateContent>
          </a:graphicData>
        </a:graphic>
      </p:graphicFrame>
      <p:sp>
        <p:nvSpPr>
          <p:cNvPr id="87044" name="Rectangle 4"/>
          <p:cNvSpPr>
            <a:spLocks noChangeArrowheads="1"/>
          </p:cNvSpPr>
          <p:nvPr/>
        </p:nvSpPr>
        <p:spPr bwMode="auto">
          <a:xfrm>
            <a:off x="252000" y="3717032"/>
            <a:ext cx="8640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LR</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型调整操作示意图</a:t>
            </a:r>
          </a:p>
          <a:p>
            <a:pPr algn="ct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((α)B(β</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Cγ</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))A(δ)= (αBβ)C(</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γAδ</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调整规则：</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三种情况</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的左子女的右子女，将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的孙子结点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提升为新二叉树的根；原</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的父结点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α</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向左下旋转成为新根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的左子树，原</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β</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的右子树；原根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δ</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向右下旋转成为新根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的右子树，原</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γ</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23850" y="1845310"/>
            <a:ext cx="7994650" cy="483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endParaRPr lang="en-US" altLang="zh-CN" sz="2200" dirty="0" err="1">
              <a:latin typeface="Times New Roman" panose="02020603050405020304" pitchFamily="18" charset="0"/>
              <a:ea typeface="幼圆" panose="02010509060101010101" pitchFamily="49" charset="-122"/>
              <a:cs typeface="Times New Roman" panose="02020603050405020304" pitchFamily="18" charset="0"/>
            </a:endParaRPr>
          </a:p>
          <a:p>
            <a:r>
              <a:rPr lang="en-US" altLang="zh-CN" sz="2200" dirty="0" err="1">
                <a:latin typeface="Times New Roman" panose="02020603050405020304" pitchFamily="18" charset="0"/>
                <a:ea typeface="幼圆" panose="02010509060101010101" pitchFamily="49" charset="-122"/>
                <a:cs typeface="Times New Roman" panose="02020603050405020304" pitchFamily="18" charset="0"/>
              </a:rPr>
              <a:t>ty</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pedef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struct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other;</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DicElement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endPar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struct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DicElement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element[MAXNUM];</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n;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n &lt; MAXNUM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3082" name="Rectangle 10"/>
          <p:cNvSpPr>
            <a:spLocks noGrp="1" noChangeArrowheads="1"/>
          </p:cNvSpPr>
          <p:nvPr/>
        </p:nvSpPr>
        <p:spPr>
          <a:xfrm>
            <a:off x="457200" y="260668"/>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Sequential Table </a:t>
            </a:r>
          </a:p>
        </p:txBody>
      </p:sp>
      <p:sp>
        <p:nvSpPr>
          <p:cNvPr id="33797" name="Rectangle 5"/>
          <p:cNvSpPr>
            <a:spLocks noGrp="1" noChangeArrowheads="1"/>
          </p:cNvSpPr>
          <p:nvPr/>
        </p:nvSpPr>
        <p:spPr>
          <a:xfrm>
            <a:off x="323215" y="1268730"/>
            <a:ext cx="226695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vert="horz" wrap="none" lIns="91440" tIns="45720" rIns="91440" bIns="45720" numCol="1" anchor="t" anchorCtr="0" compatLnSpc="1">
            <a:spAutoFit/>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kumimoji="1" lang="en-US" sz="2400">
                <a:cs typeface="Times New Roman" panose="02020603050405020304" pitchFamily="18" charset="0"/>
              </a:rPr>
              <a:t>Implementation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7" name="Object 3"/>
          <p:cNvGraphicFramePr>
            <a:graphicFrameLocks noChangeAspect="1"/>
          </p:cNvGraphicFramePr>
          <p:nvPr/>
        </p:nvGraphicFramePr>
        <p:xfrm>
          <a:off x="228600" y="188913"/>
          <a:ext cx="8686800" cy="3344862"/>
        </p:xfrm>
        <a:graphic>
          <a:graphicData uri="http://schemas.openxmlformats.org/presentationml/2006/ole">
            <mc:AlternateContent xmlns:mc="http://schemas.openxmlformats.org/markup-compatibility/2006">
              <mc:Choice xmlns:v="urn:schemas-microsoft-com:vml" Requires="v">
                <p:oleObj r:id="rId2" imgW="5096510" imgH="1962785" progId="Word.Picture.8">
                  <p:embed/>
                </p:oleObj>
              </mc:Choice>
              <mc:Fallback>
                <p:oleObj r:id="rId2" imgW="5096510" imgH="1962785"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8913"/>
                        <a:ext cx="8686800" cy="3344862"/>
                      </a:xfrm>
                      <a:prstGeom prst="rect">
                        <a:avLst/>
                      </a:prstGeom>
                      <a:solidFill>
                        <a:schemeClr val="tx1"/>
                      </a:solidFill>
                    </p:spPr>
                  </p:pic>
                </p:oleObj>
              </mc:Fallback>
            </mc:AlternateContent>
          </a:graphicData>
        </a:graphic>
      </p:graphicFrame>
      <p:sp>
        <p:nvSpPr>
          <p:cNvPr id="88068" name="Rectangle 4"/>
          <p:cNvSpPr>
            <a:spLocks noChangeArrowheads="1"/>
          </p:cNvSpPr>
          <p:nvPr/>
        </p:nvSpPr>
        <p:spPr bwMode="auto">
          <a:xfrm>
            <a:off x="252000" y="3718800"/>
            <a:ext cx="8640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RL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型调整操作示意图</a:t>
            </a:r>
          </a:p>
          <a:p>
            <a:pPr algn="ct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(α)A((β</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Cγ</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)B(δ))= (αAβ)C(</a:t>
            </a:r>
            <a:r>
              <a:rPr kumimoji="1" lang="en-US" altLang="zh-CN" sz="3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γBδ</a:t>
            </a:r>
            <a:r>
              <a:rPr kumimoji="1" lang="en-US" altLang="zh-CN" sz="3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调整规则：</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三种情况</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设</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的右子女的左子女，将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的孙子结点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提升为新二叉树的根；原</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的父结点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δ</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向右下旋转成为新根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的原右子树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γ</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的左子树；原根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连同其左子树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α</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向左下旋转成为新根</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的左子树，原</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β</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zh-CN" altLang="en-US" dirty="0"/>
              <a:t>例子</a:t>
            </a:r>
          </a:p>
        </p:txBody>
      </p:sp>
      <p:sp>
        <p:nvSpPr>
          <p:cNvPr id="203811" name="Rectangle 35"/>
          <p:cNvSpPr>
            <a:spLocks noGrp="1" noChangeArrowheads="1"/>
          </p:cNvSpPr>
          <p:nvPr>
            <p:ph type="body" idx="1"/>
          </p:nvPr>
        </p:nvSpPr>
        <p:spPr>
          <a:xfrm>
            <a:off x="457200" y="1600200"/>
            <a:ext cx="8229600" cy="4525963"/>
          </a:xfrm>
          <a:noFill/>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Example</a:t>
            </a:r>
          </a:p>
          <a:p>
            <a:pPr>
              <a:buFont typeface="Wingdings" panose="05000000000000000000" pitchFamily="2" charset="2"/>
              <a:buNone/>
            </a:pPr>
            <a:r>
              <a:rPr kumimoji="1" lang="en-US" altLang="zh-CN" b="1">
                <a:solidFill>
                  <a:srgbClr val="FFFF00"/>
                </a:solidFill>
                <a:ea typeface="仿宋_GB2312" pitchFamily="49" charset="-122"/>
              </a:rPr>
              <a:t>		{ 16, 3, 7, 11, 9, 26, 18, 14, 15 }</a:t>
            </a:r>
          </a:p>
        </p:txBody>
      </p:sp>
      <p:sp>
        <p:nvSpPr>
          <p:cNvPr id="203812" name="Oval 36"/>
          <p:cNvSpPr>
            <a:spLocks noChangeArrowheads="1"/>
          </p:cNvSpPr>
          <p:nvPr/>
        </p:nvSpPr>
        <p:spPr bwMode="auto">
          <a:xfrm>
            <a:off x="1676400" y="34448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3813" name="Oval 37"/>
          <p:cNvSpPr>
            <a:spLocks noChangeArrowheads="1"/>
          </p:cNvSpPr>
          <p:nvPr/>
        </p:nvSpPr>
        <p:spPr bwMode="auto">
          <a:xfrm>
            <a:off x="533400" y="34448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3814" name="Line 38"/>
          <p:cNvSpPr>
            <a:spLocks noChangeShapeType="1"/>
          </p:cNvSpPr>
          <p:nvPr/>
        </p:nvSpPr>
        <p:spPr bwMode="auto">
          <a:xfrm flipH="1">
            <a:off x="13716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15" name="Oval 39"/>
          <p:cNvSpPr>
            <a:spLocks noChangeArrowheads="1"/>
          </p:cNvSpPr>
          <p:nvPr/>
        </p:nvSpPr>
        <p:spPr bwMode="auto">
          <a:xfrm>
            <a:off x="10668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3816" name="Oval 40"/>
          <p:cNvSpPr>
            <a:spLocks noChangeArrowheads="1"/>
          </p:cNvSpPr>
          <p:nvPr/>
        </p:nvSpPr>
        <p:spPr bwMode="auto">
          <a:xfrm>
            <a:off x="2819400" y="34448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3817" name="Line 41"/>
          <p:cNvSpPr>
            <a:spLocks noChangeShapeType="1"/>
          </p:cNvSpPr>
          <p:nvPr/>
        </p:nvSpPr>
        <p:spPr bwMode="auto">
          <a:xfrm flipH="1">
            <a:off x="25146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18" name="Oval 42"/>
          <p:cNvSpPr>
            <a:spLocks noChangeArrowheads="1"/>
          </p:cNvSpPr>
          <p:nvPr/>
        </p:nvSpPr>
        <p:spPr bwMode="auto">
          <a:xfrm>
            <a:off x="22098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3819" name="Text Box 43"/>
          <p:cNvSpPr txBox="1">
            <a:spLocks noChangeArrowheads="1"/>
          </p:cNvSpPr>
          <p:nvPr/>
        </p:nvSpPr>
        <p:spPr bwMode="auto">
          <a:xfrm>
            <a:off x="1187450" y="37496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3820" name="Line 44"/>
          <p:cNvSpPr>
            <a:spLocks noChangeShapeType="1"/>
          </p:cNvSpPr>
          <p:nvPr/>
        </p:nvSpPr>
        <p:spPr bwMode="auto">
          <a:xfrm>
            <a:off x="2590800" y="45116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21" name="Oval 45"/>
          <p:cNvSpPr>
            <a:spLocks noChangeArrowheads="1"/>
          </p:cNvSpPr>
          <p:nvPr/>
        </p:nvSpPr>
        <p:spPr bwMode="auto">
          <a:xfrm>
            <a:off x="2819400" y="48164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3822" name="Text Box 46"/>
          <p:cNvSpPr txBox="1">
            <a:spLocks noChangeArrowheads="1"/>
          </p:cNvSpPr>
          <p:nvPr/>
        </p:nvSpPr>
        <p:spPr bwMode="auto">
          <a:xfrm>
            <a:off x="3016250" y="44354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3823" name="Text Box 47"/>
          <p:cNvSpPr txBox="1">
            <a:spLocks noChangeArrowheads="1"/>
          </p:cNvSpPr>
          <p:nvPr/>
        </p:nvSpPr>
        <p:spPr bwMode="auto">
          <a:xfrm>
            <a:off x="2270125" y="3714750"/>
            <a:ext cx="4381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203824" name="AutoShape 48"/>
          <p:cNvSpPr>
            <a:spLocks noChangeArrowheads="1"/>
          </p:cNvSpPr>
          <p:nvPr/>
        </p:nvSpPr>
        <p:spPr bwMode="auto">
          <a:xfrm>
            <a:off x="3429000" y="4206875"/>
            <a:ext cx="1219200" cy="228600"/>
          </a:xfrm>
          <a:prstGeom prst="rightArrow">
            <a:avLst>
              <a:gd name="adj1" fmla="val 50000"/>
              <a:gd name="adj2" fmla="val 133333"/>
            </a:avLst>
          </a:prstGeom>
          <a:solidFill>
            <a:srgbClr val="CCEC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25" name="Text Box 49"/>
          <p:cNvSpPr txBox="1">
            <a:spLocks noChangeArrowheads="1"/>
          </p:cNvSpPr>
          <p:nvPr/>
        </p:nvSpPr>
        <p:spPr bwMode="auto">
          <a:xfrm>
            <a:off x="3352800" y="3743325"/>
            <a:ext cx="1304925" cy="3968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仿宋_GB2312" pitchFamily="49" charset="-122"/>
              </a:rPr>
              <a:t>Left Right</a:t>
            </a:r>
            <a:endParaRPr lang="en-US" altLang="zh-CN" sz="2000">
              <a:solidFill>
                <a:srgbClr val="FFFF00"/>
              </a:solidFill>
              <a:latin typeface="Times New Roman" panose="02020603050405020304" pitchFamily="18" charset="0"/>
            </a:endParaRPr>
          </a:p>
        </p:txBody>
      </p:sp>
      <p:sp>
        <p:nvSpPr>
          <p:cNvPr id="203826" name="Oval 50"/>
          <p:cNvSpPr>
            <a:spLocks noChangeArrowheads="1"/>
          </p:cNvSpPr>
          <p:nvPr/>
        </p:nvSpPr>
        <p:spPr bwMode="auto">
          <a:xfrm>
            <a:off x="5486400" y="34448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3827" name="Oval 51"/>
          <p:cNvSpPr>
            <a:spLocks noChangeArrowheads="1"/>
          </p:cNvSpPr>
          <p:nvPr/>
        </p:nvSpPr>
        <p:spPr bwMode="auto">
          <a:xfrm>
            <a:off x="48006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3828" name="Line 52"/>
          <p:cNvSpPr>
            <a:spLocks noChangeShapeType="1"/>
          </p:cNvSpPr>
          <p:nvPr/>
        </p:nvSpPr>
        <p:spPr bwMode="auto">
          <a:xfrm flipH="1">
            <a:off x="51816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29" name="Line 53"/>
          <p:cNvSpPr>
            <a:spLocks noChangeShapeType="1"/>
          </p:cNvSpPr>
          <p:nvPr/>
        </p:nvSpPr>
        <p:spPr bwMode="auto">
          <a:xfrm>
            <a:off x="58674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30" name="Oval 54"/>
          <p:cNvSpPr>
            <a:spLocks noChangeArrowheads="1"/>
          </p:cNvSpPr>
          <p:nvPr/>
        </p:nvSpPr>
        <p:spPr bwMode="auto">
          <a:xfrm>
            <a:off x="60960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3831" name="Text Box 55"/>
          <p:cNvSpPr txBox="1">
            <a:spLocks noChangeArrowheads="1"/>
          </p:cNvSpPr>
          <p:nvPr/>
        </p:nvSpPr>
        <p:spPr bwMode="auto">
          <a:xfrm>
            <a:off x="4860925" y="37147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3832" name="Text Box 56"/>
          <p:cNvSpPr txBox="1">
            <a:spLocks noChangeArrowheads="1"/>
          </p:cNvSpPr>
          <p:nvPr/>
        </p:nvSpPr>
        <p:spPr bwMode="auto">
          <a:xfrm>
            <a:off x="6156325" y="37147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3833" name="Oval 57"/>
          <p:cNvSpPr>
            <a:spLocks noChangeArrowheads="1"/>
          </p:cNvSpPr>
          <p:nvPr/>
        </p:nvSpPr>
        <p:spPr bwMode="auto">
          <a:xfrm>
            <a:off x="7620000" y="34448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3834" name="Line 58"/>
          <p:cNvSpPr>
            <a:spLocks noChangeShapeType="1"/>
          </p:cNvSpPr>
          <p:nvPr/>
        </p:nvSpPr>
        <p:spPr bwMode="auto">
          <a:xfrm flipH="1">
            <a:off x="73152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35" name="Oval 59"/>
          <p:cNvSpPr>
            <a:spLocks noChangeArrowheads="1"/>
          </p:cNvSpPr>
          <p:nvPr/>
        </p:nvSpPr>
        <p:spPr bwMode="auto">
          <a:xfrm>
            <a:off x="69342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3836" name="Line 60"/>
          <p:cNvSpPr>
            <a:spLocks noChangeShapeType="1"/>
          </p:cNvSpPr>
          <p:nvPr/>
        </p:nvSpPr>
        <p:spPr bwMode="auto">
          <a:xfrm>
            <a:off x="8001000" y="38258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37" name="Line 61"/>
          <p:cNvSpPr>
            <a:spLocks noChangeShapeType="1"/>
          </p:cNvSpPr>
          <p:nvPr/>
        </p:nvSpPr>
        <p:spPr bwMode="auto">
          <a:xfrm flipH="1">
            <a:off x="8001000" y="45116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838" name="Oval 62"/>
          <p:cNvSpPr>
            <a:spLocks noChangeArrowheads="1"/>
          </p:cNvSpPr>
          <p:nvPr/>
        </p:nvSpPr>
        <p:spPr bwMode="auto">
          <a:xfrm>
            <a:off x="7620000" y="48164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3839" name="Text Box 63"/>
          <p:cNvSpPr txBox="1">
            <a:spLocks noChangeArrowheads="1"/>
          </p:cNvSpPr>
          <p:nvPr/>
        </p:nvSpPr>
        <p:spPr bwMode="auto">
          <a:xfrm>
            <a:off x="7680325" y="4400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3840" name="Text Box 64"/>
          <p:cNvSpPr txBox="1">
            <a:spLocks noChangeArrowheads="1"/>
          </p:cNvSpPr>
          <p:nvPr/>
        </p:nvSpPr>
        <p:spPr bwMode="auto">
          <a:xfrm>
            <a:off x="8442325" y="37147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3841" name="Oval 65"/>
          <p:cNvSpPr>
            <a:spLocks noChangeArrowheads="1"/>
          </p:cNvSpPr>
          <p:nvPr/>
        </p:nvSpPr>
        <p:spPr bwMode="auto">
          <a:xfrm>
            <a:off x="8229600" y="41306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3842" name="Text Box 66"/>
          <p:cNvSpPr txBox="1">
            <a:spLocks noChangeArrowheads="1"/>
          </p:cNvSpPr>
          <p:nvPr/>
        </p:nvSpPr>
        <p:spPr bwMode="auto">
          <a:xfrm>
            <a:off x="1692275" y="2971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3843" name="Text Box 67"/>
          <p:cNvSpPr txBox="1">
            <a:spLocks noChangeArrowheads="1"/>
          </p:cNvSpPr>
          <p:nvPr/>
        </p:nvSpPr>
        <p:spPr bwMode="auto">
          <a:xfrm>
            <a:off x="2843213" y="2971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Line 4"/>
          <p:cNvSpPr>
            <a:spLocks noChangeShapeType="1"/>
          </p:cNvSpPr>
          <p:nvPr/>
        </p:nvSpPr>
        <p:spPr bwMode="auto">
          <a:xfrm flipH="1">
            <a:off x="40386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29" name="Oval 5"/>
          <p:cNvSpPr>
            <a:spLocks noChangeArrowheads="1"/>
          </p:cNvSpPr>
          <p:nvPr/>
        </p:nvSpPr>
        <p:spPr bwMode="auto">
          <a:xfrm>
            <a:off x="838200" y="12223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5830" name="Line 6"/>
          <p:cNvSpPr>
            <a:spLocks noChangeShapeType="1"/>
          </p:cNvSpPr>
          <p:nvPr/>
        </p:nvSpPr>
        <p:spPr bwMode="auto">
          <a:xfrm flipH="1">
            <a:off x="5334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1" name="Oval 7"/>
          <p:cNvSpPr>
            <a:spLocks noChangeArrowheads="1"/>
          </p:cNvSpPr>
          <p:nvPr/>
        </p:nvSpPr>
        <p:spPr bwMode="auto">
          <a:xfrm>
            <a:off x="2286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5832" name="Line 8"/>
          <p:cNvSpPr>
            <a:spLocks noChangeShapeType="1"/>
          </p:cNvSpPr>
          <p:nvPr/>
        </p:nvSpPr>
        <p:spPr bwMode="auto">
          <a:xfrm>
            <a:off x="12192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3" name="Oval 9"/>
          <p:cNvSpPr>
            <a:spLocks noChangeArrowheads="1"/>
          </p:cNvSpPr>
          <p:nvPr/>
        </p:nvSpPr>
        <p:spPr bwMode="auto">
          <a:xfrm>
            <a:off x="15240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5834" name="Line 10"/>
          <p:cNvSpPr>
            <a:spLocks noChangeShapeType="1"/>
          </p:cNvSpPr>
          <p:nvPr/>
        </p:nvSpPr>
        <p:spPr bwMode="auto">
          <a:xfrm flipH="1">
            <a:off x="1143000" y="22891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5" name="Oval 11"/>
          <p:cNvSpPr>
            <a:spLocks noChangeArrowheads="1"/>
          </p:cNvSpPr>
          <p:nvPr/>
        </p:nvSpPr>
        <p:spPr bwMode="auto">
          <a:xfrm>
            <a:off x="838200" y="2593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5836" name="Line 12"/>
          <p:cNvSpPr>
            <a:spLocks noChangeShapeType="1"/>
          </p:cNvSpPr>
          <p:nvPr/>
        </p:nvSpPr>
        <p:spPr bwMode="auto">
          <a:xfrm flipH="1">
            <a:off x="457200" y="29749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37" name="Oval 13"/>
          <p:cNvSpPr>
            <a:spLocks noChangeArrowheads="1"/>
          </p:cNvSpPr>
          <p:nvPr/>
        </p:nvSpPr>
        <p:spPr bwMode="auto">
          <a:xfrm>
            <a:off x="228600" y="32035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5838" name="Text Box 14"/>
          <p:cNvSpPr txBox="1">
            <a:spLocks noChangeArrowheads="1"/>
          </p:cNvSpPr>
          <p:nvPr/>
        </p:nvSpPr>
        <p:spPr bwMode="auto">
          <a:xfrm>
            <a:off x="288925" y="27876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39" name="Text Box 15"/>
          <p:cNvSpPr txBox="1">
            <a:spLocks noChangeArrowheads="1"/>
          </p:cNvSpPr>
          <p:nvPr/>
        </p:nvSpPr>
        <p:spPr bwMode="auto">
          <a:xfrm>
            <a:off x="898525" y="21780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840" name="Text Box 16"/>
          <p:cNvSpPr txBox="1">
            <a:spLocks noChangeArrowheads="1"/>
          </p:cNvSpPr>
          <p:nvPr/>
        </p:nvSpPr>
        <p:spPr bwMode="auto">
          <a:xfrm>
            <a:off x="1676400" y="14922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p>
        </p:txBody>
      </p:sp>
      <p:sp>
        <p:nvSpPr>
          <p:cNvPr id="205841" name="AutoShape 17"/>
          <p:cNvSpPr>
            <a:spLocks noChangeArrowheads="1"/>
          </p:cNvSpPr>
          <p:nvPr/>
        </p:nvSpPr>
        <p:spPr bwMode="auto">
          <a:xfrm>
            <a:off x="2209800" y="2365375"/>
            <a:ext cx="1219200" cy="228600"/>
          </a:xfrm>
          <a:prstGeom prst="rightArrow">
            <a:avLst>
              <a:gd name="adj1" fmla="val 50000"/>
              <a:gd name="adj2" fmla="val 133333"/>
            </a:avLst>
          </a:prstGeom>
          <a:solidFill>
            <a:srgbClr val="CCEC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2" name="Text Box 18"/>
          <p:cNvSpPr txBox="1">
            <a:spLocks noChangeArrowheads="1"/>
          </p:cNvSpPr>
          <p:nvPr/>
        </p:nvSpPr>
        <p:spPr bwMode="auto">
          <a:xfrm>
            <a:off x="2193925" y="1920875"/>
            <a:ext cx="790575" cy="3968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仿宋_GB2312" pitchFamily="49" charset="-122"/>
              </a:rPr>
              <a:t>Right</a:t>
            </a:r>
            <a:endParaRPr lang="en-US" altLang="zh-CN" sz="2000">
              <a:solidFill>
                <a:srgbClr val="FFFF00"/>
              </a:solidFill>
              <a:latin typeface="Times New Roman" panose="02020603050405020304" pitchFamily="18" charset="0"/>
            </a:endParaRPr>
          </a:p>
        </p:txBody>
      </p:sp>
      <p:sp>
        <p:nvSpPr>
          <p:cNvPr id="205843" name="Oval 19"/>
          <p:cNvSpPr>
            <a:spLocks noChangeArrowheads="1"/>
          </p:cNvSpPr>
          <p:nvPr/>
        </p:nvSpPr>
        <p:spPr bwMode="auto">
          <a:xfrm>
            <a:off x="37338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5844" name="Line 20"/>
          <p:cNvSpPr>
            <a:spLocks noChangeShapeType="1"/>
          </p:cNvSpPr>
          <p:nvPr/>
        </p:nvSpPr>
        <p:spPr bwMode="auto">
          <a:xfrm>
            <a:off x="46482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Oval 21"/>
          <p:cNvSpPr>
            <a:spLocks noChangeArrowheads="1"/>
          </p:cNvSpPr>
          <p:nvPr/>
        </p:nvSpPr>
        <p:spPr bwMode="auto">
          <a:xfrm>
            <a:off x="4343400" y="12223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5846" name="Line 22"/>
          <p:cNvSpPr>
            <a:spLocks noChangeShapeType="1"/>
          </p:cNvSpPr>
          <p:nvPr/>
        </p:nvSpPr>
        <p:spPr bwMode="auto">
          <a:xfrm>
            <a:off x="5257800" y="22891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7" name="Oval 23"/>
          <p:cNvSpPr>
            <a:spLocks noChangeArrowheads="1"/>
          </p:cNvSpPr>
          <p:nvPr/>
        </p:nvSpPr>
        <p:spPr bwMode="auto">
          <a:xfrm>
            <a:off x="5562600" y="2593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5848" name="Line 24"/>
          <p:cNvSpPr>
            <a:spLocks noChangeShapeType="1"/>
          </p:cNvSpPr>
          <p:nvPr/>
        </p:nvSpPr>
        <p:spPr bwMode="auto">
          <a:xfrm flipH="1">
            <a:off x="4572000" y="22891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9" name="Oval 25"/>
          <p:cNvSpPr>
            <a:spLocks noChangeArrowheads="1"/>
          </p:cNvSpPr>
          <p:nvPr/>
        </p:nvSpPr>
        <p:spPr bwMode="auto">
          <a:xfrm>
            <a:off x="4343400" y="2593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5850" name="Text Box 26"/>
          <p:cNvSpPr txBox="1">
            <a:spLocks noChangeArrowheads="1"/>
          </p:cNvSpPr>
          <p:nvPr/>
        </p:nvSpPr>
        <p:spPr bwMode="auto">
          <a:xfrm>
            <a:off x="4403725" y="21780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51" name="Text Box 27"/>
          <p:cNvSpPr txBox="1">
            <a:spLocks noChangeArrowheads="1"/>
          </p:cNvSpPr>
          <p:nvPr/>
        </p:nvSpPr>
        <p:spPr bwMode="auto">
          <a:xfrm>
            <a:off x="5622925" y="21780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52" name="Text Box 28"/>
          <p:cNvSpPr txBox="1">
            <a:spLocks noChangeArrowheads="1"/>
          </p:cNvSpPr>
          <p:nvPr/>
        </p:nvSpPr>
        <p:spPr bwMode="auto">
          <a:xfrm>
            <a:off x="5013325" y="14922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53" name="Text Box 29"/>
          <p:cNvSpPr txBox="1">
            <a:spLocks noChangeArrowheads="1"/>
          </p:cNvSpPr>
          <p:nvPr/>
        </p:nvSpPr>
        <p:spPr bwMode="auto">
          <a:xfrm>
            <a:off x="4479925" y="765175"/>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854" name="Line 30"/>
          <p:cNvSpPr>
            <a:spLocks noChangeShapeType="1"/>
          </p:cNvSpPr>
          <p:nvPr/>
        </p:nvSpPr>
        <p:spPr bwMode="auto">
          <a:xfrm flipH="1">
            <a:off x="65532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5" name="Oval 31"/>
          <p:cNvSpPr>
            <a:spLocks noChangeArrowheads="1"/>
          </p:cNvSpPr>
          <p:nvPr/>
        </p:nvSpPr>
        <p:spPr bwMode="auto">
          <a:xfrm>
            <a:off x="62484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5856" name="Oval 32"/>
          <p:cNvSpPr>
            <a:spLocks noChangeArrowheads="1"/>
          </p:cNvSpPr>
          <p:nvPr/>
        </p:nvSpPr>
        <p:spPr bwMode="auto">
          <a:xfrm>
            <a:off x="6858000" y="12223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5857" name="Line 33"/>
          <p:cNvSpPr>
            <a:spLocks noChangeShapeType="1"/>
          </p:cNvSpPr>
          <p:nvPr/>
        </p:nvSpPr>
        <p:spPr bwMode="auto">
          <a:xfrm>
            <a:off x="7239000" y="16033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58" name="Oval 34"/>
          <p:cNvSpPr>
            <a:spLocks noChangeArrowheads="1"/>
          </p:cNvSpPr>
          <p:nvPr/>
        </p:nvSpPr>
        <p:spPr bwMode="auto">
          <a:xfrm>
            <a:off x="74676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5859" name="Line 35"/>
          <p:cNvSpPr>
            <a:spLocks noChangeShapeType="1"/>
          </p:cNvSpPr>
          <p:nvPr/>
        </p:nvSpPr>
        <p:spPr bwMode="auto">
          <a:xfrm>
            <a:off x="7848600" y="22891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0" name="Line 36"/>
          <p:cNvSpPr>
            <a:spLocks noChangeShapeType="1"/>
          </p:cNvSpPr>
          <p:nvPr/>
        </p:nvSpPr>
        <p:spPr bwMode="auto">
          <a:xfrm>
            <a:off x="8382000" y="2974975"/>
            <a:ext cx="457200" cy="45720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1" name="Oval 37"/>
          <p:cNvSpPr>
            <a:spLocks noChangeArrowheads="1"/>
          </p:cNvSpPr>
          <p:nvPr/>
        </p:nvSpPr>
        <p:spPr bwMode="auto">
          <a:xfrm>
            <a:off x="8610600" y="32797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5862" name="Line 38"/>
          <p:cNvSpPr>
            <a:spLocks noChangeShapeType="1"/>
          </p:cNvSpPr>
          <p:nvPr/>
        </p:nvSpPr>
        <p:spPr bwMode="auto">
          <a:xfrm flipH="1">
            <a:off x="7086600" y="22891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63" name="Oval 39"/>
          <p:cNvSpPr>
            <a:spLocks noChangeArrowheads="1"/>
          </p:cNvSpPr>
          <p:nvPr/>
        </p:nvSpPr>
        <p:spPr bwMode="auto">
          <a:xfrm>
            <a:off x="6858000" y="2593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5864" name="Oval 40"/>
          <p:cNvSpPr>
            <a:spLocks noChangeArrowheads="1"/>
          </p:cNvSpPr>
          <p:nvPr/>
        </p:nvSpPr>
        <p:spPr bwMode="auto">
          <a:xfrm>
            <a:off x="8077200" y="2593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5865" name="Oval 41"/>
          <p:cNvSpPr>
            <a:spLocks noChangeArrowheads="1"/>
          </p:cNvSpPr>
          <p:nvPr/>
        </p:nvSpPr>
        <p:spPr bwMode="auto">
          <a:xfrm>
            <a:off x="4876800" y="19081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5866" name="Text Box 42"/>
          <p:cNvSpPr txBox="1">
            <a:spLocks noChangeArrowheads="1"/>
          </p:cNvSpPr>
          <p:nvPr/>
        </p:nvSpPr>
        <p:spPr bwMode="auto">
          <a:xfrm>
            <a:off x="8747125" y="28638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67" name="Text Box 43"/>
          <p:cNvSpPr txBox="1">
            <a:spLocks noChangeArrowheads="1"/>
          </p:cNvSpPr>
          <p:nvPr/>
        </p:nvSpPr>
        <p:spPr bwMode="auto">
          <a:xfrm>
            <a:off x="8213725" y="21780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868" name="Text Box 44"/>
          <p:cNvSpPr txBox="1">
            <a:spLocks noChangeArrowheads="1"/>
          </p:cNvSpPr>
          <p:nvPr/>
        </p:nvSpPr>
        <p:spPr bwMode="auto">
          <a:xfrm>
            <a:off x="7604125" y="1492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869" name="Text Box 45"/>
          <p:cNvSpPr txBox="1">
            <a:spLocks noChangeArrowheads="1"/>
          </p:cNvSpPr>
          <p:nvPr/>
        </p:nvSpPr>
        <p:spPr bwMode="auto">
          <a:xfrm>
            <a:off x="6994525" y="8064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p>
        </p:txBody>
      </p:sp>
      <p:sp>
        <p:nvSpPr>
          <p:cNvPr id="205870" name="Text Box 46"/>
          <p:cNvSpPr txBox="1">
            <a:spLocks noChangeArrowheads="1"/>
          </p:cNvSpPr>
          <p:nvPr/>
        </p:nvSpPr>
        <p:spPr bwMode="auto">
          <a:xfrm>
            <a:off x="1127125" y="8064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p>
        </p:txBody>
      </p:sp>
      <p:sp>
        <p:nvSpPr>
          <p:cNvPr id="205871" name="Line 47"/>
          <p:cNvSpPr>
            <a:spLocks noChangeShapeType="1"/>
          </p:cNvSpPr>
          <p:nvPr/>
        </p:nvSpPr>
        <p:spPr bwMode="auto">
          <a:xfrm>
            <a:off x="5334000" y="48371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2" name="Line 48"/>
          <p:cNvSpPr>
            <a:spLocks noChangeShapeType="1"/>
          </p:cNvSpPr>
          <p:nvPr/>
        </p:nvSpPr>
        <p:spPr bwMode="auto">
          <a:xfrm flipH="1">
            <a:off x="4724400" y="4760913"/>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3" name="Line 49"/>
          <p:cNvSpPr>
            <a:spLocks noChangeShapeType="1"/>
          </p:cNvSpPr>
          <p:nvPr/>
        </p:nvSpPr>
        <p:spPr bwMode="auto">
          <a:xfrm>
            <a:off x="2667000" y="4075113"/>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4" name="Line 50"/>
          <p:cNvSpPr>
            <a:spLocks noChangeShapeType="1"/>
          </p:cNvSpPr>
          <p:nvPr/>
        </p:nvSpPr>
        <p:spPr bwMode="auto">
          <a:xfrm>
            <a:off x="3276600" y="4760913"/>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5" name="Text Box 51"/>
          <p:cNvSpPr txBox="1">
            <a:spLocks noChangeArrowheads="1"/>
          </p:cNvSpPr>
          <p:nvPr/>
        </p:nvSpPr>
        <p:spPr bwMode="auto">
          <a:xfrm>
            <a:off x="1600200" y="4075113"/>
            <a:ext cx="3365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endParaRPr lang="en-US" altLang="zh-CN" sz="2400">
              <a:solidFill>
                <a:srgbClr val="FFFF00"/>
              </a:solidFill>
              <a:latin typeface="Times New Roman" panose="02020603050405020304" pitchFamily="18" charset="0"/>
            </a:endParaRPr>
          </a:p>
        </p:txBody>
      </p:sp>
      <p:sp>
        <p:nvSpPr>
          <p:cNvPr id="205876" name="Line 52"/>
          <p:cNvSpPr>
            <a:spLocks noChangeShapeType="1"/>
          </p:cNvSpPr>
          <p:nvPr/>
        </p:nvSpPr>
        <p:spPr bwMode="auto">
          <a:xfrm flipH="1">
            <a:off x="1447800" y="48371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77" name="Oval 53"/>
          <p:cNvSpPr>
            <a:spLocks noChangeArrowheads="1"/>
          </p:cNvSpPr>
          <p:nvPr/>
        </p:nvSpPr>
        <p:spPr bwMode="auto">
          <a:xfrm>
            <a:off x="10668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5878" name="Oval 54"/>
          <p:cNvSpPr>
            <a:spLocks noChangeArrowheads="1"/>
          </p:cNvSpPr>
          <p:nvPr/>
        </p:nvSpPr>
        <p:spPr bwMode="auto">
          <a:xfrm>
            <a:off x="2971800" y="44561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5879" name="Text Box 55"/>
          <p:cNvSpPr txBox="1">
            <a:spLocks noChangeArrowheads="1"/>
          </p:cNvSpPr>
          <p:nvPr/>
        </p:nvSpPr>
        <p:spPr bwMode="auto">
          <a:xfrm>
            <a:off x="2743200" y="35417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80" name="Text Box 56"/>
          <p:cNvSpPr txBox="1">
            <a:spLocks noChangeArrowheads="1"/>
          </p:cNvSpPr>
          <p:nvPr/>
        </p:nvSpPr>
        <p:spPr bwMode="auto">
          <a:xfrm>
            <a:off x="6673850" y="4075113"/>
            <a:ext cx="4381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205881" name="AutoShape 57"/>
          <p:cNvSpPr>
            <a:spLocks noChangeArrowheads="1"/>
          </p:cNvSpPr>
          <p:nvPr/>
        </p:nvSpPr>
        <p:spPr bwMode="auto">
          <a:xfrm>
            <a:off x="7467600" y="4532313"/>
            <a:ext cx="1219200" cy="228600"/>
          </a:xfrm>
          <a:prstGeom prst="rightArrow">
            <a:avLst>
              <a:gd name="adj1" fmla="val 50000"/>
              <a:gd name="adj2" fmla="val 133333"/>
            </a:avLst>
          </a:prstGeom>
          <a:solidFill>
            <a:srgbClr val="CCEC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82" name="Text Box 58"/>
          <p:cNvSpPr txBox="1">
            <a:spLocks noChangeArrowheads="1"/>
          </p:cNvSpPr>
          <p:nvPr/>
        </p:nvSpPr>
        <p:spPr bwMode="auto">
          <a:xfrm>
            <a:off x="7391400" y="4068763"/>
            <a:ext cx="1304925" cy="3968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仿宋_GB2312" pitchFamily="49" charset="-122"/>
              </a:rPr>
              <a:t>Right Left</a:t>
            </a:r>
            <a:endParaRPr lang="en-US" altLang="zh-CN" sz="2000">
              <a:solidFill>
                <a:srgbClr val="FFFF00"/>
              </a:solidFill>
              <a:latin typeface="Times New Roman" panose="02020603050405020304" pitchFamily="18" charset="0"/>
            </a:endParaRPr>
          </a:p>
        </p:txBody>
      </p:sp>
      <p:sp>
        <p:nvSpPr>
          <p:cNvPr id="205883" name="Oval 59"/>
          <p:cNvSpPr>
            <a:spLocks noChangeArrowheads="1"/>
          </p:cNvSpPr>
          <p:nvPr/>
        </p:nvSpPr>
        <p:spPr bwMode="auto">
          <a:xfrm>
            <a:off x="5029200" y="44561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5884" name="Oval 60"/>
          <p:cNvSpPr>
            <a:spLocks noChangeArrowheads="1"/>
          </p:cNvSpPr>
          <p:nvPr/>
        </p:nvSpPr>
        <p:spPr bwMode="auto">
          <a:xfrm>
            <a:off x="44196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5885" name="Oval 61"/>
          <p:cNvSpPr>
            <a:spLocks noChangeArrowheads="1"/>
          </p:cNvSpPr>
          <p:nvPr/>
        </p:nvSpPr>
        <p:spPr bwMode="auto">
          <a:xfrm>
            <a:off x="55626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9</a:t>
            </a:r>
            <a:endParaRPr lang="en-US" altLang="zh-CN" sz="2400">
              <a:solidFill>
                <a:srgbClr val="0000FF"/>
              </a:solidFill>
              <a:latin typeface="Times New Roman" panose="02020603050405020304" pitchFamily="18" charset="0"/>
            </a:endParaRPr>
          </a:p>
        </p:txBody>
      </p:sp>
      <p:sp>
        <p:nvSpPr>
          <p:cNvPr id="205886" name="Text Box 62"/>
          <p:cNvSpPr txBox="1">
            <a:spLocks noChangeArrowheads="1"/>
          </p:cNvSpPr>
          <p:nvPr/>
        </p:nvSpPr>
        <p:spPr bwMode="auto">
          <a:xfrm>
            <a:off x="6521450" y="54467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5887" name="Oval 63"/>
          <p:cNvSpPr>
            <a:spLocks noChangeArrowheads="1"/>
          </p:cNvSpPr>
          <p:nvPr/>
        </p:nvSpPr>
        <p:spPr bwMode="auto">
          <a:xfrm>
            <a:off x="6400800" y="58277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18</a:t>
            </a:r>
            <a:endParaRPr lang="en-US" altLang="zh-CN" sz="2400">
              <a:solidFill>
                <a:srgbClr val="0000FF"/>
              </a:solidFill>
              <a:latin typeface="Times New Roman" panose="02020603050405020304" pitchFamily="18" charset="0"/>
            </a:endParaRPr>
          </a:p>
        </p:txBody>
      </p:sp>
      <p:sp>
        <p:nvSpPr>
          <p:cNvPr id="205888" name="Line 64"/>
          <p:cNvSpPr>
            <a:spLocks noChangeShapeType="1"/>
          </p:cNvSpPr>
          <p:nvPr/>
        </p:nvSpPr>
        <p:spPr bwMode="auto">
          <a:xfrm flipH="1">
            <a:off x="6781800" y="55229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89" name="Oval 65"/>
          <p:cNvSpPr>
            <a:spLocks noChangeArrowheads="1"/>
          </p:cNvSpPr>
          <p:nvPr/>
        </p:nvSpPr>
        <p:spPr bwMode="auto">
          <a:xfrm>
            <a:off x="70866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ea typeface="MS Hei" pitchFamily="49" charset="-122"/>
              </a:rPr>
              <a:t>26</a:t>
            </a:r>
            <a:endParaRPr lang="en-US" altLang="zh-CN" sz="2400">
              <a:solidFill>
                <a:srgbClr val="0000FF"/>
              </a:solidFill>
              <a:latin typeface="Times New Roman" panose="02020603050405020304" pitchFamily="18" charset="0"/>
            </a:endParaRPr>
          </a:p>
        </p:txBody>
      </p:sp>
      <p:sp>
        <p:nvSpPr>
          <p:cNvPr id="205890" name="Line 66"/>
          <p:cNvSpPr>
            <a:spLocks noChangeShapeType="1"/>
          </p:cNvSpPr>
          <p:nvPr/>
        </p:nvSpPr>
        <p:spPr bwMode="auto">
          <a:xfrm>
            <a:off x="6096000" y="41513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1" name="Line 67"/>
          <p:cNvSpPr>
            <a:spLocks noChangeShapeType="1"/>
          </p:cNvSpPr>
          <p:nvPr/>
        </p:nvSpPr>
        <p:spPr bwMode="auto">
          <a:xfrm flipH="1">
            <a:off x="5410200" y="41513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2" name="Oval 68"/>
          <p:cNvSpPr>
            <a:spLocks noChangeArrowheads="1"/>
          </p:cNvSpPr>
          <p:nvPr/>
        </p:nvSpPr>
        <p:spPr bwMode="auto">
          <a:xfrm>
            <a:off x="5715000" y="37703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5893" name="Text Box 69"/>
          <p:cNvSpPr txBox="1">
            <a:spLocks noChangeArrowheads="1"/>
          </p:cNvSpPr>
          <p:nvPr/>
        </p:nvSpPr>
        <p:spPr bwMode="auto">
          <a:xfrm>
            <a:off x="7239000" y="47609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894" name="Line 70"/>
          <p:cNvSpPr>
            <a:spLocks noChangeShapeType="1"/>
          </p:cNvSpPr>
          <p:nvPr/>
        </p:nvSpPr>
        <p:spPr bwMode="auto">
          <a:xfrm>
            <a:off x="2057400" y="4837113"/>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5" name="Oval 71"/>
          <p:cNvSpPr>
            <a:spLocks noChangeArrowheads="1"/>
          </p:cNvSpPr>
          <p:nvPr/>
        </p:nvSpPr>
        <p:spPr bwMode="auto">
          <a:xfrm>
            <a:off x="6400800" y="44561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5896" name="Oval 72"/>
          <p:cNvSpPr>
            <a:spLocks noChangeArrowheads="1"/>
          </p:cNvSpPr>
          <p:nvPr/>
        </p:nvSpPr>
        <p:spPr bwMode="auto">
          <a:xfrm>
            <a:off x="22860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5897" name="AutoShape 73"/>
          <p:cNvSpPr>
            <a:spLocks noChangeArrowheads="1"/>
          </p:cNvSpPr>
          <p:nvPr/>
        </p:nvSpPr>
        <p:spPr bwMode="auto">
          <a:xfrm>
            <a:off x="304800" y="4532313"/>
            <a:ext cx="1219200" cy="228600"/>
          </a:xfrm>
          <a:prstGeom prst="rightArrow">
            <a:avLst>
              <a:gd name="adj1" fmla="val 50000"/>
              <a:gd name="adj2" fmla="val 133333"/>
            </a:avLst>
          </a:prstGeom>
          <a:solidFill>
            <a:srgbClr val="CCEC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98" name="Text Box 74"/>
          <p:cNvSpPr txBox="1">
            <a:spLocks noChangeArrowheads="1"/>
          </p:cNvSpPr>
          <p:nvPr/>
        </p:nvSpPr>
        <p:spPr bwMode="auto">
          <a:xfrm>
            <a:off x="304800" y="4068763"/>
            <a:ext cx="635000" cy="3968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仿宋_GB2312" pitchFamily="49" charset="-122"/>
              </a:rPr>
              <a:t>Left</a:t>
            </a:r>
            <a:endParaRPr lang="en-US" altLang="zh-CN" sz="2000">
              <a:solidFill>
                <a:srgbClr val="FFFF00"/>
              </a:solidFill>
              <a:latin typeface="Times New Roman" panose="02020603050405020304" pitchFamily="18" charset="0"/>
            </a:endParaRPr>
          </a:p>
        </p:txBody>
      </p:sp>
      <p:sp>
        <p:nvSpPr>
          <p:cNvPr id="205900" name="Text Box 76"/>
          <p:cNvSpPr txBox="1">
            <a:spLocks noChangeArrowheads="1"/>
          </p:cNvSpPr>
          <p:nvPr/>
        </p:nvSpPr>
        <p:spPr bwMode="auto">
          <a:xfrm>
            <a:off x="3244850" y="4075113"/>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901" name="Line 77"/>
          <p:cNvSpPr>
            <a:spLocks noChangeShapeType="1"/>
          </p:cNvSpPr>
          <p:nvPr/>
        </p:nvSpPr>
        <p:spPr bwMode="auto">
          <a:xfrm flipH="1">
            <a:off x="2057400" y="41513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02" name="Oval 78"/>
          <p:cNvSpPr>
            <a:spLocks noChangeArrowheads="1"/>
          </p:cNvSpPr>
          <p:nvPr/>
        </p:nvSpPr>
        <p:spPr bwMode="auto">
          <a:xfrm>
            <a:off x="1752600" y="44561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5903" name="Oval 79"/>
          <p:cNvSpPr>
            <a:spLocks noChangeArrowheads="1"/>
          </p:cNvSpPr>
          <p:nvPr/>
        </p:nvSpPr>
        <p:spPr bwMode="auto">
          <a:xfrm>
            <a:off x="2362200" y="37703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11</a:t>
            </a:r>
            <a:endParaRPr lang="en-US" altLang="zh-CN" sz="2400">
              <a:solidFill>
                <a:srgbClr val="0000FF"/>
              </a:solidFill>
              <a:latin typeface="Times New Roman" panose="02020603050405020304" pitchFamily="18" charset="0"/>
            </a:endParaRPr>
          </a:p>
        </p:txBody>
      </p:sp>
      <p:sp>
        <p:nvSpPr>
          <p:cNvPr id="205904" name="Line 80"/>
          <p:cNvSpPr>
            <a:spLocks noChangeShapeType="1"/>
          </p:cNvSpPr>
          <p:nvPr/>
        </p:nvSpPr>
        <p:spPr bwMode="auto">
          <a:xfrm>
            <a:off x="6781800" y="4837113"/>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905" name="Oval 81"/>
          <p:cNvSpPr>
            <a:spLocks noChangeArrowheads="1"/>
          </p:cNvSpPr>
          <p:nvPr/>
        </p:nvSpPr>
        <p:spPr bwMode="auto">
          <a:xfrm>
            <a:off x="3581400" y="5141913"/>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5906" name="Text Box 82"/>
          <p:cNvSpPr txBox="1">
            <a:spLocks noChangeArrowheads="1"/>
          </p:cNvSpPr>
          <p:nvPr/>
        </p:nvSpPr>
        <p:spPr bwMode="auto">
          <a:xfrm>
            <a:off x="6140450" y="3465513"/>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5908" name="Rectangle 84"/>
          <p:cNvSpPr>
            <a:spLocks noChangeArrowheads="1"/>
          </p:cNvSpPr>
          <p:nvPr/>
        </p:nvSpPr>
        <p:spPr bwMode="auto">
          <a:xfrm>
            <a:off x="1616075" y="113258"/>
            <a:ext cx="5911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75000"/>
              <a:buFont typeface="Wingdings" panose="05000000000000000000" pitchFamily="2" charset="2"/>
              <a:buNone/>
            </a:pPr>
            <a:r>
              <a:rPr kumimoji="1" lang="en-US" altLang="zh-CN" sz="3200" b="1" dirty="0">
                <a:solidFill>
                  <a:srgbClr val="FFFF00"/>
                </a:solidFill>
                <a:ea typeface="仿宋_GB2312" pitchFamily="49" charset="-122"/>
                <a:cs typeface="Times New Roman" panose="02020603050405020304" pitchFamily="18" charset="0"/>
              </a:rPr>
              <a:t>{ 16, 3, 7, 11, 9, 26, 18, 14, 15 }</a:t>
            </a:r>
          </a:p>
        </p:txBody>
      </p:sp>
      <p:sp>
        <p:nvSpPr>
          <p:cNvPr id="2" name="文本框 1"/>
          <p:cNvSpPr txBox="1"/>
          <p:nvPr/>
        </p:nvSpPr>
        <p:spPr>
          <a:xfrm>
            <a:off x="1600835" y="2593975"/>
            <a:ext cx="2549525" cy="706755"/>
          </a:xfrm>
          <a:prstGeom prst="rect">
            <a:avLst/>
          </a:prstGeom>
          <a:noFill/>
        </p:spPr>
        <p:txBody>
          <a:bodyPr wrap="square" rtlCol="0">
            <a:spAutoFit/>
          </a:bodyPr>
          <a:lstStyle/>
          <a:p>
            <a:r>
              <a:rPr lang="zh-CN" altLang="en-US" sz="2000" b="1">
                <a:ln w="10160">
                  <a:solidFill>
                    <a:schemeClr val="accent5"/>
                  </a:solidFill>
                  <a:prstDash val="solid"/>
                </a:ln>
                <a:solidFill>
                  <a:srgbClr val="FFFFFF"/>
                </a:solidFill>
                <a:effectLst/>
              </a:rPr>
              <a:t>上层节点的不平衡也会得到修正</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Line 4"/>
          <p:cNvSpPr>
            <a:spLocks noChangeShapeType="1"/>
          </p:cNvSpPr>
          <p:nvPr/>
        </p:nvSpPr>
        <p:spPr bwMode="auto">
          <a:xfrm flipH="1">
            <a:off x="5937250" y="2489200"/>
            <a:ext cx="3048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3" name="Line 5"/>
          <p:cNvSpPr>
            <a:spLocks noChangeShapeType="1"/>
          </p:cNvSpPr>
          <p:nvPr/>
        </p:nvSpPr>
        <p:spPr bwMode="auto">
          <a:xfrm>
            <a:off x="5480050" y="1727200"/>
            <a:ext cx="1524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4" name="Line 6"/>
          <p:cNvSpPr>
            <a:spLocks noChangeShapeType="1"/>
          </p:cNvSpPr>
          <p:nvPr/>
        </p:nvSpPr>
        <p:spPr bwMode="auto">
          <a:xfrm flipH="1">
            <a:off x="6470650" y="1727200"/>
            <a:ext cx="2286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5" name="Line 7"/>
          <p:cNvSpPr>
            <a:spLocks noChangeShapeType="1"/>
          </p:cNvSpPr>
          <p:nvPr/>
        </p:nvSpPr>
        <p:spPr bwMode="auto">
          <a:xfrm>
            <a:off x="6242050" y="1041400"/>
            <a:ext cx="5334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6" name="Line 8"/>
          <p:cNvSpPr>
            <a:spLocks noChangeShapeType="1"/>
          </p:cNvSpPr>
          <p:nvPr/>
        </p:nvSpPr>
        <p:spPr bwMode="auto">
          <a:xfrm flipH="1">
            <a:off x="5480050" y="1041400"/>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7" name="Line 9"/>
          <p:cNvSpPr>
            <a:spLocks noChangeShapeType="1"/>
          </p:cNvSpPr>
          <p:nvPr/>
        </p:nvSpPr>
        <p:spPr bwMode="auto">
          <a:xfrm>
            <a:off x="1746250" y="1870075"/>
            <a:ext cx="1524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8" name="Line 10"/>
          <p:cNvSpPr>
            <a:spLocks noChangeShapeType="1"/>
          </p:cNvSpPr>
          <p:nvPr/>
        </p:nvSpPr>
        <p:spPr bwMode="auto">
          <a:xfrm flipH="1">
            <a:off x="2660650" y="1870075"/>
            <a:ext cx="2286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59" name="Line 11"/>
          <p:cNvSpPr>
            <a:spLocks noChangeShapeType="1"/>
          </p:cNvSpPr>
          <p:nvPr/>
        </p:nvSpPr>
        <p:spPr bwMode="auto">
          <a:xfrm>
            <a:off x="3117850" y="1870075"/>
            <a:ext cx="5334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0" name="Line 12"/>
          <p:cNvSpPr>
            <a:spLocks noChangeShapeType="1"/>
          </p:cNvSpPr>
          <p:nvPr/>
        </p:nvSpPr>
        <p:spPr bwMode="auto">
          <a:xfrm>
            <a:off x="2432050" y="11842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1" name="Oval 13"/>
          <p:cNvSpPr>
            <a:spLocks noChangeArrowheads="1"/>
          </p:cNvSpPr>
          <p:nvPr/>
        </p:nvSpPr>
        <p:spPr bwMode="auto">
          <a:xfrm>
            <a:off x="2736850" y="1489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18</a:t>
            </a:r>
            <a:endParaRPr lang="en-US" altLang="zh-CN" sz="2400">
              <a:solidFill>
                <a:srgbClr val="0000FF"/>
              </a:solidFill>
              <a:latin typeface="Times New Roman" panose="02020603050405020304" pitchFamily="18" charset="0"/>
            </a:endParaRPr>
          </a:p>
        </p:txBody>
      </p:sp>
      <p:sp>
        <p:nvSpPr>
          <p:cNvPr id="206862" name="Oval 14"/>
          <p:cNvSpPr>
            <a:spLocks noChangeArrowheads="1"/>
          </p:cNvSpPr>
          <p:nvPr/>
        </p:nvSpPr>
        <p:spPr bwMode="auto">
          <a:xfrm>
            <a:off x="6546850" y="1346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18</a:t>
            </a:r>
            <a:endParaRPr lang="en-US" altLang="zh-CN" sz="2400">
              <a:solidFill>
                <a:srgbClr val="0000FF"/>
              </a:solidFill>
              <a:latin typeface="Times New Roman" panose="02020603050405020304" pitchFamily="18" charset="0"/>
            </a:endParaRPr>
          </a:p>
        </p:txBody>
      </p:sp>
      <p:sp>
        <p:nvSpPr>
          <p:cNvPr id="206863" name="Line 15"/>
          <p:cNvSpPr>
            <a:spLocks noChangeShapeType="1"/>
          </p:cNvSpPr>
          <p:nvPr/>
        </p:nvSpPr>
        <p:spPr bwMode="auto">
          <a:xfrm flipH="1">
            <a:off x="4641850" y="1651000"/>
            <a:ext cx="685800" cy="6858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64" name="Oval 16"/>
          <p:cNvSpPr>
            <a:spLocks noChangeArrowheads="1"/>
          </p:cNvSpPr>
          <p:nvPr/>
        </p:nvSpPr>
        <p:spPr bwMode="auto">
          <a:xfrm>
            <a:off x="4413250" y="2108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6865" name="Text Box 17"/>
          <p:cNvSpPr txBox="1">
            <a:spLocks noChangeArrowheads="1"/>
          </p:cNvSpPr>
          <p:nvPr/>
        </p:nvSpPr>
        <p:spPr bwMode="auto">
          <a:xfrm>
            <a:off x="5937250" y="1727200"/>
            <a:ext cx="3365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endParaRPr lang="en-US" altLang="zh-CN" sz="2400">
              <a:solidFill>
                <a:srgbClr val="FFFF00"/>
              </a:solidFill>
              <a:latin typeface="Times New Roman" panose="02020603050405020304" pitchFamily="18" charset="0"/>
            </a:endParaRPr>
          </a:p>
        </p:txBody>
      </p:sp>
      <p:sp>
        <p:nvSpPr>
          <p:cNvPr id="206866" name="Oval 18"/>
          <p:cNvSpPr>
            <a:spLocks noChangeArrowheads="1"/>
          </p:cNvSpPr>
          <p:nvPr/>
        </p:nvSpPr>
        <p:spPr bwMode="auto">
          <a:xfrm>
            <a:off x="2355850" y="2251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16</a:t>
            </a:r>
            <a:endParaRPr lang="en-US" altLang="zh-CN" sz="2400">
              <a:solidFill>
                <a:srgbClr val="0000FF"/>
              </a:solidFill>
              <a:latin typeface="Times New Roman" panose="02020603050405020304" pitchFamily="18" charset="0"/>
            </a:endParaRPr>
          </a:p>
        </p:txBody>
      </p:sp>
      <p:sp>
        <p:nvSpPr>
          <p:cNvPr id="206867" name="Text Box 19"/>
          <p:cNvSpPr txBox="1">
            <a:spLocks noChangeArrowheads="1"/>
          </p:cNvSpPr>
          <p:nvPr/>
        </p:nvSpPr>
        <p:spPr bwMode="auto">
          <a:xfrm>
            <a:off x="2279650" y="1870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868" name="Text Box 20"/>
          <p:cNvSpPr txBox="1">
            <a:spLocks noChangeArrowheads="1"/>
          </p:cNvSpPr>
          <p:nvPr/>
        </p:nvSpPr>
        <p:spPr bwMode="auto">
          <a:xfrm>
            <a:off x="3695700" y="1870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869" name="Text Box 21"/>
          <p:cNvSpPr txBox="1">
            <a:spLocks noChangeArrowheads="1"/>
          </p:cNvSpPr>
          <p:nvPr/>
        </p:nvSpPr>
        <p:spPr bwMode="auto">
          <a:xfrm>
            <a:off x="3041650" y="1108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870" name="Oval 22"/>
          <p:cNvSpPr>
            <a:spLocks noChangeArrowheads="1"/>
          </p:cNvSpPr>
          <p:nvPr/>
        </p:nvSpPr>
        <p:spPr bwMode="auto">
          <a:xfrm>
            <a:off x="1441450" y="1489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6871" name="Line 23"/>
          <p:cNvSpPr>
            <a:spLocks noChangeShapeType="1"/>
          </p:cNvSpPr>
          <p:nvPr/>
        </p:nvSpPr>
        <p:spPr bwMode="auto">
          <a:xfrm flipH="1">
            <a:off x="1060450" y="1870075"/>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2" name="Oval 24"/>
          <p:cNvSpPr>
            <a:spLocks noChangeArrowheads="1"/>
          </p:cNvSpPr>
          <p:nvPr/>
        </p:nvSpPr>
        <p:spPr bwMode="auto">
          <a:xfrm>
            <a:off x="755650" y="2251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6873" name="Oval 25"/>
          <p:cNvSpPr>
            <a:spLocks noChangeArrowheads="1"/>
          </p:cNvSpPr>
          <p:nvPr/>
        </p:nvSpPr>
        <p:spPr bwMode="auto">
          <a:xfrm>
            <a:off x="3498850" y="2251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6874" name="Line 26"/>
          <p:cNvSpPr>
            <a:spLocks noChangeShapeType="1"/>
          </p:cNvSpPr>
          <p:nvPr/>
        </p:nvSpPr>
        <p:spPr bwMode="auto">
          <a:xfrm flipH="1">
            <a:off x="1822450" y="118427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75" name="Oval 27"/>
          <p:cNvSpPr>
            <a:spLocks noChangeArrowheads="1"/>
          </p:cNvSpPr>
          <p:nvPr/>
        </p:nvSpPr>
        <p:spPr bwMode="auto">
          <a:xfrm>
            <a:off x="2127250" y="8032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6876" name="Text Box 28"/>
          <p:cNvSpPr txBox="1">
            <a:spLocks noChangeArrowheads="1"/>
          </p:cNvSpPr>
          <p:nvPr/>
        </p:nvSpPr>
        <p:spPr bwMode="auto">
          <a:xfrm>
            <a:off x="6743700" y="965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6877" name="Oval 29"/>
          <p:cNvSpPr>
            <a:spLocks noChangeArrowheads="1"/>
          </p:cNvSpPr>
          <p:nvPr/>
        </p:nvSpPr>
        <p:spPr bwMode="auto">
          <a:xfrm>
            <a:off x="1746250" y="22510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6878" name="Oval 30"/>
          <p:cNvSpPr>
            <a:spLocks noChangeArrowheads="1"/>
          </p:cNvSpPr>
          <p:nvPr/>
        </p:nvSpPr>
        <p:spPr bwMode="auto">
          <a:xfrm>
            <a:off x="5175250" y="1346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6879" name="Oval 31"/>
          <p:cNvSpPr>
            <a:spLocks noChangeArrowheads="1"/>
          </p:cNvSpPr>
          <p:nvPr/>
        </p:nvSpPr>
        <p:spPr bwMode="auto">
          <a:xfrm>
            <a:off x="6165850" y="2108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16</a:t>
            </a:r>
            <a:endParaRPr lang="en-US" altLang="zh-CN" sz="2400">
              <a:solidFill>
                <a:srgbClr val="0000FF"/>
              </a:solidFill>
              <a:latin typeface="Times New Roman" panose="02020603050405020304" pitchFamily="18" charset="0"/>
            </a:endParaRPr>
          </a:p>
        </p:txBody>
      </p:sp>
      <p:sp>
        <p:nvSpPr>
          <p:cNvPr id="206880" name="Oval 32"/>
          <p:cNvSpPr>
            <a:spLocks noChangeArrowheads="1"/>
          </p:cNvSpPr>
          <p:nvPr/>
        </p:nvSpPr>
        <p:spPr bwMode="auto">
          <a:xfrm>
            <a:off x="5632450" y="29464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rgbClr val="CC3300"/>
                </a:solidFill>
                <a:latin typeface="Times New Roman" panose="02020603050405020304" pitchFamily="18" charset="0"/>
                <a:ea typeface="MS Hei" pitchFamily="49" charset="-122"/>
              </a:rPr>
              <a:t>14</a:t>
            </a:r>
            <a:endParaRPr lang="en-US" altLang="zh-CN" sz="2400" dirty="0">
              <a:solidFill>
                <a:srgbClr val="0000FF"/>
              </a:solidFill>
              <a:latin typeface="Times New Roman" panose="02020603050405020304" pitchFamily="18" charset="0"/>
            </a:endParaRPr>
          </a:p>
        </p:txBody>
      </p:sp>
      <p:sp>
        <p:nvSpPr>
          <p:cNvPr id="206881" name="Text Box 33"/>
          <p:cNvSpPr txBox="1">
            <a:spLocks noChangeArrowheads="1"/>
          </p:cNvSpPr>
          <p:nvPr/>
        </p:nvSpPr>
        <p:spPr bwMode="auto">
          <a:xfrm>
            <a:off x="2355850" y="4222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882" name="Text Box 34"/>
          <p:cNvSpPr txBox="1">
            <a:spLocks noChangeArrowheads="1"/>
          </p:cNvSpPr>
          <p:nvPr/>
        </p:nvSpPr>
        <p:spPr bwMode="auto">
          <a:xfrm>
            <a:off x="5480050" y="25654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883" name="Line 35"/>
          <p:cNvSpPr>
            <a:spLocks noChangeShapeType="1"/>
          </p:cNvSpPr>
          <p:nvPr/>
        </p:nvSpPr>
        <p:spPr bwMode="auto">
          <a:xfrm>
            <a:off x="6927850" y="1727200"/>
            <a:ext cx="5334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4" name="Oval 36"/>
          <p:cNvSpPr>
            <a:spLocks noChangeArrowheads="1"/>
          </p:cNvSpPr>
          <p:nvPr/>
        </p:nvSpPr>
        <p:spPr bwMode="auto">
          <a:xfrm>
            <a:off x="7308850" y="2108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6885" name="Oval 37"/>
          <p:cNvSpPr>
            <a:spLocks noChangeArrowheads="1"/>
          </p:cNvSpPr>
          <p:nvPr/>
        </p:nvSpPr>
        <p:spPr bwMode="auto">
          <a:xfrm>
            <a:off x="5480050" y="21082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9</a:t>
            </a:r>
            <a:endParaRPr lang="en-US" altLang="zh-CN" sz="2400">
              <a:solidFill>
                <a:srgbClr val="0000FF"/>
              </a:solidFill>
              <a:latin typeface="Times New Roman" panose="02020603050405020304" pitchFamily="18" charset="0"/>
            </a:endParaRPr>
          </a:p>
        </p:txBody>
      </p:sp>
      <p:sp>
        <p:nvSpPr>
          <p:cNvPr id="206886" name="Text Box 38"/>
          <p:cNvSpPr txBox="1">
            <a:spLocks noChangeArrowheads="1"/>
          </p:cNvSpPr>
          <p:nvPr/>
        </p:nvSpPr>
        <p:spPr bwMode="auto">
          <a:xfrm>
            <a:off x="6242050" y="47625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6887" name="Oval 39"/>
          <p:cNvSpPr>
            <a:spLocks noChangeArrowheads="1"/>
          </p:cNvSpPr>
          <p:nvPr/>
        </p:nvSpPr>
        <p:spPr bwMode="auto">
          <a:xfrm>
            <a:off x="5861050" y="66040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6888" name="Line 40"/>
          <p:cNvSpPr>
            <a:spLocks noChangeShapeType="1"/>
          </p:cNvSpPr>
          <p:nvPr/>
        </p:nvSpPr>
        <p:spPr bwMode="auto">
          <a:xfrm flipH="1">
            <a:off x="7011988" y="4300538"/>
            <a:ext cx="3048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89" name="Line 41"/>
          <p:cNvSpPr>
            <a:spLocks noChangeShapeType="1"/>
          </p:cNvSpPr>
          <p:nvPr/>
        </p:nvSpPr>
        <p:spPr bwMode="auto">
          <a:xfrm>
            <a:off x="6859588" y="3614738"/>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0" name="Line 42"/>
          <p:cNvSpPr>
            <a:spLocks noChangeShapeType="1"/>
          </p:cNvSpPr>
          <p:nvPr/>
        </p:nvSpPr>
        <p:spPr bwMode="auto">
          <a:xfrm flipH="1">
            <a:off x="6021388" y="3538538"/>
            <a:ext cx="5334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1" name="Line 43"/>
          <p:cNvSpPr>
            <a:spLocks noChangeShapeType="1"/>
          </p:cNvSpPr>
          <p:nvPr/>
        </p:nvSpPr>
        <p:spPr bwMode="auto">
          <a:xfrm>
            <a:off x="2135188" y="3614738"/>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2" name="Line 44"/>
          <p:cNvSpPr>
            <a:spLocks noChangeShapeType="1"/>
          </p:cNvSpPr>
          <p:nvPr/>
        </p:nvSpPr>
        <p:spPr bwMode="auto">
          <a:xfrm flipH="1">
            <a:off x="1754188" y="4986338"/>
            <a:ext cx="3048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3" name="Line 45"/>
          <p:cNvSpPr>
            <a:spLocks noChangeShapeType="1"/>
          </p:cNvSpPr>
          <p:nvPr/>
        </p:nvSpPr>
        <p:spPr bwMode="auto">
          <a:xfrm>
            <a:off x="7088188" y="5062538"/>
            <a:ext cx="381000" cy="6858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4" name="Line 46"/>
          <p:cNvSpPr>
            <a:spLocks noChangeShapeType="1"/>
          </p:cNvSpPr>
          <p:nvPr/>
        </p:nvSpPr>
        <p:spPr bwMode="auto">
          <a:xfrm>
            <a:off x="6021388" y="4300538"/>
            <a:ext cx="2286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5" name="Line 47"/>
          <p:cNvSpPr>
            <a:spLocks noChangeShapeType="1"/>
          </p:cNvSpPr>
          <p:nvPr/>
        </p:nvSpPr>
        <p:spPr bwMode="auto">
          <a:xfrm flipH="1">
            <a:off x="6478588" y="5062538"/>
            <a:ext cx="304800" cy="609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6" name="Line 48"/>
          <p:cNvSpPr>
            <a:spLocks noChangeShapeType="1"/>
          </p:cNvSpPr>
          <p:nvPr/>
        </p:nvSpPr>
        <p:spPr bwMode="auto">
          <a:xfrm>
            <a:off x="1296988" y="4300538"/>
            <a:ext cx="2286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7" name="Line 49"/>
          <p:cNvSpPr>
            <a:spLocks noChangeShapeType="1"/>
          </p:cNvSpPr>
          <p:nvPr/>
        </p:nvSpPr>
        <p:spPr bwMode="auto">
          <a:xfrm flipH="1">
            <a:off x="2287588" y="4300538"/>
            <a:ext cx="2286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8" name="Line 50"/>
          <p:cNvSpPr>
            <a:spLocks noChangeShapeType="1"/>
          </p:cNvSpPr>
          <p:nvPr/>
        </p:nvSpPr>
        <p:spPr bwMode="auto">
          <a:xfrm>
            <a:off x="1830388" y="5824538"/>
            <a:ext cx="457200" cy="609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899" name="Line 51"/>
          <p:cNvSpPr>
            <a:spLocks noChangeShapeType="1"/>
          </p:cNvSpPr>
          <p:nvPr/>
        </p:nvSpPr>
        <p:spPr bwMode="auto">
          <a:xfrm flipH="1">
            <a:off x="5335588" y="4300538"/>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0" name="Line 52"/>
          <p:cNvSpPr>
            <a:spLocks noChangeShapeType="1"/>
          </p:cNvSpPr>
          <p:nvPr/>
        </p:nvSpPr>
        <p:spPr bwMode="auto">
          <a:xfrm>
            <a:off x="2820988" y="4300538"/>
            <a:ext cx="457200" cy="457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1" name="Oval 53"/>
          <p:cNvSpPr>
            <a:spLocks noChangeArrowheads="1"/>
          </p:cNvSpPr>
          <p:nvPr/>
        </p:nvSpPr>
        <p:spPr bwMode="auto">
          <a:xfrm>
            <a:off x="2058988" y="62817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15</a:t>
            </a:r>
            <a:endParaRPr lang="en-US" altLang="zh-CN" sz="2400">
              <a:solidFill>
                <a:srgbClr val="0000FF"/>
              </a:solidFill>
              <a:latin typeface="Times New Roman" panose="02020603050405020304" pitchFamily="18" charset="0"/>
            </a:endParaRPr>
          </a:p>
        </p:txBody>
      </p:sp>
      <p:sp>
        <p:nvSpPr>
          <p:cNvPr id="206902" name="Oval 54"/>
          <p:cNvSpPr>
            <a:spLocks noChangeArrowheads="1"/>
          </p:cNvSpPr>
          <p:nvPr/>
        </p:nvSpPr>
        <p:spPr bwMode="auto">
          <a:xfrm>
            <a:off x="7164388" y="3919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18</a:t>
            </a:r>
            <a:endParaRPr lang="en-US" altLang="zh-CN" sz="2400">
              <a:solidFill>
                <a:srgbClr val="0000FF"/>
              </a:solidFill>
              <a:latin typeface="Times New Roman" panose="02020603050405020304" pitchFamily="18" charset="0"/>
            </a:endParaRPr>
          </a:p>
        </p:txBody>
      </p:sp>
      <p:sp>
        <p:nvSpPr>
          <p:cNvPr id="206903" name="Text Box 55"/>
          <p:cNvSpPr txBox="1">
            <a:spLocks noChangeArrowheads="1"/>
          </p:cNvSpPr>
          <p:nvPr/>
        </p:nvSpPr>
        <p:spPr bwMode="auto">
          <a:xfrm>
            <a:off x="1897063" y="2827338"/>
            <a:ext cx="4381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206904" name="Line 56"/>
          <p:cNvSpPr>
            <a:spLocks noChangeShapeType="1"/>
          </p:cNvSpPr>
          <p:nvPr/>
        </p:nvSpPr>
        <p:spPr bwMode="auto">
          <a:xfrm flipH="1">
            <a:off x="534988" y="4224338"/>
            <a:ext cx="609600" cy="609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05" name="Oval 57"/>
          <p:cNvSpPr>
            <a:spLocks noChangeArrowheads="1"/>
          </p:cNvSpPr>
          <p:nvPr/>
        </p:nvSpPr>
        <p:spPr bwMode="auto">
          <a:xfrm>
            <a:off x="306388" y="46053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rgbClr val="CC3300"/>
                </a:solidFill>
                <a:latin typeface="Times New Roman" panose="02020603050405020304" pitchFamily="18" charset="0"/>
                <a:ea typeface="MS Hei" pitchFamily="49" charset="-122"/>
              </a:rPr>
              <a:t>3</a:t>
            </a:r>
            <a:endParaRPr lang="en-US" altLang="zh-CN" sz="2400" dirty="0">
              <a:solidFill>
                <a:srgbClr val="0000FF"/>
              </a:solidFill>
              <a:latin typeface="Times New Roman" panose="02020603050405020304" pitchFamily="18" charset="0"/>
            </a:endParaRPr>
          </a:p>
        </p:txBody>
      </p:sp>
      <p:sp>
        <p:nvSpPr>
          <p:cNvPr id="206906" name="Oval 58"/>
          <p:cNvSpPr>
            <a:spLocks noChangeArrowheads="1"/>
          </p:cNvSpPr>
          <p:nvPr/>
        </p:nvSpPr>
        <p:spPr bwMode="auto">
          <a:xfrm>
            <a:off x="2439988" y="3919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18</a:t>
            </a:r>
            <a:endParaRPr lang="en-US" altLang="zh-CN" sz="2400">
              <a:solidFill>
                <a:srgbClr val="0000FF"/>
              </a:solidFill>
              <a:latin typeface="Times New Roman" panose="02020603050405020304" pitchFamily="18" charset="0"/>
            </a:endParaRPr>
          </a:p>
        </p:txBody>
      </p:sp>
      <p:sp>
        <p:nvSpPr>
          <p:cNvPr id="206907" name="Oval 59"/>
          <p:cNvSpPr>
            <a:spLocks noChangeArrowheads="1"/>
          </p:cNvSpPr>
          <p:nvPr/>
        </p:nvSpPr>
        <p:spPr bwMode="auto">
          <a:xfrm>
            <a:off x="1982788" y="46053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dirty="0">
                <a:solidFill>
                  <a:srgbClr val="010000"/>
                </a:solidFill>
                <a:latin typeface="Times New Roman" panose="02020603050405020304" pitchFamily="18" charset="0"/>
                <a:ea typeface="MS Hei" pitchFamily="49" charset="-122"/>
              </a:rPr>
              <a:t>16</a:t>
            </a:r>
            <a:endParaRPr lang="en-US" altLang="zh-CN" sz="2400" dirty="0">
              <a:solidFill>
                <a:srgbClr val="0000FF"/>
              </a:solidFill>
              <a:latin typeface="Times New Roman" panose="02020603050405020304" pitchFamily="18" charset="0"/>
            </a:endParaRPr>
          </a:p>
        </p:txBody>
      </p:sp>
      <p:sp>
        <p:nvSpPr>
          <p:cNvPr id="206908" name="Text Box 60"/>
          <p:cNvSpPr txBox="1">
            <a:spLocks noChangeArrowheads="1"/>
          </p:cNvSpPr>
          <p:nvPr/>
        </p:nvSpPr>
        <p:spPr bwMode="auto">
          <a:xfrm>
            <a:off x="1906588" y="4148138"/>
            <a:ext cx="33655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endParaRPr lang="en-US" altLang="zh-CN" sz="2400">
              <a:solidFill>
                <a:srgbClr val="FFFF00"/>
              </a:solidFill>
              <a:latin typeface="Times New Roman" panose="02020603050405020304" pitchFamily="18" charset="0"/>
            </a:endParaRPr>
          </a:p>
        </p:txBody>
      </p:sp>
      <p:sp>
        <p:nvSpPr>
          <p:cNvPr id="206909" name="AutoShape 61"/>
          <p:cNvSpPr>
            <a:spLocks noChangeArrowheads="1"/>
          </p:cNvSpPr>
          <p:nvPr/>
        </p:nvSpPr>
        <p:spPr bwMode="auto">
          <a:xfrm>
            <a:off x="3811588" y="4148138"/>
            <a:ext cx="1219200" cy="228600"/>
          </a:xfrm>
          <a:prstGeom prst="rightArrow">
            <a:avLst>
              <a:gd name="adj1" fmla="val 50000"/>
              <a:gd name="adj2" fmla="val 133333"/>
            </a:avLst>
          </a:prstGeom>
          <a:solidFill>
            <a:srgbClr val="CCECFF"/>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10" name="Text Box 62"/>
          <p:cNvSpPr txBox="1">
            <a:spLocks noChangeArrowheads="1"/>
          </p:cNvSpPr>
          <p:nvPr/>
        </p:nvSpPr>
        <p:spPr bwMode="auto">
          <a:xfrm>
            <a:off x="3735388" y="3608388"/>
            <a:ext cx="1304925" cy="396875"/>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FF00"/>
                </a:solidFill>
                <a:latin typeface="Times New Roman" panose="02020603050405020304" pitchFamily="18" charset="0"/>
                <a:ea typeface="仿宋_GB2312" pitchFamily="49" charset="-122"/>
              </a:rPr>
              <a:t>Left Right</a:t>
            </a:r>
            <a:endParaRPr lang="en-US" altLang="zh-CN" sz="2000">
              <a:solidFill>
                <a:srgbClr val="FFFF00"/>
              </a:solidFill>
              <a:latin typeface="Times New Roman" panose="02020603050405020304" pitchFamily="18" charset="0"/>
            </a:endParaRPr>
          </a:p>
        </p:txBody>
      </p:sp>
      <p:sp>
        <p:nvSpPr>
          <p:cNvPr id="206911" name="Oval 63"/>
          <p:cNvSpPr>
            <a:spLocks noChangeArrowheads="1"/>
          </p:cNvSpPr>
          <p:nvPr/>
        </p:nvSpPr>
        <p:spPr bwMode="auto">
          <a:xfrm>
            <a:off x="5716588" y="3919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6912" name="Oval 64"/>
          <p:cNvSpPr>
            <a:spLocks noChangeArrowheads="1"/>
          </p:cNvSpPr>
          <p:nvPr/>
        </p:nvSpPr>
        <p:spPr bwMode="auto">
          <a:xfrm>
            <a:off x="4954588" y="4681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3</a:t>
            </a:r>
            <a:endParaRPr lang="en-US" altLang="zh-CN" sz="2400">
              <a:solidFill>
                <a:srgbClr val="0000FF"/>
              </a:solidFill>
              <a:latin typeface="Times New Roman" panose="02020603050405020304" pitchFamily="18" charset="0"/>
            </a:endParaRPr>
          </a:p>
        </p:txBody>
      </p:sp>
      <p:sp>
        <p:nvSpPr>
          <p:cNvPr id="206913" name="Text Box 65"/>
          <p:cNvSpPr txBox="1">
            <a:spLocks noChangeArrowheads="1"/>
          </p:cNvSpPr>
          <p:nvPr/>
        </p:nvSpPr>
        <p:spPr bwMode="auto">
          <a:xfrm>
            <a:off x="6097588" y="51387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914" name="Text Box 66"/>
          <p:cNvSpPr txBox="1">
            <a:spLocks noChangeArrowheads="1"/>
          </p:cNvSpPr>
          <p:nvPr/>
        </p:nvSpPr>
        <p:spPr bwMode="auto">
          <a:xfrm>
            <a:off x="6630988" y="43005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915" name="Text Box 67"/>
          <p:cNvSpPr txBox="1">
            <a:spLocks noChangeArrowheads="1"/>
          </p:cNvSpPr>
          <p:nvPr/>
        </p:nvSpPr>
        <p:spPr bwMode="auto">
          <a:xfrm>
            <a:off x="2287588" y="59007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916" name="Oval 68"/>
          <p:cNvSpPr>
            <a:spLocks noChangeArrowheads="1"/>
          </p:cNvSpPr>
          <p:nvPr/>
        </p:nvSpPr>
        <p:spPr bwMode="auto">
          <a:xfrm>
            <a:off x="6478588" y="32337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11</a:t>
            </a:r>
            <a:endParaRPr lang="en-US" altLang="zh-CN" sz="2400">
              <a:solidFill>
                <a:srgbClr val="0000FF"/>
              </a:solidFill>
              <a:latin typeface="Times New Roman" panose="02020603050405020304" pitchFamily="18" charset="0"/>
            </a:endParaRPr>
          </a:p>
        </p:txBody>
      </p:sp>
      <p:sp>
        <p:nvSpPr>
          <p:cNvPr id="206917" name="Oval 69"/>
          <p:cNvSpPr>
            <a:spLocks noChangeArrowheads="1"/>
          </p:cNvSpPr>
          <p:nvPr/>
        </p:nvSpPr>
        <p:spPr bwMode="auto">
          <a:xfrm>
            <a:off x="992188" y="3919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7</a:t>
            </a:r>
            <a:endParaRPr lang="en-US" altLang="zh-CN" sz="2400" b="1">
              <a:solidFill>
                <a:srgbClr val="0000FF"/>
              </a:solidFill>
              <a:latin typeface="Times New Roman" panose="02020603050405020304" pitchFamily="18" charset="0"/>
            </a:endParaRPr>
          </a:p>
        </p:txBody>
      </p:sp>
      <p:sp>
        <p:nvSpPr>
          <p:cNvPr id="206918" name="Oval 70"/>
          <p:cNvSpPr>
            <a:spLocks noChangeArrowheads="1"/>
          </p:cNvSpPr>
          <p:nvPr/>
        </p:nvSpPr>
        <p:spPr bwMode="auto">
          <a:xfrm>
            <a:off x="1525588" y="5443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010000"/>
                </a:solidFill>
                <a:latin typeface="Times New Roman" panose="02020603050405020304" pitchFamily="18" charset="0"/>
              </a:rPr>
              <a:t>14</a:t>
            </a:r>
            <a:endParaRPr lang="en-US" altLang="zh-CN" sz="2400">
              <a:solidFill>
                <a:srgbClr val="0000FF"/>
              </a:solidFill>
              <a:latin typeface="Times New Roman" panose="02020603050405020304" pitchFamily="18" charset="0"/>
            </a:endParaRPr>
          </a:p>
        </p:txBody>
      </p:sp>
      <p:sp>
        <p:nvSpPr>
          <p:cNvPr id="206919" name="Oval 71"/>
          <p:cNvSpPr>
            <a:spLocks noChangeArrowheads="1"/>
          </p:cNvSpPr>
          <p:nvPr/>
        </p:nvSpPr>
        <p:spPr bwMode="auto">
          <a:xfrm>
            <a:off x="1373188" y="46053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9</a:t>
            </a:r>
            <a:endParaRPr lang="en-US" altLang="zh-CN" sz="2400">
              <a:solidFill>
                <a:srgbClr val="0000FF"/>
              </a:solidFill>
              <a:latin typeface="Times New Roman" panose="02020603050405020304" pitchFamily="18" charset="0"/>
            </a:endParaRPr>
          </a:p>
        </p:txBody>
      </p:sp>
      <p:sp>
        <p:nvSpPr>
          <p:cNvPr id="206920" name="Text Box 72"/>
          <p:cNvSpPr txBox="1">
            <a:spLocks noChangeArrowheads="1"/>
          </p:cNvSpPr>
          <p:nvPr/>
        </p:nvSpPr>
        <p:spPr bwMode="auto">
          <a:xfrm>
            <a:off x="7240588" y="35385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6921" name="Oval 73"/>
          <p:cNvSpPr>
            <a:spLocks noChangeArrowheads="1"/>
          </p:cNvSpPr>
          <p:nvPr/>
        </p:nvSpPr>
        <p:spPr bwMode="auto">
          <a:xfrm>
            <a:off x="7164388" y="55197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16</a:t>
            </a:r>
            <a:endParaRPr lang="en-US" altLang="zh-CN" sz="2400">
              <a:solidFill>
                <a:srgbClr val="0000FF"/>
              </a:solidFill>
              <a:latin typeface="Times New Roman" panose="02020603050405020304" pitchFamily="18" charset="0"/>
            </a:endParaRPr>
          </a:p>
        </p:txBody>
      </p:sp>
      <p:sp>
        <p:nvSpPr>
          <p:cNvPr id="206922" name="Oval 74"/>
          <p:cNvSpPr>
            <a:spLocks noChangeArrowheads="1"/>
          </p:cNvSpPr>
          <p:nvPr/>
        </p:nvSpPr>
        <p:spPr bwMode="auto">
          <a:xfrm>
            <a:off x="6707188" y="4681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15</a:t>
            </a:r>
            <a:endParaRPr lang="en-US" altLang="zh-CN" sz="2400">
              <a:solidFill>
                <a:srgbClr val="0000FF"/>
              </a:solidFill>
              <a:latin typeface="Times New Roman" panose="02020603050405020304" pitchFamily="18" charset="0"/>
            </a:endParaRPr>
          </a:p>
        </p:txBody>
      </p:sp>
      <p:sp>
        <p:nvSpPr>
          <p:cNvPr id="206923" name="Text Box 75"/>
          <p:cNvSpPr txBox="1">
            <a:spLocks noChangeArrowheads="1"/>
          </p:cNvSpPr>
          <p:nvPr/>
        </p:nvSpPr>
        <p:spPr bwMode="auto">
          <a:xfrm>
            <a:off x="7361238" y="51387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0</a:t>
            </a:r>
          </a:p>
        </p:txBody>
      </p:sp>
      <p:sp>
        <p:nvSpPr>
          <p:cNvPr id="206924" name="Text Box 76"/>
          <p:cNvSpPr txBox="1">
            <a:spLocks noChangeArrowheads="1"/>
          </p:cNvSpPr>
          <p:nvPr/>
        </p:nvSpPr>
        <p:spPr bwMode="auto">
          <a:xfrm>
            <a:off x="6751638" y="29718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6925" name="Line 77"/>
          <p:cNvSpPr>
            <a:spLocks noChangeShapeType="1"/>
          </p:cNvSpPr>
          <p:nvPr/>
        </p:nvSpPr>
        <p:spPr bwMode="auto">
          <a:xfrm flipH="1">
            <a:off x="1373188" y="3462338"/>
            <a:ext cx="533400" cy="5334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26" name="Oval 78"/>
          <p:cNvSpPr>
            <a:spLocks noChangeArrowheads="1"/>
          </p:cNvSpPr>
          <p:nvPr/>
        </p:nvSpPr>
        <p:spPr bwMode="auto">
          <a:xfrm>
            <a:off x="1754188" y="32337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11</a:t>
            </a:r>
            <a:endParaRPr lang="en-US" altLang="zh-CN" sz="2400">
              <a:solidFill>
                <a:srgbClr val="0000FF"/>
              </a:solidFill>
              <a:latin typeface="Times New Roman" panose="02020603050405020304" pitchFamily="18" charset="0"/>
            </a:endParaRPr>
          </a:p>
        </p:txBody>
      </p:sp>
      <p:sp>
        <p:nvSpPr>
          <p:cNvPr id="206927" name="Line 79"/>
          <p:cNvSpPr>
            <a:spLocks noChangeShapeType="1"/>
          </p:cNvSpPr>
          <p:nvPr/>
        </p:nvSpPr>
        <p:spPr bwMode="auto">
          <a:xfrm>
            <a:off x="7545388" y="4300538"/>
            <a:ext cx="685800" cy="6858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928" name="Oval 80"/>
          <p:cNvSpPr>
            <a:spLocks noChangeArrowheads="1"/>
          </p:cNvSpPr>
          <p:nvPr/>
        </p:nvSpPr>
        <p:spPr bwMode="auto">
          <a:xfrm>
            <a:off x="3125788" y="46053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6929" name="Oval 81"/>
          <p:cNvSpPr>
            <a:spLocks noChangeArrowheads="1"/>
          </p:cNvSpPr>
          <p:nvPr/>
        </p:nvSpPr>
        <p:spPr bwMode="auto">
          <a:xfrm>
            <a:off x="7926388" y="4681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26</a:t>
            </a:r>
            <a:endParaRPr lang="en-US" altLang="zh-CN" sz="2400">
              <a:solidFill>
                <a:srgbClr val="0000FF"/>
              </a:solidFill>
              <a:latin typeface="Times New Roman" panose="02020603050405020304" pitchFamily="18" charset="0"/>
            </a:endParaRPr>
          </a:p>
        </p:txBody>
      </p:sp>
      <p:sp>
        <p:nvSpPr>
          <p:cNvPr id="206930" name="Oval 82"/>
          <p:cNvSpPr>
            <a:spLocks noChangeArrowheads="1"/>
          </p:cNvSpPr>
          <p:nvPr/>
        </p:nvSpPr>
        <p:spPr bwMode="auto">
          <a:xfrm>
            <a:off x="6249988" y="55197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14</a:t>
            </a:r>
            <a:endParaRPr lang="en-US" altLang="zh-CN" sz="2400">
              <a:solidFill>
                <a:srgbClr val="0000FF"/>
              </a:solidFill>
              <a:latin typeface="Times New Roman" panose="02020603050405020304" pitchFamily="18" charset="0"/>
            </a:endParaRPr>
          </a:p>
        </p:txBody>
      </p:sp>
      <p:sp>
        <p:nvSpPr>
          <p:cNvPr id="206931" name="Text Box 83"/>
          <p:cNvSpPr txBox="1">
            <a:spLocks noChangeArrowheads="1"/>
          </p:cNvSpPr>
          <p:nvPr/>
        </p:nvSpPr>
        <p:spPr bwMode="auto">
          <a:xfrm>
            <a:off x="1906588" y="5214938"/>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-1</a:t>
            </a:r>
          </a:p>
        </p:txBody>
      </p:sp>
      <p:sp>
        <p:nvSpPr>
          <p:cNvPr id="206932" name="Text Box 84"/>
          <p:cNvSpPr txBox="1">
            <a:spLocks noChangeArrowheads="1"/>
          </p:cNvSpPr>
          <p:nvPr/>
        </p:nvSpPr>
        <p:spPr bwMode="auto">
          <a:xfrm>
            <a:off x="2592388" y="35385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FF00"/>
                </a:solidFill>
                <a:latin typeface="Times New Roman" panose="02020603050405020304" pitchFamily="18" charset="0"/>
              </a:rPr>
              <a:t>2</a:t>
            </a:r>
          </a:p>
        </p:txBody>
      </p:sp>
      <p:sp>
        <p:nvSpPr>
          <p:cNvPr id="206933" name="Oval 85"/>
          <p:cNvSpPr>
            <a:spLocks noChangeArrowheads="1"/>
          </p:cNvSpPr>
          <p:nvPr/>
        </p:nvSpPr>
        <p:spPr bwMode="auto">
          <a:xfrm>
            <a:off x="6097588" y="4681538"/>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rPr>
              <a:t>9</a:t>
            </a:r>
            <a:endParaRPr lang="en-US" altLang="zh-CN" sz="2400">
              <a:solidFill>
                <a:srgbClr val="0000FF"/>
              </a:solidFill>
              <a:latin typeface="Times New Roman" panose="02020603050405020304" pitchFamily="18" charset="0"/>
            </a:endParaRPr>
          </a:p>
        </p:txBody>
      </p:sp>
      <p:sp>
        <p:nvSpPr>
          <p:cNvPr id="206935" name="Rectangle 87"/>
          <p:cNvSpPr>
            <a:spLocks noChangeArrowheads="1"/>
          </p:cNvSpPr>
          <p:nvPr/>
        </p:nvSpPr>
        <p:spPr bwMode="auto">
          <a:xfrm>
            <a:off x="1616075" y="113258"/>
            <a:ext cx="5911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hlink"/>
              </a:buClr>
              <a:buSzPct val="75000"/>
              <a:buFont typeface="Wingdings" panose="05000000000000000000" pitchFamily="2" charset="2"/>
              <a:buNone/>
            </a:pPr>
            <a:r>
              <a:rPr kumimoji="1" lang="en-US" altLang="zh-CN" sz="3200" b="1">
                <a:solidFill>
                  <a:srgbClr val="FFFF00"/>
                </a:solidFill>
                <a:ea typeface="仿宋_GB2312" pitchFamily="49" charset="-122"/>
                <a:cs typeface="Times New Roman" panose="02020603050405020304" pitchFamily="18" charset="0"/>
              </a:rPr>
              <a:t>{ 16, 3, 7, 11, 9, 26, 18, 14, 15 }</a:t>
            </a:r>
          </a:p>
        </p:txBody>
      </p:sp>
      <p:sp>
        <p:nvSpPr>
          <p:cNvPr id="2" name="椭圆 1">
            <a:extLst>
              <a:ext uri="{FF2B5EF4-FFF2-40B4-BE49-F238E27FC236}">
                <a16:creationId xmlns:a16="http://schemas.microsoft.com/office/drawing/2014/main" id="{427F37F5-BE16-F46B-F046-B1779059CD34}"/>
              </a:ext>
            </a:extLst>
          </p:cNvPr>
          <p:cNvSpPr/>
          <p:nvPr/>
        </p:nvSpPr>
        <p:spPr>
          <a:xfrm rot="19226083">
            <a:off x="1433006" y="5185283"/>
            <a:ext cx="1109947" cy="1769651"/>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100">
            <a:extLst>
              <a:ext uri="{FF2B5EF4-FFF2-40B4-BE49-F238E27FC236}">
                <a16:creationId xmlns:a16="http://schemas.microsoft.com/office/drawing/2014/main" id="{423B2DCB-4151-ED47-E058-794CCC03E398}"/>
              </a:ext>
            </a:extLst>
          </p:cNvPr>
          <p:cNvSpPr txBox="1">
            <a:spLocks noChangeArrowheads="1"/>
          </p:cNvSpPr>
          <p:nvPr/>
        </p:nvSpPr>
        <p:spPr bwMode="auto">
          <a:xfrm>
            <a:off x="2767394" y="5714016"/>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FFC000"/>
                </a:solidFill>
                <a:latin typeface="Times New Roman" panose="02020603050405020304" pitchFamily="18" charset="0"/>
                <a:ea typeface="幼圆" panose="02010509060101010101" pitchFamily="49" charset="-122"/>
                <a:cs typeface="Times New Roman" panose="02020603050405020304" pitchFamily="18" charset="0"/>
              </a:rPr>
              <a:t>向左旋，再向右旋</a:t>
            </a:r>
          </a:p>
        </p:txBody>
      </p:sp>
      <p:sp>
        <p:nvSpPr>
          <p:cNvPr id="4" name="椭圆 3">
            <a:extLst>
              <a:ext uri="{FF2B5EF4-FFF2-40B4-BE49-F238E27FC236}">
                <a16:creationId xmlns:a16="http://schemas.microsoft.com/office/drawing/2014/main" id="{17884D9B-E9FD-9441-CD8F-BB24C2402451}"/>
              </a:ext>
            </a:extLst>
          </p:cNvPr>
          <p:cNvSpPr/>
          <p:nvPr/>
        </p:nvSpPr>
        <p:spPr>
          <a:xfrm rot="632881">
            <a:off x="1500212" y="4493609"/>
            <a:ext cx="1495180" cy="233534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Text Box 5"/>
          <p:cNvSpPr txBox="1">
            <a:spLocks noChangeArrowheads="1"/>
          </p:cNvSpPr>
          <p:nvPr/>
        </p:nvSpPr>
        <p:spPr bwMode="auto">
          <a:xfrm>
            <a:off x="251999" y="533400"/>
            <a:ext cx="8640000"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在平衡二叉树</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上插入一个新的数据元素</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的递归算法如下：</a:t>
            </a:r>
          </a:p>
          <a:p>
            <a:pPr>
              <a:spcBef>
                <a:spcPts val="12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为空树，则插入一个数据元素为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的新结点作为</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树的深度</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a:p>
            <a:pPr>
              <a:spcBef>
                <a:spcPts val="12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的关键字和</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的根结点的关键字相等，则不进行插入；</a:t>
            </a:r>
          </a:p>
          <a:p>
            <a:pPr>
              <a:spcBef>
                <a:spcPts val="12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的关键字小于</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的根结点的关键字，而且在</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的左子树中不存在和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有相同关键字的结点，则将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插入到</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的左子树上。并且当插入之后的</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左子树深度增加（</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）时</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，分别就下列不同情况处理：</a:t>
            </a:r>
          </a:p>
          <a:p>
            <a:pPr>
              <a:spcBef>
                <a:spcPts val="6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 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的根结点的平衡因子为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，则将根结点的平衡因子改为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0</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的深度不变；</a:t>
            </a:r>
          </a:p>
          <a:p>
            <a:pPr>
              <a:spcBef>
                <a:spcPts val="6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(2) 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的根结点的平衡因子为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0</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，则将根结点的平衡因子改为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的深度增</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2" name="矩形 1"/>
          <p:cNvSpPr/>
          <p:nvPr/>
        </p:nvSpPr>
        <p:spPr>
          <a:xfrm>
            <a:off x="612140" y="332740"/>
            <a:ext cx="2403475" cy="2271395"/>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5828" name="Line 4"/>
          <p:cNvSpPr>
            <a:spLocks noChangeShapeType="1"/>
          </p:cNvSpPr>
          <p:nvPr/>
        </p:nvSpPr>
        <p:spPr bwMode="auto">
          <a:xfrm flipH="1">
            <a:off x="2038985" y="1358265"/>
            <a:ext cx="381000" cy="3810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4" name="Line 20"/>
          <p:cNvSpPr>
            <a:spLocks noChangeShapeType="1"/>
          </p:cNvSpPr>
          <p:nvPr/>
        </p:nvSpPr>
        <p:spPr bwMode="auto">
          <a:xfrm>
            <a:off x="1967230" y="1252220"/>
            <a:ext cx="381000" cy="381000"/>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Oval 21"/>
          <p:cNvSpPr>
            <a:spLocks noChangeArrowheads="1"/>
          </p:cNvSpPr>
          <p:nvPr/>
        </p:nvSpPr>
        <p:spPr bwMode="auto">
          <a:xfrm>
            <a:off x="1662430" y="87122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a:t>
            </a:r>
            <a:endParaRPr lang="en-US" altLang="zh-CN" sz="2400" b="1">
              <a:solidFill>
                <a:srgbClr val="0000FF"/>
              </a:solidFill>
              <a:latin typeface="Times New Roman" panose="02020603050405020304" pitchFamily="18" charset="0"/>
            </a:endParaRPr>
          </a:p>
        </p:txBody>
      </p:sp>
      <p:sp>
        <p:nvSpPr>
          <p:cNvPr id="205865" name="Oval 41"/>
          <p:cNvSpPr>
            <a:spLocks noChangeArrowheads="1"/>
          </p:cNvSpPr>
          <p:nvPr/>
        </p:nvSpPr>
        <p:spPr bwMode="auto">
          <a:xfrm>
            <a:off x="2195830" y="155702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3" name="矩形 2"/>
          <p:cNvSpPr/>
          <p:nvPr/>
        </p:nvSpPr>
        <p:spPr>
          <a:xfrm>
            <a:off x="6012815" y="404495"/>
            <a:ext cx="2403475" cy="2271395"/>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Line 20"/>
          <p:cNvSpPr>
            <a:spLocks noChangeShapeType="1"/>
          </p:cNvSpPr>
          <p:nvPr/>
        </p:nvSpPr>
        <p:spPr bwMode="auto">
          <a:xfrm flipH="1">
            <a:off x="6878320" y="1341120"/>
            <a:ext cx="283210" cy="297815"/>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21"/>
          <p:cNvSpPr>
            <a:spLocks noChangeArrowheads="1"/>
          </p:cNvSpPr>
          <p:nvPr/>
        </p:nvSpPr>
        <p:spPr bwMode="auto">
          <a:xfrm>
            <a:off x="7063105" y="94297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0</a:t>
            </a:r>
            <a:endParaRPr lang="en-US" altLang="zh-CN" sz="2400" b="1">
              <a:solidFill>
                <a:srgbClr val="0000FF"/>
              </a:solidFill>
              <a:latin typeface="Times New Roman" panose="02020603050405020304" pitchFamily="18" charset="0"/>
            </a:endParaRPr>
          </a:p>
        </p:txBody>
      </p:sp>
      <p:sp>
        <p:nvSpPr>
          <p:cNvPr id="7" name="Oval 41"/>
          <p:cNvSpPr>
            <a:spLocks noChangeArrowheads="1"/>
          </p:cNvSpPr>
          <p:nvPr/>
        </p:nvSpPr>
        <p:spPr bwMode="auto">
          <a:xfrm>
            <a:off x="6516370" y="155702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8" name="Oval 41"/>
          <p:cNvSpPr>
            <a:spLocks noChangeArrowheads="1"/>
          </p:cNvSpPr>
          <p:nvPr/>
        </p:nvSpPr>
        <p:spPr bwMode="auto">
          <a:xfrm>
            <a:off x="7668895" y="1557020"/>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9" name="Line 20"/>
          <p:cNvSpPr>
            <a:spLocks noChangeShapeType="1"/>
          </p:cNvSpPr>
          <p:nvPr/>
        </p:nvSpPr>
        <p:spPr bwMode="auto">
          <a:xfrm>
            <a:off x="7435850" y="1341120"/>
            <a:ext cx="305435" cy="297815"/>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093">
                                            <p:txEl>
                                              <p:pRg st="1" end="1"/>
                                            </p:txEl>
                                          </p:spTgt>
                                        </p:tgtEl>
                                        <p:attrNameLst>
                                          <p:attrName>style.visibility</p:attrName>
                                        </p:attrNameLst>
                                      </p:cBhvr>
                                      <p:to>
                                        <p:strVal val="visible"/>
                                      </p:to>
                                    </p:set>
                                    <p:animEffect transition="in" filter="fade">
                                      <p:cBhvr>
                                        <p:cTn id="7" dur="1000"/>
                                        <p:tgtEl>
                                          <p:spTgt spid="89093">
                                            <p:txEl>
                                              <p:pRg st="1" end="1"/>
                                            </p:txEl>
                                          </p:spTgt>
                                        </p:tgtEl>
                                      </p:cBhvr>
                                    </p:animEffect>
                                    <p:anim calcmode="lin" valueType="num">
                                      <p:cBhvr>
                                        <p:cTn id="8" dur="1000" fill="hold"/>
                                        <p:tgtEl>
                                          <p:spTgt spid="8909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909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9093">
                                            <p:txEl>
                                              <p:pRg st="2" end="2"/>
                                            </p:txEl>
                                          </p:spTgt>
                                        </p:tgtEl>
                                        <p:attrNameLst>
                                          <p:attrName>style.visibility</p:attrName>
                                        </p:attrNameLst>
                                      </p:cBhvr>
                                      <p:to>
                                        <p:strVal val="visible"/>
                                      </p:to>
                                    </p:set>
                                    <p:animEffect transition="in" filter="fade">
                                      <p:cBhvr>
                                        <p:cTn id="14" dur="1000"/>
                                        <p:tgtEl>
                                          <p:spTgt spid="89093">
                                            <p:txEl>
                                              <p:pRg st="2" end="2"/>
                                            </p:txEl>
                                          </p:spTgt>
                                        </p:tgtEl>
                                      </p:cBhvr>
                                    </p:animEffect>
                                    <p:anim calcmode="lin" valueType="num">
                                      <p:cBhvr>
                                        <p:cTn id="15" dur="1000" fill="hold"/>
                                        <p:tgtEl>
                                          <p:spTgt spid="8909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909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9093">
                                            <p:txEl>
                                              <p:pRg st="3" end="3"/>
                                            </p:txEl>
                                          </p:spTgt>
                                        </p:tgtEl>
                                        <p:attrNameLst>
                                          <p:attrName>style.visibility</p:attrName>
                                        </p:attrNameLst>
                                      </p:cBhvr>
                                      <p:to>
                                        <p:strVal val="visible"/>
                                      </p:to>
                                    </p:set>
                                    <p:animEffect transition="in" filter="fade">
                                      <p:cBhvr>
                                        <p:cTn id="21" dur="1000"/>
                                        <p:tgtEl>
                                          <p:spTgt spid="89093">
                                            <p:txEl>
                                              <p:pRg st="3" end="3"/>
                                            </p:txEl>
                                          </p:spTgt>
                                        </p:tgtEl>
                                      </p:cBhvr>
                                    </p:animEffect>
                                    <p:anim calcmode="lin" valueType="num">
                                      <p:cBhvr>
                                        <p:cTn id="22" dur="1000" fill="hold"/>
                                        <p:tgtEl>
                                          <p:spTgt spid="8909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909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9093">
                                            <p:txEl>
                                              <p:pRg st="4" end="4"/>
                                            </p:txEl>
                                          </p:spTgt>
                                        </p:tgtEl>
                                        <p:attrNameLst>
                                          <p:attrName>style.visibility</p:attrName>
                                        </p:attrNameLst>
                                      </p:cBhvr>
                                      <p:to>
                                        <p:strVal val="visible"/>
                                      </p:to>
                                    </p:set>
                                    <p:animEffect transition="in" filter="fade">
                                      <p:cBhvr>
                                        <p:cTn id="28" dur="1000"/>
                                        <p:tgtEl>
                                          <p:spTgt spid="89093">
                                            <p:txEl>
                                              <p:pRg st="4" end="4"/>
                                            </p:txEl>
                                          </p:spTgt>
                                        </p:tgtEl>
                                      </p:cBhvr>
                                    </p:animEffect>
                                    <p:anim calcmode="lin" valueType="num">
                                      <p:cBhvr>
                                        <p:cTn id="29" dur="1000" fill="hold"/>
                                        <p:tgtEl>
                                          <p:spTgt spid="8909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9093">
                                            <p:txEl>
                                              <p:pRg st="4" end="4"/>
                                            </p:txEl>
                                          </p:spTgt>
                                        </p:tgtEl>
                                        <p:attrNameLst>
                                          <p:attrName>ppt_y</p:attrName>
                                        </p:attrNameLst>
                                      </p:cBhvr>
                                      <p:tavLst>
                                        <p:tav tm="0">
                                          <p:val>
                                            <p:strVal val="#ppt_y+.1"/>
                                          </p:val>
                                        </p:tav>
                                        <p:tav tm="100000">
                                          <p:val>
                                            <p:strVal val="#ppt_y"/>
                                          </p:val>
                                        </p:tav>
                                      </p:tavLst>
                                    </p:anim>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8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8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8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58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9093">
                                            <p:txEl>
                                              <p:pRg st="5" end="5"/>
                                            </p:txEl>
                                          </p:spTgt>
                                        </p:tgtEl>
                                        <p:attrNameLst>
                                          <p:attrName>style.visibility</p:attrName>
                                        </p:attrNameLst>
                                      </p:cBhvr>
                                      <p:to>
                                        <p:strVal val="visible"/>
                                      </p:to>
                                    </p:set>
                                    <p:animEffect transition="in" filter="fade">
                                      <p:cBhvr>
                                        <p:cTn id="45" dur="1000"/>
                                        <p:tgtEl>
                                          <p:spTgt spid="89093">
                                            <p:txEl>
                                              <p:pRg st="5" end="5"/>
                                            </p:txEl>
                                          </p:spTgt>
                                        </p:tgtEl>
                                      </p:cBhvr>
                                    </p:animEffect>
                                    <p:anim calcmode="lin" valueType="num">
                                      <p:cBhvr>
                                        <p:cTn id="46" dur="1000" fill="hold"/>
                                        <p:tgtEl>
                                          <p:spTgt spid="8909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89093">
                                            <p:txEl>
                                              <p:pRg st="5" end="5"/>
                                            </p:txEl>
                                          </p:spTgt>
                                        </p:tgtEl>
                                        <p:attrNameLst>
                                          <p:attrName>ppt_y</p:attrName>
                                        </p:attrNameLst>
                                      </p:cBhvr>
                                      <p:tavLst>
                                        <p:tav tm="0">
                                          <p:val>
                                            <p:strVal val="#ppt_y+.1"/>
                                          </p:val>
                                        </p:tav>
                                        <p:tav tm="100000">
                                          <p:val>
                                            <p:strVal val="#ppt_y"/>
                                          </p:val>
                                        </p:tav>
                                      </p:tavLst>
                                    </p:anim>
                                  </p:childTnLst>
                                </p:cTn>
                              </p:par>
                              <p:par>
                                <p:cTn id="48" presetID="1"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5845" grpId="0" animBg="1"/>
      <p:bldP spid="205845" grpId="1" animBg="1"/>
      <p:bldP spid="205865" grpId="0" animBg="1"/>
      <p:bldP spid="205865" grpId="1" animBg="1"/>
      <p:bldP spid="3" grpId="0" animBg="1"/>
      <p:bldP spid="3" grpId="1" animBg="1"/>
      <p:bldP spid="6" grpId="0" animBg="1"/>
      <p:bldP spid="6" grpId="1" animBg="1"/>
      <p:bldP spid="7" grpId="0" animBg="1"/>
      <p:bldP spid="7" grpId="1" animBg="1"/>
      <p:bldP spid="8" grpId="0" animBg="1"/>
      <p:bldP spid="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251999" y="574675"/>
            <a:ext cx="8640000" cy="335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 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的根结点的平衡因子为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，则</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spcBef>
                <a:spcPts val="600"/>
              </a:spcBef>
            </a:pP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插入后若</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的左子树根结点的平衡因子为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，需进行单向右旋平衡处理，并且在</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右旋处理后</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，将根结点和其右子树根结点的平衡因子更改为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0</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树的深度不变</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a:p>
            <a:pPr>
              <a:spcBef>
                <a:spcPts val="600"/>
              </a:spcBef>
            </a:pP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插入后若</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的左子树根结点的平衡因子为</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，需进行先向左、后向右的</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双向旋转</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平衡处理，并且的旋转后，修改根结点和其左右子树根结点的平衡因子，</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树的深度不变</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a:t>
            </a:r>
          </a:p>
          <a:p>
            <a:pPr>
              <a:spcBef>
                <a:spcPts val="1200"/>
              </a:spcBef>
            </a:pPr>
            <a:endPar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 name="矩形 1"/>
          <p:cNvSpPr/>
          <p:nvPr/>
        </p:nvSpPr>
        <p:spPr>
          <a:xfrm>
            <a:off x="611505" y="3644900"/>
            <a:ext cx="2403475" cy="2271395"/>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5844" name="Line 20"/>
          <p:cNvSpPr>
            <a:spLocks noChangeShapeType="1"/>
          </p:cNvSpPr>
          <p:nvPr/>
        </p:nvSpPr>
        <p:spPr bwMode="auto">
          <a:xfrm flipH="1">
            <a:off x="1760220" y="4239260"/>
            <a:ext cx="438150" cy="361315"/>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845" name="Oval 21"/>
          <p:cNvSpPr>
            <a:spLocks noChangeArrowheads="1"/>
          </p:cNvSpPr>
          <p:nvPr/>
        </p:nvSpPr>
        <p:spPr bwMode="auto">
          <a:xfrm>
            <a:off x="2063750" y="386143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a:t>
            </a:r>
            <a:endParaRPr lang="en-US" altLang="zh-CN" sz="2400" b="1">
              <a:solidFill>
                <a:srgbClr val="0000FF"/>
              </a:solidFill>
              <a:latin typeface="Times New Roman" panose="02020603050405020304" pitchFamily="18" charset="0"/>
            </a:endParaRPr>
          </a:p>
        </p:txBody>
      </p:sp>
      <p:sp>
        <p:nvSpPr>
          <p:cNvPr id="4" name="Line 20"/>
          <p:cNvSpPr>
            <a:spLocks noChangeShapeType="1"/>
          </p:cNvSpPr>
          <p:nvPr/>
        </p:nvSpPr>
        <p:spPr bwMode="auto">
          <a:xfrm flipH="1">
            <a:off x="1187450" y="4855845"/>
            <a:ext cx="389890" cy="417830"/>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Oval 41"/>
          <p:cNvSpPr>
            <a:spLocks noChangeArrowheads="1"/>
          </p:cNvSpPr>
          <p:nvPr/>
        </p:nvSpPr>
        <p:spPr bwMode="auto">
          <a:xfrm>
            <a:off x="899160" y="5157470"/>
            <a:ext cx="457200" cy="457200"/>
          </a:xfrm>
          <a:prstGeom prst="ellipse">
            <a:avLst/>
          </a:prstGeom>
          <a:solidFill>
            <a:srgbClr val="FFFFCC"/>
          </a:solidFill>
          <a:ln w="28575">
            <a:solidFill>
              <a:srgbClr val="0000FF"/>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205865" name="Oval 41"/>
          <p:cNvSpPr>
            <a:spLocks noChangeArrowheads="1"/>
          </p:cNvSpPr>
          <p:nvPr/>
        </p:nvSpPr>
        <p:spPr bwMode="auto">
          <a:xfrm>
            <a:off x="1475105" y="450913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6" name="矩形 5"/>
          <p:cNvSpPr/>
          <p:nvPr/>
        </p:nvSpPr>
        <p:spPr>
          <a:xfrm>
            <a:off x="5868035" y="3644900"/>
            <a:ext cx="2403475" cy="2271395"/>
          </a:xfrm>
          <a:prstGeom prst="rect">
            <a:avLst/>
          </a:prstGeom>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Line 20"/>
          <p:cNvSpPr>
            <a:spLocks noChangeShapeType="1"/>
          </p:cNvSpPr>
          <p:nvPr/>
        </p:nvSpPr>
        <p:spPr bwMode="auto">
          <a:xfrm flipH="1">
            <a:off x="6944995" y="4239260"/>
            <a:ext cx="438150" cy="361315"/>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21"/>
          <p:cNvSpPr>
            <a:spLocks noChangeArrowheads="1"/>
          </p:cNvSpPr>
          <p:nvPr/>
        </p:nvSpPr>
        <p:spPr bwMode="auto">
          <a:xfrm>
            <a:off x="7248525" y="386143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CC3300"/>
                </a:solidFill>
                <a:latin typeface="Times New Roman" panose="02020603050405020304" pitchFamily="18" charset="0"/>
                <a:ea typeface="MS Hei" pitchFamily="49" charset="-122"/>
              </a:rPr>
              <a:t>1</a:t>
            </a:r>
            <a:endParaRPr lang="en-US" altLang="zh-CN" sz="2400" b="1">
              <a:solidFill>
                <a:srgbClr val="0000FF"/>
              </a:solidFill>
              <a:latin typeface="Times New Roman" panose="02020603050405020304" pitchFamily="18" charset="0"/>
            </a:endParaRPr>
          </a:p>
        </p:txBody>
      </p:sp>
      <p:sp>
        <p:nvSpPr>
          <p:cNvPr id="9" name="Line 20"/>
          <p:cNvSpPr>
            <a:spLocks noChangeShapeType="1"/>
          </p:cNvSpPr>
          <p:nvPr/>
        </p:nvSpPr>
        <p:spPr bwMode="auto">
          <a:xfrm>
            <a:off x="6944360" y="4817110"/>
            <a:ext cx="545465" cy="456565"/>
          </a:xfrm>
          <a:prstGeom prst="line">
            <a:avLst/>
          </a:prstGeom>
          <a:noFill/>
          <a:ln w="38100">
            <a:solidFill>
              <a:schemeClr val="accent5">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41"/>
          <p:cNvSpPr>
            <a:spLocks noChangeArrowheads="1"/>
          </p:cNvSpPr>
          <p:nvPr/>
        </p:nvSpPr>
        <p:spPr bwMode="auto">
          <a:xfrm>
            <a:off x="7308215" y="5157470"/>
            <a:ext cx="457200" cy="457200"/>
          </a:xfrm>
          <a:prstGeom prst="ellipse">
            <a:avLst/>
          </a:prstGeom>
          <a:solidFill>
            <a:srgbClr val="FFFFCC"/>
          </a:solidFill>
          <a:ln w="28575">
            <a:solidFill>
              <a:srgbClr val="0000FF"/>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
        <p:nvSpPr>
          <p:cNvPr id="11" name="Oval 41"/>
          <p:cNvSpPr>
            <a:spLocks noChangeArrowheads="1"/>
          </p:cNvSpPr>
          <p:nvPr/>
        </p:nvSpPr>
        <p:spPr bwMode="auto">
          <a:xfrm>
            <a:off x="6659880" y="4509135"/>
            <a:ext cx="457200" cy="457200"/>
          </a:xfrm>
          <a:prstGeom prst="ellipse">
            <a:avLst/>
          </a:prstGeom>
          <a:solidFill>
            <a:srgbClr val="FFFFCC"/>
          </a:solidFill>
          <a:ln w="2857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zh-CN" sz="2400">
              <a:solidFill>
                <a:srgbClr val="0000FF"/>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0117">
                                            <p:txEl>
                                              <p:pRg st="1" end="1"/>
                                            </p:txEl>
                                          </p:spTgt>
                                        </p:tgtEl>
                                        <p:attrNameLst>
                                          <p:attrName>style.visibility</p:attrName>
                                        </p:attrNameLst>
                                      </p:cBhvr>
                                      <p:to>
                                        <p:strVal val="visible"/>
                                      </p:to>
                                    </p:set>
                                    <p:animEffect transition="in" filter="fade">
                                      <p:cBhvr>
                                        <p:cTn id="7" dur="1000"/>
                                        <p:tgtEl>
                                          <p:spTgt spid="90117">
                                            <p:txEl>
                                              <p:pRg st="1" end="1"/>
                                            </p:txEl>
                                          </p:spTgt>
                                        </p:tgtEl>
                                      </p:cBhvr>
                                    </p:animEffect>
                                    <p:anim calcmode="lin" valueType="num">
                                      <p:cBhvr>
                                        <p:cTn id="8" dur="1000" fill="hold"/>
                                        <p:tgtEl>
                                          <p:spTgt spid="9011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0117">
                                            <p:txEl>
                                              <p:pRg st="1" end="1"/>
                                            </p:txEl>
                                          </p:spTgt>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8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584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586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0117">
                                            <p:txEl>
                                              <p:pRg st="2" end="2"/>
                                            </p:txEl>
                                          </p:spTgt>
                                        </p:tgtEl>
                                        <p:attrNameLst>
                                          <p:attrName>style.visibility</p:attrName>
                                        </p:attrNameLst>
                                      </p:cBhvr>
                                      <p:to>
                                        <p:strVal val="visible"/>
                                      </p:to>
                                    </p:set>
                                    <p:animEffect transition="in" filter="fade">
                                      <p:cBhvr>
                                        <p:cTn id="26" dur="1000"/>
                                        <p:tgtEl>
                                          <p:spTgt spid="90117">
                                            <p:txEl>
                                              <p:pRg st="2" end="2"/>
                                            </p:txEl>
                                          </p:spTgt>
                                        </p:tgtEl>
                                      </p:cBhvr>
                                    </p:animEffect>
                                    <p:anim calcmode="lin" valueType="num">
                                      <p:cBhvr>
                                        <p:cTn id="27" dur="1000" fill="hold"/>
                                        <p:tgtEl>
                                          <p:spTgt spid="9011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0117">
                                            <p:txEl>
                                              <p:pRg st="2" end="2"/>
                                            </p:txEl>
                                          </p:spTgt>
                                        </p:tgtEl>
                                        <p:attrNameLst>
                                          <p:attrName>ppt_y</p:attrName>
                                        </p:attrNameLst>
                                      </p:cBhvr>
                                      <p:tavLst>
                                        <p:tav tm="0">
                                          <p:val>
                                            <p:strVal val="#ppt_y+.1"/>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205845" grpId="0" bldLvl="0" animBg="1"/>
      <p:bldP spid="205845" grpId="1" animBg="1"/>
      <p:bldP spid="3" grpId="0" bldLvl="0" animBg="1"/>
      <p:bldP spid="3" grpId="1" animBg="1"/>
      <p:bldP spid="205865" grpId="0" bldLvl="0" animBg="1"/>
      <p:bldP spid="205865" grpId="1" animBg="1"/>
      <p:bldP spid="6" grpId="0" bldLvl="0" animBg="1"/>
      <p:bldP spid="6" grpId="1" animBg="1"/>
      <p:bldP spid="8" grpId="0" bldLvl="0" animBg="1"/>
      <p:bldP spid="8" grpId="1" animBg="1"/>
      <p:bldP spid="10" grpId="0" bldLvl="0" animBg="1"/>
      <p:bldP spid="10" grpId="1" animBg="1"/>
      <p:bldP spid="11" grpId="0" bldLvl="0" animBg="1"/>
      <p:bldP spid="1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251999" y="574675"/>
            <a:ext cx="86400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4) </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若</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的关键字大于</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的根结点的关键字，而且在</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的右子树中不存在和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有相同关键字的结点，则将</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e</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插入在</a:t>
            </a:r>
            <a:r>
              <a:rPr kumimoji="1" lang="en-US" altLang="zh-CN" sz="2400" dirty="0" err="1">
                <a:latin typeface="Times New Roman" panose="02020603050405020304" pitchFamily="18" charset="0"/>
                <a:ea typeface="幼圆" panose="02010509060101010101" pitchFamily="49" charset="-122"/>
                <a:cs typeface="Times New Roman" panose="02020603050405020304" pitchFamily="18" charset="0"/>
              </a:rPr>
              <a:t>AVL</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的右子树上，并且</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当插入之后的右子树深度增加（</a:t>
            </a:r>
            <a:r>
              <a:rPr kumimoji="1" lang="en-US" altLang="zh-CN"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+1</a:t>
            </a:r>
            <a:r>
              <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时，分别就不同情况处理之。其处理操作和</a:t>
            </a:r>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(3)</a:t>
            </a:r>
            <a:r>
              <a:rPr kumimoji="1" lang="zh-CN" altLang="en-US" sz="2400" dirty="0">
                <a:latin typeface="Times New Roman" panose="02020603050405020304" pitchFamily="18" charset="0"/>
                <a:ea typeface="幼圆" panose="02010509060101010101" pitchFamily="49" charset="-122"/>
                <a:cs typeface="Times New Roman" panose="02020603050405020304" pitchFamily="18" charset="0"/>
              </a:rPr>
              <a:t>中所述对称。</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nvSpPr>
        <p:spPr bwMode="auto">
          <a:xfrm>
            <a:off x="250825" y="1268413"/>
            <a:ext cx="8640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typedef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struct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AVLNode</a:t>
            </a:r>
            <a:endPar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结点的关键码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DataType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other;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结点的其它信息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bf;</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结点的平衡因子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分别指向结点的左、右子女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282627" name="Rectangle 3"/>
          <p:cNvSpPr>
            <a:spLocks noChangeArrowheads="1"/>
          </p:cNvSpPr>
          <p:nvPr/>
        </p:nvSpPr>
        <p:spPr bwMode="auto">
          <a:xfrm>
            <a:off x="323850" y="500063"/>
            <a:ext cx="3927475" cy="5794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a:solidFill>
                  <a:srgbClr val="FFFF00"/>
                </a:solidFill>
                <a:ea typeface="幼圆" panose="02010509060101010101" pitchFamily="49" charset="-122"/>
              </a:rPr>
              <a:t>Structure declaration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52000" y="259200"/>
            <a:ext cx="8640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 a-&gt;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a-&gt;bf = 0;  </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b-&gt;bf = 0;  	</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 a;</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b</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指向调整后的子树的根结点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return(b);</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grpSp>
        <p:nvGrpSpPr>
          <p:cNvPr id="92191" name="Group 31"/>
          <p:cNvGrpSpPr/>
          <p:nvPr/>
        </p:nvGrpSpPr>
        <p:grpSpPr bwMode="auto">
          <a:xfrm>
            <a:off x="430213" y="3355975"/>
            <a:ext cx="3257550" cy="2881313"/>
            <a:chOff x="720" y="816"/>
            <a:chExt cx="2052" cy="1815"/>
          </a:xfrm>
        </p:grpSpPr>
        <p:sp>
          <p:nvSpPr>
            <p:cNvPr id="92192" name="Oval 32"/>
            <p:cNvSpPr>
              <a:spLocks noChangeArrowheads="1"/>
            </p:cNvSpPr>
            <p:nvPr/>
          </p:nvSpPr>
          <p:spPr bwMode="auto">
            <a:xfrm>
              <a:off x="1680" y="816"/>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dirty="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2193" name="Oval 33"/>
            <p:cNvSpPr>
              <a:spLocks noChangeArrowheads="1"/>
            </p:cNvSpPr>
            <p:nvPr/>
          </p:nvSpPr>
          <p:spPr bwMode="auto">
            <a:xfrm>
              <a:off x="1296" y="1200"/>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2194" name="AutoShape 34"/>
            <p:cNvCxnSpPr>
              <a:cxnSpLocks noChangeShapeType="1"/>
              <a:stCxn id="92192" idx="2"/>
              <a:endCxn id="92193" idx="0"/>
            </p:cNvCxnSpPr>
            <p:nvPr/>
          </p:nvCxnSpPr>
          <p:spPr bwMode="auto">
            <a:xfrm flipH="1">
              <a:off x="1464" y="984"/>
              <a:ext cx="216" cy="216"/>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195" name="Group 35"/>
            <p:cNvGrpSpPr/>
            <p:nvPr/>
          </p:nvGrpSpPr>
          <p:grpSpPr bwMode="auto">
            <a:xfrm>
              <a:off x="998" y="1728"/>
              <a:ext cx="322" cy="672"/>
              <a:chOff x="998" y="1728"/>
              <a:chExt cx="322" cy="672"/>
            </a:xfrm>
          </p:grpSpPr>
          <p:grpSp>
            <p:nvGrpSpPr>
              <p:cNvPr id="92196" name="Group 36"/>
              <p:cNvGrpSpPr/>
              <p:nvPr/>
            </p:nvGrpSpPr>
            <p:grpSpPr bwMode="auto">
              <a:xfrm>
                <a:off x="1008" y="1728"/>
                <a:ext cx="288" cy="672"/>
                <a:chOff x="1008" y="1728"/>
                <a:chExt cx="288" cy="672"/>
              </a:xfrm>
            </p:grpSpPr>
            <p:sp>
              <p:nvSpPr>
                <p:cNvPr id="92197" name="Rectangle 37"/>
                <p:cNvSpPr>
                  <a:spLocks noChangeArrowheads="1"/>
                </p:cNvSpPr>
                <p:nvPr/>
              </p:nvSpPr>
              <p:spPr bwMode="auto">
                <a:xfrm>
                  <a:off x="1008" y="1728"/>
                  <a:ext cx="288" cy="67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8" name="Line 38"/>
                <p:cNvSpPr>
                  <a:spLocks noChangeShapeType="1"/>
                </p:cNvSpPr>
                <p:nvPr/>
              </p:nvSpPr>
              <p:spPr bwMode="auto">
                <a:xfrm>
                  <a:off x="1008" y="2256"/>
                  <a:ext cx="2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9" name="Line 39"/>
                <p:cNvSpPr>
                  <a:spLocks noChangeShapeType="1"/>
                </p:cNvSpPr>
                <p:nvPr/>
              </p:nvSpPr>
              <p:spPr bwMode="auto">
                <a:xfrm>
                  <a:off x="1008" y="2256"/>
                  <a:ext cx="288" cy="1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0" name="Line 40"/>
                <p:cNvSpPr>
                  <a:spLocks noChangeShapeType="1"/>
                </p:cNvSpPr>
                <p:nvPr/>
              </p:nvSpPr>
              <p:spPr bwMode="auto">
                <a:xfrm flipV="1">
                  <a:off x="1008" y="2256"/>
                  <a:ext cx="288" cy="1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201" name="Text Box 41"/>
              <p:cNvSpPr txBox="1">
                <a:spLocks noChangeArrowheads="1"/>
              </p:cNvSpPr>
              <p:nvPr/>
            </p:nvSpPr>
            <p:spPr bwMode="auto">
              <a:xfrm>
                <a:off x="998" y="1850"/>
                <a:ext cx="32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02" name="Group 42"/>
            <p:cNvGrpSpPr/>
            <p:nvPr/>
          </p:nvGrpSpPr>
          <p:grpSpPr bwMode="auto">
            <a:xfrm>
              <a:off x="1622" y="1728"/>
              <a:ext cx="329" cy="528"/>
              <a:chOff x="1622" y="1728"/>
              <a:chExt cx="329" cy="528"/>
            </a:xfrm>
          </p:grpSpPr>
          <p:sp>
            <p:nvSpPr>
              <p:cNvPr id="92203" name="Rectangle 43"/>
              <p:cNvSpPr>
                <a:spLocks noChangeArrowheads="1"/>
              </p:cNvSpPr>
              <p:nvPr/>
            </p:nvSpPr>
            <p:spPr bwMode="auto">
              <a:xfrm>
                <a:off x="1632" y="1728"/>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4" name="Text Box 44"/>
              <p:cNvSpPr txBox="1">
                <a:spLocks noChangeArrowheads="1"/>
              </p:cNvSpPr>
              <p:nvPr/>
            </p:nvSpPr>
            <p:spPr bwMode="auto">
              <a:xfrm>
                <a:off x="1622" y="1850"/>
                <a:ext cx="329"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05" name="Group 45"/>
            <p:cNvGrpSpPr/>
            <p:nvPr/>
          </p:nvGrpSpPr>
          <p:grpSpPr bwMode="auto">
            <a:xfrm>
              <a:off x="720" y="1728"/>
              <a:ext cx="212" cy="672"/>
              <a:chOff x="720" y="1728"/>
              <a:chExt cx="212" cy="672"/>
            </a:xfrm>
          </p:grpSpPr>
          <p:sp>
            <p:nvSpPr>
              <p:cNvPr id="92206" name="Line 46"/>
              <p:cNvSpPr>
                <a:spLocks noChangeShapeType="1"/>
              </p:cNvSpPr>
              <p:nvPr/>
            </p:nvSpPr>
            <p:spPr bwMode="auto">
              <a:xfrm>
                <a:off x="720" y="1728"/>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7" name="Line 47"/>
              <p:cNvSpPr>
                <a:spLocks noChangeShapeType="1"/>
              </p:cNvSpPr>
              <p:nvPr/>
            </p:nvSpPr>
            <p:spPr bwMode="auto">
              <a:xfrm>
                <a:off x="720" y="2400"/>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Text Box 48"/>
              <p:cNvSpPr txBox="1">
                <a:spLocks noChangeArrowheads="1"/>
              </p:cNvSpPr>
              <p:nvPr/>
            </p:nvSpPr>
            <p:spPr bwMode="auto">
              <a:xfrm>
                <a:off x="720" y="1920"/>
                <a:ext cx="21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92209" name="Line 49"/>
              <p:cNvSpPr>
                <a:spLocks noChangeShapeType="1"/>
              </p:cNvSpPr>
              <p:nvPr/>
            </p:nvSpPr>
            <p:spPr bwMode="auto">
              <a:xfrm>
                <a:off x="816" y="2160"/>
                <a:ext cx="0" cy="24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0" name="Line 50"/>
              <p:cNvSpPr>
                <a:spLocks noChangeShapeType="1"/>
              </p:cNvSpPr>
              <p:nvPr/>
            </p:nvSpPr>
            <p:spPr bwMode="auto">
              <a:xfrm flipV="1">
                <a:off x="816" y="1728"/>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11" name="Group 51"/>
            <p:cNvGrpSpPr/>
            <p:nvPr/>
          </p:nvGrpSpPr>
          <p:grpSpPr bwMode="auto">
            <a:xfrm>
              <a:off x="1344" y="1728"/>
              <a:ext cx="372" cy="528"/>
              <a:chOff x="1920" y="1728"/>
              <a:chExt cx="372" cy="528"/>
            </a:xfrm>
          </p:grpSpPr>
          <p:sp>
            <p:nvSpPr>
              <p:cNvPr id="92212" name="Line 52"/>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53"/>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Text Box 54"/>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92215" name="Line 55"/>
              <p:cNvSpPr>
                <a:spLocks noChangeShapeType="1"/>
              </p:cNvSpPr>
              <p:nvPr/>
            </p:nvSpPr>
            <p:spPr bwMode="auto">
              <a:xfrm>
                <a:off x="2064"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Line 56"/>
              <p:cNvSpPr>
                <a:spLocks noChangeShapeType="1"/>
              </p:cNvSpPr>
              <p:nvPr/>
            </p:nvSpPr>
            <p:spPr bwMode="auto">
              <a:xfrm flipV="1">
                <a:off x="2064"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17" name="Group 57"/>
            <p:cNvGrpSpPr/>
            <p:nvPr/>
          </p:nvGrpSpPr>
          <p:grpSpPr bwMode="auto">
            <a:xfrm>
              <a:off x="2112" y="1200"/>
              <a:ext cx="340" cy="528"/>
              <a:chOff x="1622" y="1728"/>
              <a:chExt cx="340" cy="528"/>
            </a:xfrm>
          </p:grpSpPr>
          <p:sp>
            <p:nvSpPr>
              <p:cNvPr id="92218" name="Rectangle 58"/>
              <p:cNvSpPr>
                <a:spLocks noChangeArrowheads="1"/>
              </p:cNvSpPr>
              <p:nvPr/>
            </p:nvSpPr>
            <p:spPr bwMode="auto">
              <a:xfrm>
                <a:off x="1632" y="1728"/>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9" name="Text Box 59"/>
              <p:cNvSpPr txBox="1">
                <a:spLocks noChangeArrowheads="1"/>
              </p:cNvSpPr>
              <p:nvPr/>
            </p:nvSpPr>
            <p:spPr bwMode="auto">
              <a:xfrm>
                <a:off x="1622" y="1850"/>
                <a:ext cx="340"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20" name="Group 60"/>
            <p:cNvGrpSpPr/>
            <p:nvPr/>
          </p:nvGrpSpPr>
          <p:grpSpPr bwMode="auto">
            <a:xfrm>
              <a:off x="2400" y="1200"/>
              <a:ext cx="372" cy="528"/>
              <a:chOff x="1920" y="1728"/>
              <a:chExt cx="372" cy="528"/>
            </a:xfrm>
          </p:grpSpPr>
          <p:sp>
            <p:nvSpPr>
              <p:cNvPr id="92221" name="Line 61"/>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2" name="Line 62"/>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3" name="Text Box 63"/>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92224" name="Line 64"/>
              <p:cNvSpPr>
                <a:spLocks noChangeShapeType="1"/>
              </p:cNvSpPr>
              <p:nvPr/>
            </p:nvSpPr>
            <p:spPr bwMode="auto">
              <a:xfrm>
                <a:off x="2064"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25" name="Line 65"/>
              <p:cNvSpPr>
                <a:spLocks noChangeShapeType="1"/>
              </p:cNvSpPr>
              <p:nvPr/>
            </p:nvSpPr>
            <p:spPr bwMode="auto">
              <a:xfrm flipV="1">
                <a:off x="2064"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92226" name="AutoShape 66"/>
            <p:cNvCxnSpPr>
              <a:cxnSpLocks noChangeShapeType="1"/>
              <a:stCxn id="92192" idx="6"/>
              <a:endCxn id="92218" idx="0"/>
            </p:cNvCxnSpPr>
            <p:nvPr/>
          </p:nvCxnSpPr>
          <p:spPr bwMode="auto">
            <a:xfrm>
              <a:off x="2016" y="984"/>
              <a:ext cx="250" cy="216"/>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27" name="AutoShape 67"/>
            <p:cNvCxnSpPr>
              <a:cxnSpLocks noChangeShapeType="1"/>
              <a:stCxn id="92193" idx="2"/>
              <a:endCxn id="92197" idx="0"/>
            </p:cNvCxnSpPr>
            <p:nvPr/>
          </p:nvCxnSpPr>
          <p:spPr bwMode="auto">
            <a:xfrm flipH="1">
              <a:off x="1152" y="1368"/>
              <a:ext cx="144" cy="360"/>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28" name="AutoShape 68"/>
            <p:cNvCxnSpPr>
              <a:cxnSpLocks noChangeShapeType="1"/>
              <a:stCxn id="92193" idx="6"/>
              <a:endCxn id="92203" idx="0"/>
            </p:cNvCxnSpPr>
            <p:nvPr/>
          </p:nvCxnSpPr>
          <p:spPr bwMode="auto">
            <a:xfrm>
              <a:off x="1632" y="1368"/>
              <a:ext cx="144" cy="360"/>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29" name="Text Box 69"/>
            <p:cNvSpPr txBox="1">
              <a:spLocks noChangeArrowheads="1"/>
            </p:cNvSpPr>
            <p:nvPr/>
          </p:nvSpPr>
          <p:spPr bwMode="auto">
            <a:xfrm>
              <a:off x="816" y="2400"/>
              <a:ext cx="696" cy="231"/>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30" name="Group 70"/>
          <p:cNvGrpSpPr/>
          <p:nvPr/>
        </p:nvGrpSpPr>
        <p:grpSpPr bwMode="auto">
          <a:xfrm>
            <a:off x="3935413" y="3889375"/>
            <a:ext cx="838200" cy="685800"/>
            <a:chOff x="2208" y="480"/>
            <a:chExt cx="528" cy="432"/>
          </a:xfrm>
        </p:grpSpPr>
        <p:sp>
          <p:nvSpPr>
            <p:cNvPr id="92231" name="AutoShape 71"/>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2" name="Text Box 72"/>
            <p:cNvSpPr txBox="1">
              <a:spLocks noChangeArrowheads="1"/>
            </p:cNvSpPr>
            <p:nvPr/>
          </p:nvSpPr>
          <p:spPr bwMode="auto">
            <a:xfrm>
              <a:off x="2256" y="480"/>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LL</a:t>
              </a:r>
            </a:p>
          </p:txBody>
        </p:sp>
      </p:grpSp>
      <p:grpSp>
        <p:nvGrpSpPr>
          <p:cNvPr id="92233" name="Group 73"/>
          <p:cNvGrpSpPr/>
          <p:nvPr/>
        </p:nvGrpSpPr>
        <p:grpSpPr bwMode="auto">
          <a:xfrm>
            <a:off x="5764213" y="3543300"/>
            <a:ext cx="2768600" cy="2251075"/>
            <a:chOff x="3360" y="262"/>
            <a:chExt cx="1744" cy="1418"/>
          </a:xfrm>
        </p:grpSpPr>
        <p:sp>
          <p:nvSpPr>
            <p:cNvPr id="92234" name="Oval 74"/>
            <p:cNvSpPr>
              <a:spLocks noChangeArrowheads="1"/>
            </p:cNvSpPr>
            <p:nvPr/>
          </p:nvSpPr>
          <p:spPr bwMode="auto">
            <a:xfrm flipH="1">
              <a:off x="4320" y="67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2235" name="Oval 75"/>
            <p:cNvSpPr>
              <a:spLocks noChangeArrowheads="1"/>
            </p:cNvSpPr>
            <p:nvPr/>
          </p:nvSpPr>
          <p:spPr bwMode="auto">
            <a:xfrm flipH="1">
              <a:off x="3951" y="26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92236" name="Group 76"/>
            <p:cNvGrpSpPr/>
            <p:nvPr/>
          </p:nvGrpSpPr>
          <p:grpSpPr bwMode="auto">
            <a:xfrm>
              <a:off x="3360" y="1152"/>
              <a:ext cx="334" cy="528"/>
              <a:chOff x="852" y="2976"/>
              <a:chExt cx="334" cy="528"/>
            </a:xfrm>
          </p:grpSpPr>
          <p:sp>
            <p:nvSpPr>
              <p:cNvPr id="92237" name="Rectangle 77"/>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Text Box 78"/>
              <p:cNvSpPr txBox="1">
                <a:spLocks noChangeArrowheads="1"/>
              </p:cNvSpPr>
              <p:nvPr/>
            </p:nvSpPr>
            <p:spPr bwMode="auto">
              <a:xfrm flipH="1">
                <a:off x="864" y="3120"/>
                <a:ext cx="32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39" name="Group 79"/>
            <p:cNvGrpSpPr/>
            <p:nvPr/>
          </p:nvGrpSpPr>
          <p:grpSpPr bwMode="auto">
            <a:xfrm>
              <a:off x="3984" y="1152"/>
              <a:ext cx="342" cy="528"/>
              <a:chOff x="852" y="2976"/>
              <a:chExt cx="342" cy="528"/>
            </a:xfrm>
          </p:grpSpPr>
          <p:sp>
            <p:nvSpPr>
              <p:cNvPr id="92240" name="Rectangle 80"/>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1" name="Text Box 81"/>
              <p:cNvSpPr txBox="1">
                <a:spLocks noChangeArrowheads="1"/>
              </p:cNvSpPr>
              <p:nvPr/>
            </p:nvSpPr>
            <p:spPr bwMode="auto">
              <a:xfrm flipH="1">
                <a:off x="865" y="3120"/>
                <a:ext cx="329"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92242" name="Group 82"/>
            <p:cNvGrpSpPr/>
            <p:nvPr/>
          </p:nvGrpSpPr>
          <p:grpSpPr bwMode="auto">
            <a:xfrm>
              <a:off x="4752" y="1152"/>
              <a:ext cx="352" cy="528"/>
              <a:chOff x="852" y="2976"/>
              <a:chExt cx="352" cy="528"/>
            </a:xfrm>
          </p:grpSpPr>
          <p:sp>
            <p:nvSpPr>
              <p:cNvPr id="92243" name="Rectangle 83"/>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4" name="Text Box 84"/>
              <p:cNvSpPr txBox="1">
                <a:spLocks noChangeArrowheads="1"/>
              </p:cNvSpPr>
              <p:nvPr/>
            </p:nvSpPr>
            <p:spPr bwMode="auto">
              <a:xfrm flipH="1">
                <a:off x="864" y="3120"/>
                <a:ext cx="340"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92245" name="AutoShape 85"/>
            <p:cNvCxnSpPr>
              <a:cxnSpLocks noChangeShapeType="1"/>
              <a:stCxn id="92235" idx="6"/>
              <a:endCxn id="92237" idx="0"/>
            </p:cNvCxnSpPr>
            <p:nvPr/>
          </p:nvCxnSpPr>
          <p:spPr bwMode="auto">
            <a:xfrm flipH="1">
              <a:off x="3504" y="430"/>
              <a:ext cx="447" cy="72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46" name="AutoShape 86"/>
            <p:cNvCxnSpPr>
              <a:cxnSpLocks noChangeShapeType="1"/>
              <a:stCxn id="92234" idx="6"/>
              <a:endCxn id="92240" idx="0"/>
            </p:cNvCxnSpPr>
            <p:nvPr/>
          </p:nvCxnSpPr>
          <p:spPr bwMode="auto">
            <a:xfrm flipH="1">
              <a:off x="4128" y="840"/>
              <a:ext cx="192" cy="31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47" name="AutoShape 87"/>
            <p:cNvCxnSpPr>
              <a:cxnSpLocks noChangeShapeType="1"/>
              <a:stCxn id="92234" idx="2"/>
              <a:endCxn id="92243" idx="0"/>
            </p:cNvCxnSpPr>
            <p:nvPr/>
          </p:nvCxnSpPr>
          <p:spPr bwMode="auto">
            <a:xfrm>
              <a:off x="4656" y="840"/>
              <a:ext cx="240" cy="31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48" name="AutoShape 88"/>
            <p:cNvCxnSpPr>
              <a:cxnSpLocks noChangeShapeType="1"/>
              <a:stCxn id="92235" idx="2"/>
              <a:endCxn id="92234" idx="0"/>
            </p:cNvCxnSpPr>
            <p:nvPr/>
          </p:nvCxnSpPr>
          <p:spPr bwMode="auto">
            <a:xfrm>
              <a:off x="4287" y="430"/>
              <a:ext cx="201" cy="24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249" name="Text Box 89"/>
          <p:cNvSpPr txBox="1">
            <a:spLocks noChangeArrowheads="1"/>
          </p:cNvSpPr>
          <p:nvPr/>
        </p:nvSpPr>
        <p:spPr bwMode="auto">
          <a:xfrm>
            <a:off x="4310063" y="5607050"/>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(a)</a:t>
            </a:r>
          </a:p>
        </p:txBody>
      </p:sp>
      <p:grpSp>
        <p:nvGrpSpPr>
          <p:cNvPr id="92250" name="Group 90"/>
          <p:cNvGrpSpPr/>
          <p:nvPr/>
        </p:nvGrpSpPr>
        <p:grpSpPr bwMode="auto">
          <a:xfrm flipH="1">
            <a:off x="5427663" y="4956175"/>
            <a:ext cx="336550" cy="838200"/>
            <a:chOff x="1948" y="1728"/>
            <a:chExt cx="212" cy="528"/>
          </a:xfrm>
        </p:grpSpPr>
        <p:sp>
          <p:nvSpPr>
            <p:cNvPr id="92251" name="Line 91"/>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Line 92"/>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Text Box 93"/>
            <p:cNvSpPr txBox="1">
              <a:spLocks noChangeArrowheads="1"/>
            </p:cNvSpPr>
            <p:nvPr/>
          </p:nvSpPr>
          <p:spPr bwMode="auto">
            <a:xfrm>
              <a:off x="1948" y="1824"/>
              <a:ext cx="21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92254" name="Line 94"/>
            <p:cNvSpPr>
              <a:spLocks noChangeShapeType="1"/>
            </p:cNvSpPr>
            <p:nvPr/>
          </p:nvSpPr>
          <p:spPr bwMode="auto">
            <a:xfrm>
              <a:off x="2064"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Line 95"/>
            <p:cNvSpPr>
              <a:spLocks noChangeShapeType="1"/>
            </p:cNvSpPr>
            <p:nvPr/>
          </p:nvSpPr>
          <p:spPr bwMode="auto">
            <a:xfrm flipV="1">
              <a:off x="2064"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56" name="Group 96"/>
          <p:cNvGrpSpPr/>
          <p:nvPr/>
        </p:nvGrpSpPr>
        <p:grpSpPr bwMode="auto">
          <a:xfrm flipH="1">
            <a:off x="6297613" y="4956175"/>
            <a:ext cx="590550" cy="838200"/>
            <a:chOff x="1920" y="1728"/>
            <a:chExt cx="372" cy="528"/>
          </a:xfrm>
        </p:grpSpPr>
        <p:sp>
          <p:nvSpPr>
            <p:cNvPr id="92257" name="Line 97"/>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98"/>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9" name="Text Box 99"/>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92260" name="Line 100"/>
            <p:cNvSpPr>
              <a:spLocks noChangeShapeType="1"/>
            </p:cNvSpPr>
            <p:nvPr/>
          </p:nvSpPr>
          <p:spPr bwMode="auto">
            <a:xfrm>
              <a:off x="2109"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1" name="Line 101"/>
            <p:cNvSpPr>
              <a:spLocks noChangeShapeType="1"/>
            </p:cNvSpPr>
            <p:nvPr/>
          </p:nvSpPr>
          <p:spPr bwMode="auto">
            <a:xfrm flipV="1">
              <a:off x="2109"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62" name="Group 102"/>
          <p:cNvGrpSpPr/>
          <p:nvPr/>
        </p:nvGrpSpPr>
        <p:grpSpPr bwMode="auto">
          <a:xfrm flipH="1">
            <a:off x="7440613" y="4956175"/>
            <a:ext cx="590550" cy="838200"/>
            <a:chOff x="1920" y="1728"/>
            <a:chExt cx="372" cy="528"/>
          </a:xfrm>
        </p:grpSpPr>
        <p:sp>
          <p:nvSpPr>
            <p:cNvPr id="92263" name="Line 103"/>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4" name="Line 104"/>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5" name="Text Box 105"/>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92266" name="Line 106"/>
            <p:cNvSpPr>
              <a:spLocks noChangeShapeType="1"/>
            </p:cNvSpPr>
            <p:nvPr/>
          </p:nvSpPr>
          <p:spPr bwMode="auto">
            <a:xfrm>
              <a:off x="2064"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7" name="Line 107"/>
            <p:cNvSpPr>
              <a:spLocks noChangeShapeType="1"/>
            </p:cNvSpPr>
            <p:nvPr/>
          </p:nvSpPr>
          <p:spPr bwMode="auto">
            <a:xfrm flipV="1">
              <a:off x="2064"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ChangeArrowheads="1"/>
          </p:cNvSpPr>
          <p:nvPr/>
        </p:nvSpPr>
        <p:spPr bwMode="auto">
          <a:xfrm>
            <a:off x="252000" y="259200"/>
            <a:ext cx="86400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RR</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 a-&gt;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a-&gt;bf = 0;  </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b-&gt;bf = 0;  </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 a;</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b</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指向调整后的子树的根结点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return(b);</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
        <p:nvSpPr>
          <p:cNvPr id="253983" name="Oval 31"/>
          <p:cNvSpPr>
            <a:spLocks noChangeArrowheads="1"/>
          </p:cNvSpPr>
          <p:nvPr/>
        </p:nvSpPr>
        <p:spPr bwMode="auto">
          <a:xfrm flipH="1">
            <a:off x="1630363" y="3355975"/>
            <a:ext cx="533400" cy="533400"/>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-2</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53984" name="Oval 32"/>
          <p:cNvSpPr>
            <a:spLocks noChangeArrowheads="1"/>
          </p:cNvSpPr>
          <p:nvPr/>
        </p:nvSpPr>
        <p:spPr bwMode="auto">
          <a:xfrm flipH="1">
            <a:off x="2239963" y="3965575"/>
            <a:ext cx="533400" cy="533400"/>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-1</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253985" name="AutoShape 33"/>
          <p:cNvCxnSpPr>
            <a:cxnSpLocks noChangeShapeType="1"/>
            <a:stCxn id="253983" idx="2"/>
            <a:endCxn id="253984" idx="0"/>
          </p:cNvCxnSpPr>
          <p:nvPr/>
        </p:nvCxnSpPr>
        <p:spPr bwMode="auto">
          <a:xfrm>
            <a:off x="2163763" y="3622675"/>
            <a:ext cx="342900" cy="342900"/>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3986" name="Group 34"/>
          <p:cNvGrpSpPr/>
          <p:nvPr/>
        </p:nvGrpSpPr>
        <p:grpSpPr bwMode="auto">
          <a:xfrm flipH="1">
            <a:off x="2773363" y="4803775"/>
            <a:ext cx="457200" cy="1066800"/>
            <a:chOff x="1008" y="1728"/>
            <a:chExt cx="288" cy="672"/>
          </a:xfrm>
        </p:grpSpPr>
        <p:sp>
          <p:nvSpPr>
            <p:cNvPr id="253987" name="Rectangle 35"/>
            <p:cNvSpPr>
              <a:spLocks noChangeArrowheads="1"/>
            </p:cNvSpPr>
            <p:nvPr/>
          </p:nvSpPr>
          <p:spPr bwMode="auto">
            <a:xfrm>
              <a:off x="1008" y="1728"/>
              <a:ext cx="288" cy="672"/>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8" name="Line 36"/>
            <p:cNvSpPr>
              <a:spLocks noChangeShapeType="1"/>
            </p:cNvSpPr>
            <p:nvPr/>
          </p:nvSpPr>
          <p:spPr bwMode="auto">
            <a:xfrm>
              <a:off x="1008" y="2256"/>
              <a:ext cx="2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9" name="Line 37"/>
            <p:cNvSpPr>
              <a:spLocks noChangeShapeType="1"/>
            </p:cNvSpPr>
            <p:nvPr/>
          </p:nvSpPr>
          <p:spPr bwMode="auto">
            <a:xfrm>
              <a:off x="1008" y="2256"/>
              <a:ext cx="288" cy="1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0" name="Line 38"/>
            <p:cNvSpPr>
              <a:spLocks noChangeShapeType="1"/>
            </p:cNvSpPr>
            <p:nvPr/>
          </p:nvSpPr>
          <p:spPr bwMode="auto">
            <a:xfrm flipV="1">
              <a:off x="1008" y="2256"/>
              <a:ext cx="288" cy="1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3991" name="Text Box 39"/>
          <p:cNvSpPr txBox="1">
            <a:spLocks noChangeArrowheads="1"/>
          </p:cNvSpPr>
          <p:nvPr/>
        </p:nvSpPr>
        <p:spPr bwMode="auto">
          <a:xfrm flipH="1">
            <a:off x="2748280" y="5032375"/>
            <a:ext cx="522288" cy="4572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53992" name="Group 40"/>
          <p:cNvGrpSpPr/>
          <p:nvPr/>
        </p:nvGrpSpPr>
        <p:grpSpPr bwMode="auto">
          <a:xfrm>
            <a:off x="1782763" y="4803775"/>
            <a:ext cx="530225" cy="838200"/>
            <a:chOff x="852" y="2976"/>
            <a:chExt cx="334" cy="528"/>
          </a:xfrm>
        </p:grpSpPr>
        <p:sp>
          <p:nvSpPr>
            <p:cNvPr id="253993" name="Rectangle 41"/>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4" name="Text Box 42"/>
            <p:cNvSpPr txBox="1">
              <a:spLocks noChangeArrowheads="1"/>
            </p:cNvSpPr>
            <p:nvPr/>
          </p:nvSpPr>
          <p:spPr bwMode="auto">
            <a:xfrm flipH="1">
              <a:off x="864" y="3120"/>
              <a:ext cx="32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53995" name="Group 43"/>
          <p:cNvGrpSpPr/>
          <p:nvPr/>
        </p:nvGrpSpPr>
        <p:grpSpPr bwMode="auto">
          <a:xfrm flipH="1">
            <a:off x="3351213" y="4803775"/>
            <a:ext cx="336550" cy="1066800"/>
            <a:chOff x="720" y="1728"/>
            <a:chExt cx="212" cy="672"/>
          </a:xfrm>
        </p:grpSpPr>
        <p:sp>
          <p:nvSpPr>
            <p:cNvPr id="253996" name="Line 44"/>
            <p:cNvSpPr>
              <a:spLocks noChangeShapeType="1"/>
            </p:cNvSpPr>
            <p:nvPr/>
          </p:nvSpPr>
          <p:spPr bwMode="auto">
            <a:xfrm>
              <a:off x="720" y="1728"/>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7" name="Line 45"/>
            <p:cNvSpPr>
              <a:spLocks noChangeShapeType="1"/>
            </p:cNvSpPr>
            <p:nvPr/>
          </p:nvSpPr>
          <p:spPr bwMode="auto">
            <a:xfrm>
              <a:off x="720" y="2400"/>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8" name="Text Box 46"/>
            <p:cNvSpPr txBox="1">
              <a:spLocks noChangeArrowheads="1"/>
            </p:cNvSpPr>
            <p:nvPr/>
          </p:nvSpPr>
          <p:spPr bwMode="auto">
            <a:xfrm>
              <a:off x="720" y="1920"/>
              <a:ext cx="21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253999" name="Line 47"/>
            <p:cNvSpPr>
              <a:spLocks noChangeShapeType="1"/>
            </p:cNvSpPr>
            <p:nvPr/>
          </p:nvSpPr>
          <p:spPr bwMode="auto">
            <a:xfrm>
              <a:off x="816" y="2160"/>
              <a:ext cx="0" cy="24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0" name="Line 48"/>
            <p:cNvSpPr>
              <a:spLocks noChangeShapeType="1"/>
            </p:cNvSpPr>
            <p:nvPr/>
          </p:nvSpPr>
          <p:spPr bwMode="auto">
            <a:xfrm flipV="1">
              <a:off x="816" y="1728"/>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4001" name="Group 49"/>
          <p:cNvGrpSpPr/>
          <p:nvPr/>
        </p:nvGrpSpPr>
        <p:grpSpPr bwMode="auto">
          <a:xfrm flipH="1">
            <a:off x="1258888" y="4803775"/>
            <a:ext cx="590550" cy="838200"/>
            <a:chOff x="1974" y="1728"/>
            <a:chExt cx="372" cy="528"/>
          </a:xfrm>
        </p:grpSpPr>
        <p:sp>
          <p:nvSpPr>
            <p:cNvPr id="254002" name="Line 50"/>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3" name="Line 51"/>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4" name="Text Box 52"/>
            <p:cNvSpPr txBox="1">
              <a:spLocks noChangeArrowheads="1"/>
            </p:cNvSpPr>
            <p:nvPr/>
          </p:nvSpPr>
          <p:spPr bwMode="auto">
            <a:xfrm>
              <a:off x="1974"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54005" name="Line 53"/>
            <p:cNvSpPr>
              <a:spLocks noChangeShapeType="1"/>
            </p:cNvSpPr>
            <p:nvPr/>
          </p:nvSpPr>
          <p:spPr bwMode="auto">
            <a:xfrm>
              <a:off x="2119"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6" name="Line 54"/>
            <p:cNvSpPr>
              <a:spLocks noChangeShapeType="1"/>
            </p:cNvSpPr>
            <p:nvPr/>
          </p:nvSpPr>
          <p:spPr bwMode="auto">
            <a:xfrm flipV="1">
              <a:off x="2119"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4007" name="Rectangle 55"/>
          <p:cNvSpPr>
            <a:spLocks noChangeArrowheads="1"/>
          </p:cNvSpPr>
          <p:nvPr/>
        </p:nvSpPr>
        <p:spPr bwMode="auto">
          <a:xfrm flipH="1">
            <a:off x="1039813" y="3965575"/>
            <a:ext cx="457200" cy="83820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8" name="Text Box 56"/>
          <p:cNvSpPr txBox="1">
            <a:spLocks noChangeArrowheads="1"/>
          </p:cNvSpPr>
          <p:nvPr/>
        </p:nvSpPr>
        <p:spPr bwMode="auto">
          <a:xfrm flipH="1">
            <a:off x="1041400" y="4117975"/>
            <a:ext cx="528638" cy="4572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54009" name="Group 57"/>
          <p:cNvGrpSpPr/>
          <p:nvPr/>
        </p:nvGrpSpPr>
        <p:grpSpPr bwMode="auto">
          <a:xfrm flipH="1">
            <a:off x="430213" y="3965575"/>
            <a:ext cx="590550" cy="838200"/>
            <a:chOff x="1920" y="1728"/>
            <a:chExt cx="372" cy="528"/>
          </a:xfrm>
        </p:grpSpPr>
        <p:sp>
          <p:nvSpPr>
            <p:cNvPr id="254010" name="Line 58"/>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11" name="Line 59"/>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12" name="Text Box 60"/>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54013" name="Line 61"/>
            <p:cNvSpPr>
              <a:spLocks noChangeShapeType="1"/>
            </p:cNvSpPr>
            <p:nvPr/>
          </p:nvSpPr>
          <p:spPr bwMode="auto">
            <a:xfrm>
              <a:off x="2088"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14" name="Line 62"/>
            <p:cNvSpPr>
              <a:spLocks noChangeShapeType="1"/>
            </p:cNvSpPr>
            <p:nvPr/>
          </p:nvSpPr>
          <p:spPr bwMode="auto">
            <a:xfrm flipV="1">
              <a:off x="2088"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cxnSp>
        <p:nvCxnSpPr>
          <p:cNvPr id="254015" name="AutoShape 63"/>
          <p:cNvCxnSpPr>
            <a:cxnSpLocks noChangeShapeType="1"/>
            <a:stCxn id="253983" idx="6"/>
            <a:endCxn id="254007" idx="0"/>
          </p:cNvCxnSpPr>
          <p:nvPr/>
        </p:nvCxnSpPr>
        <p:spPr bwMode="auto">
          <a:xfrm flipH="1">
            <a:off x="1268413" y="3621088"/>
            <a:ext cx="361950" cy="344487"/>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016" name="AutoShape 64"/>
          <p:cNvCxnSpPr>
            <a:cxnSpLocks noChangeShapeType="1"/>
            <a:stCxn id="253984" idx="2"/>
            <a:endCxn id="253987" idx="0"/>
          </p:cNvCxnSpPr>
          <p:nvPr/>
        </p:nvCxnSpPr>
        <p:spPr bwMode="auto">
          <a:xfrm>
            <a:off x="2773363" y="4232275"/>
            <a:ext cx="228600" cy="571500"/>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017" name="AutoShape 65"/>
          <p:cNvCxnSpPr>
            <a:cxnSpLocks noChangeShapeType="1"/>
            <a:stCxn id="253984" idx="6"/>
            <a:endCxn id="253993" idx="0"/>
          </p:cNvCxnSpPr>
          <p:nvPr/>
        </p:nvCxnSpPr>
        <p:spPr bwMode="auto">
          <a:xfrm flipH="1">
            <a:off x="2011363" y="4232275"/>
            <a:ext cx="228600" cy="571500"/>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4018" name="Text Box 66"/>
          <p:cNvSpPr txBox="1">
            <a:spLocks noChangeArrowheads="1"/>
          </p:cNvSpPr>
          <p:nvPr/>
        </p:nvSpPr>
        <p:spPr bwMode="auto">
          <a:xfrm flipH="1">
            <a:off x="2436813" y="5870575"/>
            <a:ext cx="1104900" cy="36671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ln>
                  <a:noFill/>
                </a:ln>
                <a:solidFill>
                  <a:srgbClr val="FFFF00"/>
                </a:solidFill>
                <a:latin typeface="Times New Roman" panose="02020603050405020304" pitchFamily="18" charset="0"/>
                <a:ea typeface="幼圆" panose="02010509060101010101" pitchFamily="49" charset="-122"/>
                <a:cs typeface="Times New Roman" panose="02020603050405020304" pitchFamily="18" charset="0"/>
              </a:rPr>
              <a:t>插入结点</a:t>
            </a:r>
            <a:endParaRPr kumimoji="1" lang="zh-CN" altLang="en-US" sz="2400" b="1">
              <a:ln>
                <a:noFill/>
              </a:ln>
              <a:solidFill>
                <a:srgbClr val="FFFF00"/>
              </a:solidFill>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54019" name="Group 67"/>
          <p:cNvGrpSpPr/>
          <p:nvPr/>
        </p:nvGrpSpPr>
        <p:grpSpPr bwMode="auto">
          <a:xfrm flipH="1">
            <a:off x="5751513" y="3400425"/>
            <a:ext cx="2700337" cy="2241550"/>
            <a:chOff x="3340" y="268"/>
            <a:chExt cx="1701" cy="1412"/>
          </a:xfrm>
        </p:grpSpPr>
        <p:sp>
          <p:nvSpPr>
            <p:cNvPr id="254020" name="Oval 68"/>
            <p:cNvSpPr>
              <a:spLocks noChangeArrowheads="1"/>
            </p:cNvSpPr>
            <p:nvPr/>
          </p:nvSpPr>
          <p:spPr bwMode="auto">
            <a:xfrm flipH="1">
              <a:off x="4320" y="67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254021" name="Oval 69"/>
            <p:cNvSpPr>
              <a:spLocks noChangeArrowheads="1"/>
            </p:cNvSpPr>
            <p:nvPr/>
          </p:nvSpPr>
          <p:spPr bwMode="auto">
            <a:xfrm flipH="1">
              <a:off x="3970" y="268"/>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0</a:t>
              </a: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grpSp>
          <p:nvGrpSpPr>
            <p:cNvPr id="254022" name="Group 70"/>
            <p:cNvGrpSpPr/>
            <p:nvPr/>
          </p:nvGrpSpPr>
          <p:grpSpPr bwMode="auto">
            <a:xfrm>
              <a:off x="3340" y="1152"/>
              <a:ext cx="333" cy="528"/>
              <a:chOff x="832" y="2976"/>
              <a:chExt cx="333" cy="528"/>
            </a:xfrm>
          </p:grpSpPr>
          <p:sp>
            <p:nvSpPr>
              <p:cNvPr id="254023" name="Rectangle 71"/>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24" name="Text Box 72"/>
              <p:cNvSpPr txBox="1">
                <a:spLocks noChangeArrowheads="1"/>
              </p:cNvSpPr>
              <p:nvPr/>
            </p:nvSpPr>
            <p:spPr bwMode="auto">
              <a:xfrm flipH="1">
                <a:off x="832" y="3120"/>
                <a:ext cx="333"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A</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54025" name="Group 73"/>
            <p:cNvGrpSpPr/>
            <p:nvPr/>
          </p:nvGrpSpPr>
          <p:grpSpPr bwMode="auto">
            <a:xfrm>
              <a:off x="3940" y="1152"/>
              <a:ext cx="332" cy="528"/>
              <a:chOff x="808" y="2976"/>
              <a:chExt cx="332" cy="528"/>
            </a:xfrm>
          </p:grpSpPr>
          <p:sp>
            <p:nvSpPr>
              <p:cNvPr id="254026" name="Rectangle 74"/>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27" name="Text Box 75"/>
              <p:cNvSpPr txBox="1">
                <a:spLocks noChangeArrowheads="1"/>
              </p:cNvSpPr>
              <p:nvPr/>
            </p:nvSpPr>
            <p:spPr bwMode="auto">
              <a:xfrm flipH="1">
                <a:off x="808" y="3120"/>
                <a:ext cx="32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L</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grpSp>
          <p:nvGrpSpPr>
            <p:cNvPr id="254028" name="Group 76"/>
            <p:cNvGrpSpPr/>
            <p:nvPr/>
          </p:nvGrpSpPr>
          <p:grpSpPr bwMode="auto">
            <a:xfrm>
              <a:off x="4712" y="1152"/>
              <a:ext cx="329" cy="528"/>
              <a:chOff x="812" y="2976"/>
              <a:chExt cx="329" cy="528"/>
            </a:xfrm>
          </p:grpSpPr>
          <p:sp>
            <p:nvSpPr>
              <p:cNvPr id="254029" name="Rectangle 77"/>
              <p:cNvSpPr>
                <a:spLocks noChangeArrowheads="1"/>
              </p:cNvSpPr>
              <p:nvPr/>
            </p:nvSpPr>
            <p:spPr bwMode="auto">
              <a:xfrm flipH="1">
                <a:off x="852" y="2976"/>
                <a:ext cx="288" cy="52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30" name="Text Box 78"/>
              <p:cNvSpPr txBox="1">
                <a:spLocks noChangeArrowheads="1"/>
              </p:cNvSpPr>
              <p:nvPr/>
            </p:nvSpPr>
            <p:spPr bwMode="auto">
              <a:xfrm flipH="1">
                <a:off x="812" y="3120"/>
                <a:ext cx="329"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B</a:t>
                </a:r>
                <a:r>
                  <a:rPr kumimoji="1" lang="en-US" altLang="zh-CN" sz="2400" baseline="-25000" dirty="0">
                    <a:latin typeface="Times New Roman" panose="02020603050405020304" pitchFamily="18" charset="0"/>
                    <a:ea typeface="幼圆" panose="02010509060101010101" pitchFamily="49" charset="-122"/>
                    <a:cs typeface="Times New Roman" panose="02020603050405020304" pitchFamily="18" charset="0"/>
                  </a:rPr>
                  <a:t>R</a:t>
                </a:r>
                <a:endPar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endParaRPr>
              </a:p>
            </p:txBody>
          </p:sp>
        </p:grpSp>
        <p:cxnSp>
          <p:nvCxnSpPr>
            <p:cNvPr id="254031" name="AutoShape 79"/>
            <p:cNvCxnSpPr>
              <a:cxnSpLocks noChangeShapeType="1"/>
              <a:stCxn id="254021" idx="6"/>
              <a:endCxn id="254023" idx="0"/>
            </p:cNvCxnSpPr>
            <p:nvPr/>
          </p:nvCxnSpPr>
          <p:spPr bwMode="auto">
            <a:xfrm flipH="1">
              <a:off x="3504" y="436"/>
              <a:ext cx="466" cy="716"/>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032" name="AutoShape 80"/>
            <p:cNvCxnSpPr>
              <a:cxnSpLocks noChangeShapeType="1"/>
              <a:stCxn id="254020" idx="6"/>
              <a:endCxn id="254026" idx="0"/>
            </p:cNvCxnSpPr>
            <p:nvPr/>
          </p:nvCxnSpPr>
          <p:spPr bwMode="auto">
            <a:xfrm flipH="1">
              <a:off x="4128" y="840"/>
              <a:ext cx="192" cy="31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033" name="AutoShape 81"/>
            <p:cNvCxnSpPr>
              <a:cxnSpLocks noChangeShapeType="1"/>
              <a:stCxn id="254020" idx="2"/>
              <a:endCxn id="254029" idx="0"/>
            </p:cNvCxnSpPr>
            <p:nvPr/>
          </p:nvCxnSpPr>
          <p:spPr bwMode="auto">
            <a:xfrm>
              <a:off x="4656" y="840"/>
              <a:ext cx="240" cy="31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034" name="AutoShape 82"/>
            <p:cNvCxnSpPr>
              <a:cxnSpLocks noChangeShapeType="1"/>
              <a:stCxn id="254021" idx="2"/>
              <a:endCxn id="254020" idx="0"/>
            </p:cNvCxnSpPr>
            <p:nvPr/>
          </p:nvCxnSpPr>
          <p:spPr bwMode="auto">
            <a:xfrm>
              <a:off x="4306" y="436"/>
              <a:ext cx="182" cy="236"/>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4035" name="Group 83"/>
          <p:cNvGrpSpPr/>
          <p:nvPr/>
        </p:nvGrpSpPr>
        <p:grpSpPr bwMode="auto">
          <a:xfrm>
            <a:off x="3935413" y="4346575"/>
            <a:ext cx="838200" cy="685800"/>
            <a:chOff x="2208" y="480"/>
            <a:chExt cx="528" cy="432"/>
          </a:xfrm>
        </p:grpSpPr>
        <p:sp>
          <p:nvSpPr>
            <p:cNvPr id="254036" name="AutoShape 84"/>
            <p:cNvSpPr>
              <a:spLocks noChangeArrowheads="1"/>
            </p:cNvSpPr>
            <p:nvPr/>
          </p:nvSpPr>
          <p:spPr bwMode="auto">
            <a:xfrm>
              <a:off x="2208" y="672"/>
              <a:ext cx="528" cy="24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37" name="Text Box 85"/>
            <p:cNvSpPr txBox="1">
              <a:spLocks noChangeArrowheads="1"/>
            </p:cNvSpPr>
            <p:nvPr/>
          </p:nvSpPr>
          <p:spPr bwMode="auto">
            <a:xfrm>
              <a:off x="2256" y="48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RR</a:t>
              </a:r>
            </a:p>
          </p:txBody>
        </p:sp>
      </p:grpSp>
      <p:sp>
        <p:nvSpPr>
          <p:cNvPr id="254038" name="Text Box 86"/>
          <p:cNvSpPr txBox="1">
            <a:spLocks noChangeArrowheads="1"/>
          </p:cNvSpPr>
          <p:nvPr/>
        </p:nvSpPr>
        <p:spPr bwMode="auto">
          <a:xfrm>
            <a:off x="4302125" y="57181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latin typeface="Times New Roman" panose="02020603050405020304" pitchFamily="18" charset="0"/>
                <a:ea typeface="幼圆" panose="02010509060101010101" pitchFamily="49" charset="-122"/>
                <a:cs typeface="Times New Roman" panose="02020603050405020304" pitchFamily="18" charset="0"/>
              </a:rPr>
              <a:t>(b)</a:t>
            </a:r>
          </a:p>
        </p:txBody>
      </p:sp>
      <p:grpSp>
        <p:nvGrpSpPr>
          <p:cNvPr id="254039" name="Group 87"/>
          <p:cNvGrpSpPr/>
          <p:nvPr/>
        </p:nvGrpSpPr>
        <p:grpSpPr bwMode="auto">
          <a:xfrm flipH="1">
            <a:off x="7667626" y="4803775"/>
            <a:ext cx="336550" cy="838200"/>
            <a:chOff x="1977" y="1728"/>
            <a:chExt cx="212" cy="528"/>
          </a:xfrm>
        </p:grpSpPr>
        <p:sp>
          <p:nvSpPr>
            <p:cNvPr id="254040" name="Line 88"/>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41" name="Line 89"/>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42" name="Text Box 90"/>
            <p:cNvSpPr txBox="1">
              <a:spLocks noChangeArrowheads="1"/>
            </p:cNvSpPr>
            <p:nvPr/>
          </p:nvSpPr>
          <p:spPr bwMode="auto">
            <a:xfrm>
              <a:off x="1977" y="1824"/>
              <a:ext cx="21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a:t>
              </a:r>
            </a:p>
          </p:txBody>
        </p:sp>
        <p:sp>
          <p:nvSpPr>
            <p:cNvPr id="254043" name="Line 91"/>
            <p:cNvSpPr>
              <a:spLocks noChangeShapeType="1"/>
            </p:cNvSpPr>
            <p:nvPr/>
          </p:nvSpPr>
          <p:spPr bwMode="auto">
            <a:xfrm>
              <a:off x="2088"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44" name="Line 92"/>
            <p:cNvSpPr>
              <a:spLocks noChangeShapeType="1"/>
            </p:cNvSpPr>
            <p:nvPr/>
          </p:nvSpPr>
          <p:spPr bwMode="auto">
            <a:xfrm flipV="1">
              <a:off x="2088"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4045" name="Group 93"/>
          <p:cNvGrpSpPr/>
          <p:nvPr/>
        </p:nvGrpSpPr>
        <p:grpSpPr bwMode="auto">
          <a:xfrm flipH="1">
            <a:off x="6373813" y="4803775"/>
            <a:ext cx="590550" cy="838200"/>
            <a:chOff x="1920" y="1728"/>
            <a:chExt cx="372" cy="528"/>
          </a:xfrm>
        </p:grpSpPr>
        <p:sp>
          <p:nvSpPr>
            <p:cNvPr id="254046" name="Line 94"/>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47" name="Line 95"/>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48" name="Text Box 96"/>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54049" name="Line 97"/>
            <p:cNvSpPr>
              <a:spLocks noChangeShapeType="1"/>
            </p:cNvSpPr>
            <p:nvPr/>
          </p:nvSpPr>
          <p:spPr bwMode="auto">
            <a:xfrm>
              <a:off x="2088"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0" name="Line 98"/>
            <p:cNvSpPr>
              <a:spLocks noChangeShapeType="1"/>
            </p:cNvSpPr>
            <p:nvPr/>
          </p:nvSpPr>
          <p:spPr bwMode="auto">
            <a:xfrm flipV="1">
              <a:off x="2088"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4051" name="Group 99"/>
          <p:cNvGrpSpPr/>
          <p:nvPr/>
        </p:nvGrpSpPr>
        <p:grpSpPr bwMode="auto">
          <a:xfrm flipH="1">
            <a:off x="5230813" y="4803775"/>
            <a:ext cx="590550" cy="838200"/>
            <a:chOff x="1920" y="1728"/>
            <a:chExt cx="372" cy="528"/>
          </a:xfrm>
        </p:grpSpPr>
        <p:sp>
          <p:nvSpPr>
            <p:cNvPr id="254052" name="Line 100"/>
            <p:cNvSpPr>
              <a:spLocks noChangeShapeType="1"/>
            </p:cNvSpPr>
            <p:nvPr/>
          </p:nvSpPr>
          <p:spPr bwMode="auto">
            <a:xfrm>
              <a:off x="2016" y="1728"/>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3" name="Line 101"/>
            <p:cNvSpPr>
              <a:spLocks noChangeShapeType="1"/>
            </p:cNvSpPr>
            <p:nvPr/>
          </p:nvSpPr>
          <p:spPr bwMode="auto">
            <a:xfrm>
              <a:off x="2016" y="2256"/>
              <a:ext cx="14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4" name="Text Box 102"/>
            <p:cNvSpPr txBox="1">
              <a:spLocks noChangeArrowheads="1"/>
            </p:cNvSpPr>
            <p:nvPr/>
          </p:nvSpPr>
          <p:spPr bwMode="auto">
            <a:xfrm>
              <a:off x="1920" y="1824"/>
              <a:ext cx="372" cy="2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latin typeface="Times New Roman" panose="02020603050405020304" pitchFamily="18" charset="0"/>
                  <a:ea typeface="幼圆" panose="02010509060101010101" pitchFamily="49" charset="-122"/>
                  <a:cs typeface="Times New Roman" panose="02020603050405020304" pitchFamily="18" charset="0"/>
                </a:rPr>
                <a:t>h-1</a:t>
              </a:r>
            </a:p>
          </p:txBody>
        </p:sp>
        <p:sp>
          <p:nvSpPr>
            <p:cNvPr id="254055" name="Line 103"/>
            <p:cNvSpPr>
              <a:spLocks noChangeShapeType="1"/>
            </p:cNvSpPr>
            <p:nvPr/>
          </p:nvSpPr>
          <p:spPr bwMode="auto">
            <a:xfrm>
              <a:off x="2088" y="2064"/>
              <a:ext cx="0" cy="19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6" name="Line 104"/>
            <p:cNvSpPr>
              <a:spLocks noChangeShapeType="1"/>
            </p:cNvSpPr>
            <p:nvPr/>
          </p:nvSpPr>
          <p:spPr bwMode="auto">
            <a:xfrm flipV="1">
              <a:off x="2088" y="1728"/>
              <a:ext cx="0" cy="14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6"/>
          <p:cNvSpPr txBox="1">
            <a:spLocks noChangeArrowheads="1"/>
          </p:cNvSpPr>
          <p:nvPr/>
        </p:nvSpPr>
        <p:spPr bwMode="auto">
          <a:xfrm>
            <a:off x="251365" y="2060575"/>
            <a:ext cx="8640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seqSearch</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SeqDictionary</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KeyType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key, </a:t>
            </a:r>
            <a:r>
              <a:rPr kumimoji="1" lang="en-US" altLang="zh-CN" sz="2200" b="1"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int</a:t>
            </a:r>
            <a:r>
              <a:rPr kumimoji="1" lang="en-US" altLang="zh-CN" sz="2200" b="1"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*position</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在字典中顺序检索关键码为</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key</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的元素*</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int i;</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for (i=0; i&lt;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-&gt;n; i++)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从头开始向后扫描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if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pdic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-&gt;element[i].key==key)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*position=i;</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TRUE;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检索成功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*position=-1;</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FALSE;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检索失败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p:txBody>
      </p:sp>
      <p:sp>
        <p:nvSpPr>
          <p:cNvPr id="33797" name="Rectangle 5"/>
          <p:cNvSpPr>
            <a:spLocks noGrp="1" noChangeArrowheads="1"/>
          </p:cNvSpPr>
          <p:nvPr/>
        </p:nvSpPr>
        <p:spPr>
          <a:xfrm>
            <a:off x="323215" y="1268730"/>
            <a:ext cx="5722620" cy="460375"/>
          </a:xfrm>
          <a:prstGeom prst="rect">
            <a:avLst/>
          </a:prstGeom>
          <a:solidFill>
            <a:schemeClr val="bg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prstDash val="solid"/>
                <a:miter lim="800000"/>
                <a:headEnd/>
                <a:tailEnd/>
              </a14:hiddenLine>
            </a:ext>
          </a:extLst>
        </p:spPr>
        <p:txBody>
          <a:bodyPr vert="horz" wrap="none" lIns="91440" tIns="45720" rIns="91440" bIns="45720" numCol="1" anchor="t" anchorCtr="0" compatLnSpc="1">
            <a:spAutoFit/>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pPr algn="l"/>
            <a:r>
              <a:rPr kumimoji="1" lang="zh-CN" altLang="en-US" sz="2400">
                <a:cs typeface="Times New Roman" panose="02020603050405020304" pitchFamily="18" charset="0"/>
              </a:rPr>
              <a:t>方法</a:t>
            </a:r>
            <a:r>
              <a:rPr kumimoji="1" lang="en-US" altLang="zh-CN" sz="2400">
                <a:cs typeface="Times New Roman" panose="02020603050405020304" pitchFamily="18" charset="0"/>
              </a:rPr>
              <a:t>1</a:t>
            </a:r>
            <a:r>
              <a:rPr kumimoji="1" lang="zh-CN" altLang="en-US" sz="2400">
                <a:cs typeface="Times New Roman" panose="02020603050405020304" pitchFamily="18" charset="0"/>
              </a:rPr>
              <a:t>：</a:t>
            </a:r>
            <a:r>
              <a:rPr kumimoji="1" lang="en-US" altLang="en-US" sz="2400">
                <a:cs typeface="Times New Roman" panose="02020603050405020304" pitchFamily="18" charset="0"/>
              </a:rPr>
              <a:t>Sequential</a:t>
            </a:r>
            <a:r>
              <a:rPr kumimoji="1" lang="en-US" altLang="zh-CN" sz="2400">
                <a:cs typeface="Times New Roman" panose="02020603050405020304" pitchFamily="18" charset="0"/>
              </a:rPr>
              <a:t> searching </a:t>
            </a:r>
            <a:r>
              <a:rPr kumimoji="1" lang="zh-CN" altLang="en-US" sz="2400">
                <a:cs typeface="Times New Roman" panose="02020603050405020304" pitchFamily="18" charset="0"/>
              </a:rPr>
              <a:t>顺序查找法</a:t>
            </a:r>
          </a:p>
        </p:txBody>
      </p:sp>
      <p:sp>
        <p:nvSpPr>
          <p:cNvPr id="2" name="Rectangle 10"/>
          <p:cNvSpPr>
            <a:spLocks noGrp="1" noChangeArrowheads="1"/>
          </p:cNvSpPr>
          <p:nvPr/>
        </p:nvSpPr>
        <p:spPr>
          <a:xfrm>
            <a:off x="457200" y="260668"/>
            <a:ext cx="8229600" cy="1139825"/>
          </a:xfrm>
          <a:prstGeom prst="rect">
            <a:avLst/>
          </a:prstGeom>
          <a:noFill/>
          <a:ln>
            <a:noFill/>
          </a:ln>
          <a:effectLst/>
        </p:spPr>
        <p:txBody>
          <a:bodyPr vert="horz" wrap="square" lIns="91440" tIns="45720" rIns="91440" bIns="45720" numCol="1" anchor="ctr" anchorCtr="1" compatLnSpc="1"/>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en-US" altLang="zh-CN"/>
              <a:t>Sequential Table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252000" y="260350"/>
            <a:ext cx="8640000"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LR</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c;</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 a-&gt;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 = b-&gt;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  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switch (c-&gt;bf)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0:  a-&gt;bf=0;  b-&gt;bf=0;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LR(0)</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1:  a-&gt;bf=-1;  b-&gt;bf=0;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新结点插在*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的左子</a:t>
            </a:r>
          </a:p>
          <a:p>
            <a:pPr algn="just" eaLnBrk="0" hangingPunct="0"/>
            <a:r>
              <a:rPr kumimoji="1" lang="zh-CN" altLang="en-US" dirty="0">
                <a:solidFill>
                  <a:srgbClr val="00CC00"/>
                </a:solidFill>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树中，</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LR(L)</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–1: a-&gt;bf=0;  b-&gt;bf=1;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新结点插在*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的右子</a:t>
            </a:r>
          </a:p>
          <a:p>
            <a:pPr algn="just" eaLnBrk="0" hangingPunct="0"/>
            <a:r>
              <a:rPr kumimoji="1" lang="zh-CN" altLang="en-US" dirty="0">
                <a:solidFill>
                  <a:srgbClr val="00CC00"/>
                </a:solidFill>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树中，</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LR(R)</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c-&gt;bf=0;</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(c);</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grpSp>
        <p:nvGrpSpPr>
          <p:cNvPr id="93209" name="Group 25"/>
          <p:cNvGrpSpPr/>
          <p:nvPr/>
        </p:nvGrpSpPr>
        <p:grpSpPr bwMode="auto">
          <a:xfrm>
            <a:off x="6978650" y="548323"/>
            <a:ext cx="2057400" cy="1143000"/>
            <a:chOff x="4332" y="1259"/>
            <a:chExt cx="1296" cy="720"/>
          </a:xfrm>
        </p:grpSpPr>
        <p:sp>
          <p:nvSpPr>
            <p:cNvPr id="93196" name="Oval 12"/>
            <p:cNvSpPr>
              <a:spLocks noChangeArrowheads="1"/>
            </p:cNvSpPr>
            <p:nvPr/>
          </p:nvSpPr>
          <p:spPr bwMode="auto">
            <a:xfrm>
              <a:off x="5292" y="1643"/>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3197" name="Oval 13"/>
            <p:cNvSpPr>
              <a:spLocks noChangeArrowheads="1"/>
            </p:cNvSpPr>
            <p:nvPr/>
          </p:nvSpPr>
          <p:spPr bwMode="auto">
            <a:xfrm>
              <a:off x="4812" y="1259"/>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3198" name="Oval 14"/>
            <p:cNvSpPr>
              <a:spLocks noChangeArrowheads="1"/>
            </p:cNvSpPr>
            <p:nvPr/>
          </p:nvSpPr>
          <p:spPr bwMode="auto">
            <a:xfrm>
              <a:off x="4332" y="1643"/>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3199" name="AutoShape 15"/>
            <p:cNvCxnSpPr>
              <a:cxnSpLocks noChangeShapeType="1"/>
              <a:stCxn id="93197" idx="2"/>
              <a:endCxn id="93198" idx="7"/>
            </p:cNvCxnSpPr>
            <p:nvPr/>
          </p:nvCxnSpPr>
          <p:spPr bwMode="auto">
            <a:xfrm flipH="1">
              <a:off x="4619" y="1427"/>
              <a:ext cx="193" cy="265"/>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00" name="AutoShape 16"/>
            <p:cNvCxnSpPr>
              <a:cxnSpLocks noChangeShapeType="1"/>
              <a:stCxn id="93197" idx="6"/>
              <a:endCxn id="93196" idx="1"/>
            </p:cNvCxnSpPr>
            <p:nvPr/>
          </p:nvCxnSpPr>
          <p:spPr bwMode="auto">
            <a:xfrm>
              <a:off x="5148" y="1427"/>
              <a:ext cx="193" cy="265"/>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3208" name="Group 24"/>
          <p:cNvGrpSpPr/>
          <p:nvPr/>
        </p:nvGrpSpPr>
        <p:grpSpPr bwMode="auto">
          <a:xfrm>
            <a:off x="5076190" y="149543"/>
            <a:ext cx="1108075" cy="1871662"/>
            <a:chOff x="3312" y="119"/>
            <a:chExt cx="698" cy="1179"/>
          </a:xfrm>
        </p:grpSpPr>
        <p:sp>
          <p:nvSpPr>
            <p:cNvPr id="93203" name="Oval 19"/>
            <p:cNvSpPr>
              <a:spLocks noChangeArrowheads="1"/>
            </p:cNvSpPr>
            <p:nvPr/>
          </p:nvSpPr>
          <p:spPr bwMode="auto">
            <a:xfrm>
              <a:off x="3674" y="119"/>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3204" name="Oval 20"/>
            <p:cNvSpPr>
              <a:spLocks noChangeArrowheads="1"/>
            </p:cNvSpPr>
            <p:nvPr/>
          </p:nvSpPr>
          <p:spPr bwMode="auto">
            <a:xfrm>
              <a:off x="3312" y="503"/>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3205" name="AutoShape 21"/>
            <p:cNvCxnSpPr>
              <a:cxnSpLocks noChangeShapeType="1"/>
              <a:stCxn id="93203" idx="3"/>
              <a:endCxn id="93204" idx="7"/>
            </p:cNvCxnSpPr>
            <p:nvPr/>
          </p:nvCxnSpPr>
          <p:spPr bwMode="auto">
            <a:xfrm flipH="1">
              <a:off x="3599" y="406"/>
              <a:ext cx="124" cy="146"/>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206" name="Oval 22"/>
            <p:cNvSpPr>
              <a:spLocks noChangeArrowheads="1"/>
            </p:cNvSpPr>
            <p:nvPr/>
          </p:nvSpPr>
          <p:spPr bwMode="auto">
            <a:xfrm>
              <a:off x="3673" y="96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3207" name="AutoShape 23"/>
            <p:cNvCxnSpPr>
              <a:cxnSpLocks noChangeShapeType="1"/>
              <a:stCxn id="93204" idx="5"/>
              <a:endCxn id="93206" idx="0"/>
            </p:cNvCxnSpPr>
            <p:nvPr/>
          </p:nvCxnSpPr>
          <p:spPr bwMode="auto">
            <a:xfrm>
              <a:off x="3599" y="790"/>
              <a:ext cx="242" cy="172"/>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61"/>
          <p:cNvSpPr txBox="1">
            <a:spLocks noChangeArrowheads="1"/>
          </p:cNvSpPr>
          <p:nvPr/>
        </p:nvSpPr>
        <p:spPr>
          <a:xfrm>
            <a:off x="457200" y="277813"/>
            <a:ext cx="8229600" cy="1139825"/>
          </a:xfrm>
          <a:prstGeom prst="rect">
            <a:avLst/>
          </a:prstGeom>
        </p:spPr>
        <p:txBody>
          <a:bodyPr/>
          <a:lstStyle>
            <a:lvl1pPr algn="ctr" rtl="0" fontAlgn="base">
              <a:spcBef>
                <a:spcPct val="0"/>
              </a:spcBef>
              <a:spcAft>
                <a:spcPct val="0"/>
              </a:spcAft>
              <a:defRPr sz="4400">
                <a:solidFill>
                  <a:srgbClr val="FFFF00"/>
                </a:solidFill>
                <a:latin typeface="+mj-lt"/>
                <a:ea typeface="+mj-ea"/>
                <a:cs typeface="+mj-cs"/>
              </a:defRPr>
            </a:lvl1pPr>
            <a:lvl2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2pPr>
            <a:lvl3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3pPr>
            <a:lvl4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4pPr>
            <a:lvl5pPr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5pPr>
            <a:lvl6pPr marL="4572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6pPr>
            <a:lvl7pPr marL="9144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7pPr>
            <a:lvl8pPr marL="13716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8pPr>
            <a:lvl9pPr marL="1828800" algn="ctr" rtl="0" fontAlgn="base">
              <a:spcBef>
                <a:spcPct val="0"/>
              </a:spcBef>
              <a:spcAft>
                <a:spcPct val="0"/>
              </a:spcAft>
              <a:defRPr sz="4400">
                <a:solidFill>
                  <a:srgbClr val="FFFF00"/>
                </a:solidFill>
                <a:latin typeface="Arial" panose="020B0604020202020204" pitchFamily="34" charset="0"/>
                <a:ea typeface="幼圆" panose="02010509060101010101" pitchFamily="49" charset="-122"/>
                <a:cs typeface="Arial" panose="020B0604020202020204" pitchFamily="34" charset="0"/>
              </a:defRPr>
            </a:lvl9pPr>
          </a:lstStyle>
          <a:p>
            <a:r>
              <a:rPr lang="zh-CN" altLang="en-US" kern="0" dirty="0"/>
              <a:t>双向右旋</a:t>
            </a:r>
            <a:r>
              <a:rPr lang="en-US" altLang="zh-CN" kern="0" dirty="0"/>
              <a:t>(</a:t>
            </a:r>
            <a:r>
              <a:rPr lang="zh-CN" altLang="en-US" kern="0" dirty="0"/>
              <a:t>左右</a:t>
            </a:r>
            <a:r>
              <a:rPr lang="en-US" altLang="zh-CN" kern="0" dirty="0"/>
              <a:t>) </a:t>
            </a:r>
            <a:endParaRPr lang="zh-CN" altLang="en-US" kern="0" dirty="0"/>
          </a:p>
        </p:txBody>
      </p:sp>
      <p:pic>
        <p:nvPicPr>
          <p:cNvPr id="2" name="图片 1"/>
          <p:cNvPicPr>
            <a:picLocks noChangeAspect="1"/>
          </p:cNvPicPr>
          <p:nvPr/>
        </p:nvPicPr>
        <p:blipFill>
          <a:blip r:embed="rId2"/>
          <a:stretch>
            <a:fillRect/>
          </a:stretch>
        </p:blipFill>
        <p:spPr>
          <a:xfrm>
            <a:off x="395605" y="1268730"/>
            <a:ext cx="5420995" cy="2328545"/>
          </a:xfrm>
          <a:prstGeom prst="rect">
            <a:avLst/>
          </a:prstGeom>
        </p:spPr>
      </p:pic>
      <p:pic>
        <p:nvPicPr>
          <p:cNvPr id="3" name="图片 2"/>
          <p:cNvPicPr>
            <a:picLocks noChangeAspect="1"/>
          </p:cNvPicPr>
          <p:nvPr/>
        </p:nvPicPr>
        <p:blipFill>
          <a:blip r:embed="rId3"/>
          <a:stretch>
            <a:fillRect/>
          </a:stretch>
        </p:blipFill>
        <p:spPr>
          <a:xfrm>
            <a:off x="323215" y="4077335"/>
            <a:ext cx="5611495" cy="2433955"/>
          </a:xfrm>
          <a:prstGeom prst="rect">
            <a:avLst/>
          </a:prstGeom>
        </p:spPr>
      </p:pic>
      <p:pic>
        <p:nvPicPr>
          <p:cNvPr id="4" name="图片 3"/>
          <p:cNvPicPr>
            <a:picLocks noChangeAspect="1"/>
          </p:cNvPicPr>
          <p:nvPr/>
        </p:nvPicPr>
        <p:blipFill>
          <a:blip r:embed="rId4"/>
          <a:stretch>
            <a:fillRect/>
          </a:stretch>
        </p:blipFill>
        <p:spPr>
          <a:xfrm>
            <a:off x="5868035" y="3068955"/>
            <a:ext cx="3216910" cy="144208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52000" y="260350"/>
            <a:ext cx="8748000"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PAVLNode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c;</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b = a-&gt;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 = b-&gt;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b-&gt;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    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=a;  c-&gt;</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solidFill>
                  <a:srgbClr val="FFFF00"/>
                </a:solidFill>
                <a:latin typeface="Times New Roman" panose="02020603050405020304" pitchFamily="18" charset="0"/>
                <a:ea typeface="幼圆" panose="02010509060101010101" pitchFamily="49" charset="-122"/>
                <a:cs typeface="Times New Roman" panose="02020603050405020304" pitchFamily="18" charset="0"/>
              </a:rPr>
              <a:t>=b;</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switch (c-&gt;bf)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0:  a-&gt;bf=0;  b-&gt;bf=0;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*c</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本身就是插入结点，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RL(0)</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1:  a-&gt;bf=0;  b-&gt;bf=-1;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插在*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的左子树中，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RL(L)</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–1: a-&gt;bf=1;  b-&gt;bf=0;  break;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插在*</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c</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的右子树中，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RL(R)</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型调整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c-&gt;bf=0;</a:t>
            </a:r>
          </a:p>
          <a:p>
            <a:pPr algn="just"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return (c);</a:t>
            </a:r>
          </a:p>
          <a:p>
            <a:pPr eaLnBrk="0" hangingPunct="0"/>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p>
        </p:txBody>
      </p:sp>
      <p:grpSp>
        <p:nvGrpSpPr>
          <p:cNvPr id="94233" name="Group 25"/>
          <p:cNvGrpSpPr/>
          <p:nvPr/>
        </p:nvGrpSpPr>
        <p:grpSpPr bwMode="auto">
          <a:xfrm>
            <a:off x="6834188" y="621030"/>
            <a:ext cx="2057400" cy="1143000"/>
            <a:chOff x="3969" y="1298"/>
            <a:chExt cx="1296" cy="720"/>
          </a:xfrm>
        </p:grpSpPr>
        <p:sp>
          <p:nvSpPr>
            <p:cNvPr id="94220" name="Oval 12"/>
            <p:cNvSpPr>
              <a:spLocks noChangeArrowheads="1"/>
            </p:cNvSpPr>
            <p:nvPr/>
          </p:nvSpPr>
          <p:spPr bwMode="auto">
            <a:xfrm flipH="1">
              <a:off x="3969" y="168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4221" name="Oval 13"/>
            <p:cNvSpPr>
              <a:spLocks noChangeArrowheads="1"/>
            </p:cNvSpPr>
            <p:nvPr/>
          </p:nvSpPr>
          <p:spPr bwMode="auto">
            <a:xfrm flipH="1">
              <a:off x="4449" y="1298"/>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4222" name="Oval 14"/>
            <p:cNvSpPr>
              <a:spLocks noChangeArrowheads="1"/>
            </p:cNvSpPr>
            <p:nvPr/>
          </p:nvSpPr>
          <p:spPr bwMode="auto">
            <a:xfrm flipH="1">
              <a:off x="4929" y="168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4223" name="AutoShape 15"/>
            <p:cNvCxnSpPr>
              <a:cxnSpLocks noChangeShapeType="1"/>
              <a:stCxn id="94221" idx="2"/>
              <a:endCxn id="94222" idx="7"/>
            </p:cNvCxnSpPr>
            <p:nvPr/>
          </p:nvCxnSpPr>
          <p:spPr bwMode="auto">
            <a:xfrm>
              <a:off x="4785" y="1466"/>
              <a:ext cx="193" cy="265"/>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224" name="AutoShape 16"/>
            <p:cNvCxnSpPr>
              <a:cxnSpLocks noChangeShapeType="1"/>
              <a:stCxn id="94221" idx="6"/>
              <a:endCxn id="94220" idx="1"/>
            </p:cNvCxnSpPr>
            <p:nvPr/>
          </p:nvCxnSpPr>
          <p:spPr bwMode="auto">
            <a:xfrm flipH="1">
              <a:off x="4256" y="1466"/>
              <a:ext cx="193" cy="265"/>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4232" name="Group 24"/>
          <p:cNvGrpSpPr/>
          <p:nvPr/>
        </p:nvGrpSpPr>
        <p:grpSpPr bwMode="auto">
          <a:xfrm>
            <a:off x="4962525" y="236538"/>
            <a:ext cx="1122363" cy="1752600"/>
            <a:chOff x="2757" y="28"/>
            <a:chExt cx="707" cy="1104"/>
          </a:xfrm>
        </p:grpSpPr>
        <p:sp>
          <p:nvSpPr>
            <p:cNvPr id="94227" name="Oval 19"/>
            <p:cNvSpPr>
              <a:spLocks noChangeArrowheads="1"/>
            </p:cNvSpPr>
            <p:nvPr/>
          </p:nvSpPr>
          <p:spPr bwMode="auto">
            <a:xfrm flipH="1">
              <a:off x="2757" y="28"/>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A</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sp>
          <p:nvSpPr>
            <p:cNvPr id="94228" name="Oval 20"/>
            <p:cNvSpPr>
              <a:spLocks noChangeArrowheads="1"/>
            </p:cNvSpPr>
            <p:nvPr/>
          </p:nvSpPr>
          <p:spPr bwMode="auto">
            <a:xfrm flipH="1">
              <a:off x="3128" y="412"/>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B</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4229" name="AutoShape 21"/>
            <p:cNvCxnSpPr>
              <a:cxnSpLocks noChangeShapeType="1"/>
              <a:stCxn id="94227" idx="3"/>
              <a:endCxn id="94228" idx="7"/>
            </p:cNvCxnSpPr>
            <p:nvPr/>
          </p:nvCxnSpPr>
          <p:spPr bwMode="auto">
            <a:xfrm>
              <a:off x="3043" y="314"/>
              <a:ext cx="134" cy="147"/>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230" name="Oval 22"/>
            <p:cNvSpPr>
              <a:spLocks noChangeArrowheads="1"/>
            </p:cNvSpPr>
            <p:nvPr/>
          </p:nvSpPr>
          <p:spPr bwMode="auto">
            <a:xfrm flipH="1">
              <a:off x="2758" y="796"/>
              <a:ext cx="336" cy="336"/>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5000"/>
                </a:lnSpc>
              </a:pPr>
              <a:endParaRPr kumimoji="1" lang="en-US" altLang="zh-CN" sz="2000">
                <a:latin typeface="Times New Roman" panose="02020603050405020304" pitchFamily="18" charset="0"/>
                <a:ea typeface="幼圆" panose="02010509060101010101" pitchFamily="49" charset="-122"/>
                <a:cs typeface="Times New Roman" panose="02020603050405020304" pitchFamily="18" charset="0"/>
              </a:endParaRPr>
            </a:p>
            <a:p>
              <a:pPr algn="ctr">
                <a:lnSpc>
                  <a:spcPct val="75000"/>
                </a:lnSpc>
              </a:pPr>
              <a:r>
                <a:rPr kumimoji="1" lang="en-US" altLang="zh-CN" sz="2000">
                  <a:latin typeface="Times New Roman" panose="02020603050405020304" pitchFamily="18" charset="0"/>
                  <a:ea typeface="幼圆" panose="02010509060101010101" pitchFamily="49" charset="-122"/>
                  <a:cs typeface="Times New Roman" panose="02020603050405020304" pitchFamily="18" charset="0"/>
                </a:rPr>
                <a:t>C</a:t>
              </a:r>
              <a:endParaRPr kumimoji="1" lang="en-US" altLang="zh-CN" sz="2400">
                <a:latin typeface="Times New Roman" panose="02020603050405020304" pitchFamily="18" charset="0"/>
                <a:ea typeface="幼圆" panose="02010509060101010101" pitchFamily="49" charset="-122"/>
                <a:cs typeface="Times New Roman" panose="02020603050405020304" pitchFamily="18" charset="0"/>
              </a:endParaRPr>
            </a:p>
          </p:txBody>
        </p:sp>
        <p:cxnSp>
          <p:nvCxnSpPr>
            <p:cNvPr id="94231" name="AutoShape 23"/>
            <p:cNvCxnSpPr>
              <a:cxnSpLocks noChangeShapeType="1"/>
              <a:stCxn id="94228" idx="5"/>
              <a:endCxn id="94230" idx="0"/>
            </p:cNvCxnSpPr>
            <p:nvPr/>
          </p:nvCxnSpPr>
          <p:spPr bwMode="auto">
            <a:xfrm flipH="1">
              <a:off x="2926" y="698"/>
              <a:ext cx="251" cy="98"/>
            </a:xfrm>
            <a:prstGeom prst="straightConnector1">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ChangeArrowheads="1"/>
          </p:cNvSpPr>
          <p:nvPr/>
        </p:nvSpPr>
        <p:spPr bwMode="auto">
          <a:xfrm>
            <a:off x="252000" y="212725"/>
            <a:ext cx="86400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R_Rotate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/*Right Rotation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BSTree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原来的根的左孩子结点作为新的根结点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End of </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R_Rotate</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p>
          <a:p>
            <a:endPar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endParaRPr>
          </a:p>
          <a:p>
            <a:endPar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endParaRP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L_Rotate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Left Rotation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BSTree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原来的根的右孩子结点作为新的根结点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End of </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L_Rotate</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Rectangle 5"/>
          <p:cNvSpPr>
            <a:spLocks noChangeArrowheads="1"/>
          </p:cNvSpPr>
          <p:nvPr/>
        </p:nvSpPr>
        <p:spPr bwMode="auto">
          <a:xfrm>
            <a:off x="252000" y="249238"/>
            <a:ext cx="8640000"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LeftBalance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BSTree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rd</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switch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LH: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(*T)-&gt;bf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 EH;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R_Rotate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(T);  break;</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RH: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rd</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rlink</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switch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rd</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LH: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(*T)-&gt;bf = RH;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 EH;  break;</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EH: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针对左子树的根结点的右子树只有刚插入的</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a:t>
            </a:r>
            <a:r>
              <a:rPr kumimoji="1" lang="zh-CN" altLang="en-US"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一个结点的情况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(*T)-&gt;bf =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 EH; break;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case RH:</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(*T)-&gt;bf = EH;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lc</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-&gt;bf  = LH; break;</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 </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 switch(</a:t>
            </a:r>
            <a:r>
              <a:rPr kumimoji="1" lang="en-US" altLang="zh-CN" sz="2200" dirty="0" err="1">
                <a:solidFill>
                  <a:srgbClr val="00CC00"/>
                </a:solidFill>
                <a:latin typeface="Times New Roman" panose="02020603050405020304" pitchFamily="18" charset="0"/>
                <a:ea typeface="幼圆" panose="02010509060101010101" pitchFamily="49" charset="-122"/>
                <a:cs typeface="Times New Roman" panose="02020603050405020304" pitchFamily="18" charset="0"/>
              </a:rPr>
              <a:t>rd</a:t>
            </a:r>
            <a:r>
              <a:rPr kumimoji="1" lang="en-US" altLang="zh-CN" sz="2200" dirty="0">
                <a:solidFill>
                  <a:srgbClr val="00CC00"/>
                </a:solidFill>
                <a:latin typeface="Times New Roman" panose="02020603050405020304" pitchFamily="18" charset="0"/>
                <a:ea typeface="幼圆" panose="02010509060101010101" pitchFamily="49" charset="-122"/>
                <a:cs typeface="Times New Roman" panose="02020603050405020304" pitchFamily="18" charset="0"/>
              </a:rPr>
              <a:t>-&gt;bf)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252000" y="249238"/>
            <a:ext cx="86400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rd</a:t>
            </a:r>
            <a:r>
              <a:rPr kumimoji="1" lang="en-US" altLang="zh-CN" sz="2200" dirty="0">
                <a:latin typeface="Times New Roman" panose="02020603050405020304" pitchFamily="18" charset="0"/>
              </a:rPr>
              <a:t>-&gt;bf = EH;</a:t>
            </a:r>
          </a:p>
          <a:p>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L_Rotate</a:t>
            </a:r>
            <a:r>
              <a:rPr kumimoji="1" lang="en-US" altLang="zh-CN" sz="2200" dirty="0">
                <a:latin typeface="Times New Roman" panose="02020603050405020304" pitchFamily="18" charset="0"/>
              </a:rPr>
              <a:t> (&amp;(*T)-&gt;</a:t>
            </a:r>
            <a:r>
              <a:rPr kumimoji="1" lang="en-US" altLang="zh-CN" sz="2200" dirty="0" err="1">
                <a:latin typeface="Times New Roman" panose="02020603050405020304" pitchFamily="18" charset="0"/>
              </a:rPr>
              <a:t>llink</a:t>
            </a:r>
            <a:r>
              <a:rPr kumimoji="1" lang="en-US" altLang="zh-CN" sz="2200" dirty="0">
                <a:latin typeface="Times New Roman" panose="02020603050405020304" pitchFamily="18" charset="0"/>
              </a:rPr>
              <a:t>);</a:t>
            </a:r>
          </a:p>
          <a:p>
            <a:r>
              <a:rPr kumimoji="1" lang="en-US" altLang="zh-CN" sz="2200" dirty="0">
                <a:latin typeface="Times New Roman" panose="02020603050405020304" pitchFamily="18" charset="0"/>
              </a:rPr>
              <a:t>            </a:t>
            </a:r>
            <a:r>
              <a:rPr kumimoji="1" lang="en-US" altLang="zh-CN" sz="2200" dirty="0" err="1">
                <a:latin typeface="Times New Roman" panose="02020603050405020304" pitchFamily="18" charset="0"/>
              </a:rPr>
              <a:t>R_Rotate</a:t>
            </a:r>
            <a:r>
              <a:rPr kumimoji="1" lang="en-US" altLang="zh-CN" sz="2200" dirty="0">
                <a:latin typeface="Times New Roman" panose="02020603050405020304" pitchFamily="18" charset="0"/>
              </a:rPr>
              <a:t> (T);</a:t>
            </a:r>
          </a:p>
          <a:p>
            <a:r>
              <a:rPr kumimoji="1" lang="en-US" altLang="zh-CN" sz="2200" dirty="0">
                <a:latin typeface="Times New Roman" panose="02020603050405020304" pitchFamily="18" charset="0"/>
              </a:rPr>
              <a:t>    }	</a:t>
            </a:r>
            <a:r>
              <a:rPr kumimoji="1" lang="en-US" altLang="zh-CN" sz="2200" dirty="0">
                <a:solidFill>
                  <a:srgbClr val="00CC00"/>
                </a:solidFill>
                <a:latin typeface="Times New Roman" panose="02020603050405020304" pitchFamily="18" charset="0"/>
              </a:rPr>
              <a:t>/* switch(</a:t>
            </a:r>
            <a:r>
              <a:rPr kumimoji="1" lang="en-US" altLang="zh-CN" sz="2200" dirty="0" err="1">
                <a:solidFill>
                  <a:srgbClr val="00CC00"/>
                </a:solidFill>
                <a:latin typeface="Times New Roman" panose="02020603050405020304" pitchFamily="18" charset="0"/>
              </a:rPr>
              <a:t>lc</a:t>
            </a:r>
            <a:r>
              <a:rPr kumimoji="1" lang="en-US" altLang="zh-CN" sz="2200" dirty="0">
                <a:solidFill>
                  <a:srgbClr val="00CC00"/>
                </a:solidFill>
                <a:latin typeface="Times New Roman" panose="02020603050405020304" pitchFamily="18" charset="0"/>
              </a:rPr>
              <a:t>-&gt;bf) */</a:t>
            </a:r>
          </a:p>
          <a:p>
            <a:r>
              <a:rPr kumimoji="1" lang="en-US" altLang="zh-CN" sz="2200" dirty="0">
                <a:latin typeface="Times New Roman" panose="02020603050405020304" pitchFamily="18" charset="0"/>
              </a:rPr>
              <a:t>}	</a:t>
            </a:r>
            <a:r>
              <a:rPr kumimoji="1" lang="en-US" altLang="zh-CN" sz="2200" dirty="0">
                <a:solidFill>
                  <a:srgbClr val="00CC00"/>
                </a:solidFill>
                <a:latin typeface="Times New Roman" panose="02020603050405020304" pitchFamily="18" charset="0"/>
              </a:rPr>
              <a:t>/* End of </a:t>
            </a:r>
            <a:r>
              <a:rPr kumimoji="1" lang="en-US" altLang="zh-CN" sz="2200" dirty="0" err="1">
                <a:solidFill>
                  <a:srgbClr val="00CC00"/>
                </a:solidFill>
                <a:latin typeface="Times New Roman" panose="02020603050405020304" pitchFamily="18" charset="0"/>
              </a:rPr>
              <a:t>LeftBalance</a:t>
            </a:r>
            <a:r>
              <a:rPr kumimoji="1" lang="en-US" altLang="zh-CN" sz="2200" dirty="0">
                <a:solidFill>
                  <a:srgbClr val="00CC00"/>
                </a:solidFill>
                <a:latin typeface="Times New Roman" panose="02020603050405020304" pitchFamily="18" charset="0"/>
              </a:rPr>
              <a:t>() */</a:t>
            </a:r>
          </a:p>
        </p:txBody>
      </p:sp>
      <p:sp>
        <p:nvSpPr>
          <p:cNvPr id="143364" name="Rectangle 4"/>
          <p:cNvSpPr>
            <a:spLocks noChangeArrowheads="1"/>
          </p:cNvSpPr>
          <p:nvPr/>
        </p:nvSpPr>
        <p:spPr bwMode="auto">
          <a:xfrm>
            <a:off x="250824" y="2492375"/>
            <a:ext cx="8640000" cy="17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void </a:t>
            </a:r>
            <a:r>
              <a:rPr kumimoji="1" lang="en-US" altLang="zh-CN" sz="2200" dirty="0" err="1">
                <a:solidFill>
                  <a:srgbClr val="FFFF00"/>
                </a:solidFill>
                <a:latin typeface="Times New Roman" panose="02020603050405020304" pitchFamily="18" charset="0"/>
                <a:ea typeface="幼圆" panose="02010509060101010101" pitchFamily="49" charset="-122"/>
                <a:cs typeface="Times New Roman" panose="02020603050405020304" pitchFamily="18" charset="0"/>
              </a:rPr>
              <a:t>RightBalance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a:t>
            </a:r>
            <a:r>
              <a:rPr kumimoji="1" lang="en-US" altLang="zh-CN" sz="2200" dirty="0" err="1">
                <a:latin typeface="Times New Roman" panose="02020603050405020304" pitchFamily="18" charset="0"/>
                <a:ea typeface="幼圆" panose="02010509060101010101" pitchFamily="49" charset="-122"/>
                <a:cs typeface="Times New Roman" panose="02020603050405020304" pitchFamily="18" charset="0"/>
              </a:rPr>
              <a:t>PAVLTree</a:t>
            </a:r>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 *T) {</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a:p>
            <a:r>
              <a:rPr kumimoji="1" lang="en-US" altLang="zh-CN" sz="2200" dirty="0">
                <a:latin typeface="Times New Roman" panose="02020603050405020304" pitchFamily="18" charset="0"/>
                <a:ea typeface="幼圆" panose="02010509060101010101" pitchFamily="49" charset="-122"/>
                <a:cs typeface="Times New Roman" panose="02020603050405020304"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zh-CN" altLang="en-US"/>
              <a:t>平衡二叉树查找的分析</a:t>
            </a:r>
          </a:p>
        </p:txBody>
      </p:sp>
      <p:sp>
        <p:nvSpPr>
          <p:cNvPr id="250883" name="Rectangle 3"/>
          <p:cNvSpPr>
            <a:spLocks noGrp="1" noChangeArrowheads="1"/>
          </p:cNvSpPr>
          <p:nvPr>
            <p:ph type="body" sz="half" idx="1"/>
          </p:nvPr>
        </p:nvSpPr>
        <p:spPr>
          <a:xfrm>
            <a:off x="457200" y="1600200"/>
            <a:ext cx="8362950" cy="4781550"/>
          </a:xfrm>
        </p:spPr>
        <p:txBody>
          <a:bodyPr/>
          <a:lstStyle/>
          <a:p>
            <a:pPr>
              <a:lnSpc>
                <a:spcPct val="90000"/>
              </a:lnSpc>
            </a:pPr>
            <a:r>
              <a:rPr lang="zh-CN" altLang="en-US" sz="2800" dirty="0"/>
              <a:t>在查找过程中和给定值进行比较的关键字个数不超过树的深度。关键问题：</a:t>
            </a:r>
          </a:p>
          <a:p>
            <a:pPr>
              <a:lnSpc>
                <a:spcPct val="90000"/>
              </a:lnSpc>
            </a:pPr>
            <a:r>
              <a:rPr lang="zh-CN" altLang="en-US" sz="2800" dirty="0"/>
              <a:t>含有</a:t>
            </a:r>
            <a:r>
              <a:rPr lang="en-US" altLang="zh-CN" sz="2800" dirty="0"/>
              <a:t>n</a:t>
            </a:r>
            <a:r>
              <a:rPr lang="zh-CN" altLang="en-US" sz="2800" dirty="0"/>
              <a:t>个关键字的平衡树的最大深度</a:t>
            </a:r>
            <a:r>
              <a:rPr lang="zh-CN" altLang="en-US" sz="2800" dirty="0">
                <a:sym typeface="Wingdings" panose="05000000000000000000" pitchFamily="2" charset="2"/>
              </a:rPr>
              <a:t>深度为</a:t>
            </a:r>
            <a:r>
              <a:rPr lang="en-US" altLang="zh-CN" sz="2800" dirty="0">
                <a:sym typeface="Wingdings" panose="05000000000000000000" pitchFamily="2" charset="2"/>
              </a:rPr>
              <a:t>h</a:t>
            </a:r>
            <a:r>
              <a:rPr lang="zh-CN" altLang="en-US" sz="2800" dirty="0">
                <a:sym typeface="Wingdings" panose="05000000000000000000" pitchFamily="2" charset="2"/>
              </a:rPr>
              <a:t>的平衡树中含有的最少结点数</a:t>
            </a:r>
            <a:endParaRPr lang="zh-CN" altLang="en-US" sz="2800" dirty="0"/>
          </a:p>
          <a:p>
            <a:pPr>
              <a:lnSpc>
                <a:spcPct val="90000"/>
              </a:lnSpc>
              <a:buFont typeface="Wingdings" panose="05000000000000000000" pitchFamily="2" charset="2"/>
              <a:buNone/>
            </a:pPr>
            <a:r>
              <a:rPr lang="zh-CN" altLang="en-US" sz="2800" dirty="0"/>
              <a:t>	</a:t>
            </a:r>
            <a:r>
              <a:rPr lang="en-US" altLang="zh-CN" sz="2800" dirty="0"/>
              <a:t>N</a:t>
            </a:r>
            <a:r>
              <a:rPr lang="en-US" altLang="zh-CN" sz="2800" baseline="-25000" dirty="0"/>
              <a:t>0</a:t>
            </a:r>
            <a:r>
              <a:rPr lang="en-US" altLang="zh-CN" sz="2800" dirty="0"/>
              <a:t>=0, N</a:t>
            </a:r>
            <a:r>
              <a:rPr lang="en-US" altLang="zh-CN" sz="2800" baseline="-25000" dirty="0"/>
              <a:t>1</a:t>
            </a:r>
            <a:r>
              <a:rPr lang="en-US" altLang="zh-CN" sz="2800" dirty="0"/>
              <a:t>=1, N</a:t>
            </a:r>
            <a:r>
              <a:rPr lang="en-US" altLang="zh-CN" sz="2800" baseline="-25000" dirty="0"/>
              <a:t>2</a:t>
            </a:r>
            <a:r>
              <a:rPr lang="en-US" altLang="zh-CN" sz="2800" dirty="0"/>
              <a:t>=2</a:t>
            </a:r>
          </a:p>
          <a:p>
            <a:pPr>
              <a:lnSpc>
                <a:spcPct val="90000"/>
              </a:lnSpc>
              <a:buFont typeface="Wingdings" panose="05000000000000000000" pitchFamily="2" charset="2"/>
              <a:buNone/>
            </a:pPr>
            <a:r>
              <a:rPr lang="en-US" altLang="zh-CN" sz="2800" dirty="0"/>
              <a:t>	N</a:t>
            </a:r>
            <a:r>
              <a:rPr lang="en-US" altLang="zh-CN" sz="2800" baseline="-25000" dirty="0"/>
              <a:t>h</a:t>
            </a:r>
            <a:r>
              <a:rPr lang="en-US" altLang="zh-CN" sz="2800" dirty="0"/>
              <a:t>=N</a:t>
            </a:r>
            <a:r>
              <a:rPr lang="en-US" altLang="zh-CN" sz="2800" baseline="-25000" dirty="0"/>
              <a:t>h-1</a:t>
            </a:r>
            <a:r>
              <a:rPr lang="en-US" altLang="zh-CN" sz="2800" dirty="0"/>
              <a:t>+N</a:t>
            </a:r>
            <a:r>
              <a:rPr lang="en-US" altLang="zh-CN" sz="2800" baseline="-25000" dirty="0"/>
              <a:t>h-2</a:t>
            </a:r>
            <a:r>
              <a:rPr lang="en-US" altLang="zh-CN" sz="2800" dirty="0"/>
              <a:t>+1</a:t>
            </a:r>
            <a:endParaRPr lang="en-US" altLang="zh-CN" sz="2400" dirty="0"/>
          </a:p>
          <a:p>
            <a:pPr>
              <a:lnSpc>
                <a:spcPct val="90000"/>
              </a:lnSpc>
              <a:buFont typeface="Wingdings" panose="05000000000000000000" pitchFamily="2" charset="2"/>
              <a:buNone/>
            </a:pPr>
            <a:endParaRPr lang="en-US" altLang="zh-CN" sz="2000" dirty="0"/>
          </a:p>
          <a:p>
            <a:pPr>
              <a:lnSpc>
                <a:spcPct val="90000"/>
              </a:lnSpc>
              <a:buFont typeface="Wingdings" panose="05000000000000000000" pitchFamily="2" charset="2"/>
              <a:buNone/>
            </a:pPr>
            <a:r>
              <a:rPr lang="en-US" altLang="zh-CN" sz="2800" dirty="0"/>
              <a:t>	</a:t>
            </a:r>
            <a:r>
              <a:rPr lang="en-US" altLang="zh-CN" sz="2800" dirty="0">
                <a:sym typeface="Wingdings" panose="05000000000000000000" pitchFamily="2" charset="2"/>
              </a:rPr>
              <a:t> </a:t>
            </a:r>
            <a:r>
              <a:rPr lang="zh-CN" altLang="en-US" sz="2800" dirty="0">
                <a:sym typeface="Wingdings" panose="05000000000000000000" pitchFamily="2" charset="2"/>
              </a:rPr>
              <a:t>当</a:t>
            </a:r>
            <a:r>
              <a:rPr lang="en-US" altLang="zh-CN" sz="2800" dirty="0">
                <a:sym typeface="Wingdings" panose="05000000000000000000" pitchFamily="2" charset="2"/>
              </a:rPr>
              <a:t>h&gt;0</a:t>
            </a:r>
            <a:r>
              <a:rPr lang="zh-CN" altLang="en-US" sz="2800" dirty="0">
                <a:sym typeface="Wingdings" panose="05000000000000000000" pitchFamily="2" charset="2"/>
              </a:rPr>
              <a:t>时，</a:t>
            </a:r>
            <a:r>
              <a:rPr lang="en-US" altLang="zh-CN" sz="2800" dirty="0"/>
              <a:t>N</a:t>
            </a:r>
            <a:r>
              <a:rPr lang="en-US" altLang="zh-CN" sz="2800" baseline="-25000" dirty="0"/>
              <a:t>h</a:t>
            </a:r>
            <a:r>
              <a:rPr lang="en-US" altLang="zh-CN" sz="2800" dirty="0"/>
              <a:t>=F</a:t>
            </a:r>
            <a:r>
              <a:rPr lang="en-US" altLang="zh-CN" sz="2800" baseline="-25000" dirty="0"/>
              <a:t>h+2</a:t>
            </a:r>
            <a:r>
              <a:rPr lang="en-US" altLang="zh-CN" sz="2800" dirty="0"/>
              <a:t>-1</a:t>
            </a:r>
          </a:p>
          <a:p>
            <a:pPr>
              <a:lnSpc>
                <a:spcPct val="90000"/>
              </a:lnSpc>
              <a:buFont typeface="Wingdings" panose="05000000000000000000" pitchFamily="2" charset="2"/>
              <a:buNone/>
            </a:pPr>
            <a:endParaRPr lang="en-US" altLang="zh-CN" sz="2800" dirty="0"/>
          </a:p>
          <a:p>
            <a:pPr>
              <a:lnSpc>
                <a:spcPct val="90000"/>
              </a:lnSpc>
            </a:pPr>
            <a:r>
              <a:rPr lang="zh-CN" altLang="en-US" sz="2800" dirty="0"/>
              <a:t>时间复杂度：</a:t>
            </a:r>
            <a:r>
              <a:rPr lang="en-US" altLang="zh-CN" sz="2800" dirty="0"/>
              <a:t>O(logn)</a:t>
            </a:r>
          </a:p>
        </p:txBody>
      </p:sp>
      <p:graphicFrame>
        <p:nvGraphicFramePr>
          <p:cNvPr id="250884" name="Object 4"/>
          <p:cNvGraphicFramePr>
            <a:graphicFrameLocks noGrp="1" noChangeAspect="1"/>
          </p:cNvGraphicFramePr>
          <p:nvPr>
            <p:ph sz="half" idx="2"/>
          </p:nvPr>
        </p:nvGraphicFramePr>
        <p:xfrm>
          <a:off x="5219700" y="3573463"/>
          <a:ext cx="2808288" cy="817562"/>
        </p:xfrm>
        <a:graphic>
          <a:graphicData uri="http://schemas.openxmlformats.org/presentationml/2006/ole">
            <mc:AlternateContent xmlns:mc="http://schemas.openxmlformats.org/markup-compatibility/2006">
              <mc:Choice xmlns:v="urn:schemas-microsoft-com:vml" Requires="v">
                <p:oleObj name="Equation" r:id="rId2" imgW="1308100" imgH="381000" progId="Equation.DSMT4">
                  <p:embed/>
                </p:oleObj>
              </mc:Choice>
              <mc:Fallback>
                <p:oleObj name="Equation" r:id="rId2" imgW="1308100" imgH="3810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3573463"/>
                        <a:ext cx="2808288"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87" name="Object 7"/>
          <p:cNvGraphicFramePr>
            <a:graphicFrameLocks noChangeAspect="1"/>
          </p:cNvGraphicFramePr>
          <p:nvPr/>
        </p:nvGraphicFramePr>
        <p:xfrm>
          <a:off x="5219700" y="4652963"/>
          <a:ext cx="1554163" cy="736600"/>
        </p:xfrm>
        <a:graphic>
          <a:graphicData uri="http://schemas.openxmlformats.org/presentationml/2006/ole">
            <mc:AlternateContent xmlns:mc="http://schemas.openxmlformats.org/markup-compatibility/2006">
              <mc:Choice xmlns:v="urn:schemas-microsoft-com:vml" Requires="v">
                <p:oleObj name="Equation" r:id="rId4" imgW="723900" imgH="342900" progId="Equation.DSMT4">
                  <p:embed/>
                </p:oleObj>
              </mc:Choice>
              <mc:Fallback>
                <p:oleObj name="Equation" r:id="rId4" imgW="723900" imgH="3429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4652963"/>
                        <a:ext cx="1554163"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0888" name="Object 8"/>
          <p:cNvGraphicFramePr>
            <a:graphicFrameLocks noChangeAspect="1"/>
          </p:cNvGraphicFramePr>
          <p:nvPr/>
        </p:nvGraphicFramePr>
        <p:xfrm>
          <a:off x="5148263" y="5737225"/>
          <a:ext cx="3660775" cy="798513"/>
        </p:xfrm>
        <a:graphic>
          <a:graphicData uri="http://schemas.openxmlformats.org/presentationml/2006/ole">
            <mc:AlternateContent xmlns:mc="http://schemas.openxmlformats.org/markup-compatibility/2006">
              <mc:Choice xmlns:v="urn:schemas-microsoft-com:vml" Requires="v">
                <p:oleObj name="Equation" r:id="rId6" imgW="1218565" imgH="266700" progId="Equation.DSMT4">
                  <p:embed/>
                </p:oleObj>
              </mc:Choice>
              <mc:Fallback>
                <p:oleObj name="Equation" r:id="rId6" imgW="1218565" imgH="2667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5737225"/>
                        <a:ext cx="3660775" cy="798513"/>
                      </a:xfrm>
                      <a:prstGeom prst="rect">
                        <a:avLst/>
                      </a:prstGeom>
                      <a:noFill/>
                      <a:ln w="38100">
                        <a:solidFill>
                          <a:srgbClr val="FF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88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50883">
                                            <p:txEl>
                                              <p:pRg st="3" end="3"/>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5088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08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08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0888"/>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nodeType="afterEffect">
                                  <p:stCondLst>
                                    <p:cond delay="0"/>
                                  </p:stCondLst>
                                  <p:childTnLst>
                                    <p:anim calcmode="discrete" valueType="str">
                                      <p:cBhvr>
                                        <p:cTn id="25" dur="1000" fill="hold"/>
                                        <p:tgtEl>
                                          <p:spTgt spid="250888"/>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0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p:cNvSpPr>
            <a:spLocks noGrp="1" noChangeArrowheads="1"/>
          </p:cNvSpPr>
          <p:nvPr>
            <p:ph type="title"/>
          </p:nvPr>
        </p:nvSpPr>
        <p:spPr>
          <a:xfrm>
            <a:off x="457200" y="274638"/>
            <a:ext cx="8229600" cy="1143000"/>
          </a:xfrm>
          <a:noFill/>
        </p:spPr>
        <p:txBody>
          <a:bodyPr anchorCtr="0"/>
          <a:lstStyle/>
          <a:p>
            <a:r>
              <a:rPr lang="en-US" altLang="zh-CN"/>
              <a:t>Quiz</a:t>
            </a:r>
          </a:p>
        </p:txBody>
      </p:sp>
      <p:sp>
        <p:nvSpPr>
          <p:cNvPr id="252933" name="Rectangle 5"/>
          <p:cNvSpPr>
            <a:spLocks noGrp="1" noChangeArrowheads="1"/>
          </p:cNvSpPr>
          <p:nvPr>
            <p:ph type="body" idx="1"/>
          </p:nvPr>
        </p:nvSpPr>
        <p:spPr>
          <a:xfrm>
            <a:off x="457200" y="1412875"/>
            <a:ext cx="8507413" cy="5068888"/>
          </a:xfrm>
          <a:noFill/>
        </p:spPr>
        <p:txBody>
          <a:bodyPr/>
          <a:lstStyle/>
          <a:p>
            <a:pPr marL="0" indent="0">
              <a:buFont typeface="Wingdings" panose="05000000000000000000" pitchFamily="2" charset="2"/>
              <a:buNone/>
            </a:pPr>
            <a:r>
              <a:rPr lang="en-US" altLang="zh-CN" sz="2800"/>
              <a:t>For input </a:t>
            </a:r>
          </a:p>
          <a:p>
            <a:pPr marL="0" indent="0">
              <a:buFont typeface="Wingdings" panose="05000000000000000000" pitchFamily="2" charset="2"/>
              <a:buNone/>
            </a:pPr>
            <a:r>
              <a:rPr lang="en-US" altLang="zh-CN" sz="2800" b="1">
                <a:solidFill>
                  <a:srgbClr val="FFFF00"/>
                </a:solidFill>
              </a:rPr>
              <a:t>{</a:t>
            </a:r>
            <a:r>
              <a:rPr lang="en-US" altLang="zh-CN" sz="2800" b="1">
                <a:solidFill>
                  <a:srgbClr val="FFFF00"/>
                </a:solidFill>
                <a:latin typeface="Times New Roman" panose="02020603050405020304"/>
              </a:rPr>
              <a:t>‘</a:t>
            </a:r>
            <a:r>
              <a:rPr lang="en-US" altLang="zh-CN" sz="2800" b="1">
                <a:solidFill>
                  <a:srgbClr val="FFFF00"/>
                </a:solidFill>
              </a:rPr>
              <a:t>Jan</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Feb</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Mar</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Apr</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May</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Jun</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Jul</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Aug</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Sep</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Oct</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Nov</a:t>
            </a:r>
            <a:r>
              <a:rPr lang="en-US" altLang="zh-CN" sz="2800" b="1">
                <a:solidFill>
                  <a:srgbClr val="FFFF00"/>
                </a:solidFill>
                <a:latin typeface="Times New Roman" panose="02020603050405020304"/>
              </a:rPr>
              <a:t>’</a:t>
            </a:r>
            <a:r>
              <a:rPr lang="en-US" altLang="zh-CN" sz="2800" b="1">
                <a:solidFill>
                  <a:srgbClr val="FFFF00"/>
                </a:solidFill>
              </a:rPr>
              <a:t>, </a:t>
            </a:r>
            <a:r>
              <a:rPr lang="en-US" altLang="zh-CN" sz="2800" b="1">
                <a:solidFill>
                  <a:srgbClr val="FFFF00"/>
                </a:solidFill>
                <a:latin typeface="Times New Roman" panose="02020603050405020304"/>
              </a:rPr>
              <a:t>‘</a:t>
            </a:r>
            <a:r>
              <a:rPr lang="en-US" altLang="zh-CN" sz="2800" b="1">
                <a:solidFill>
                  <a:srgbClr val="FFFF00"/>
                </a:solidFill>
              </a:rPr>
              <a:t>Dec</a:t>
            </a:r>
            <a:r>
              <a:rPr lang="en-US" altLang="zh-CN" sz="2800" b="1">
                <a:solidFill>
                  <a:srgbClr val="FFFF00"/>
                </a:solidFill>
                <a:latin typeface="Times New Roman" panose="02020603050405020304"/>
              </a:rPr>
              <a:t>’</a:t>
            </a:r>
            <a:r>
              <a:rPr lang="en-US" altLang="zh-CN" sz="2800" b="1">
                <a:solidFill>
                  <a:srgbClr val="FFFF00"/>
                </a:solidFill>
              </a:rPr>
              <a:t>}</a:t>
            </a:r>
            <a:r>
              <a:rPr lang="en-US" altLang="zh-CN" sz="2800"/>
              <a:t> </a:t>
            </a:r>
          </a:p>
          <a:p>
            <a:pPr marL="0" indent="0">
              <a:buFont typeface="Wingdings" panose="05000000000000000000" pitchFamily="2" charset="2"/>
              <a:buNone/>
            </a:pPr>
            <a:r>
              <a:rPr lang="en-US" altLang="zh-CN" sz="2800"/>
              <a:t>(1) Create a BST </a:t>
            </a:r>
          </a:p>
          <a:p>
            <a:pPr marL="0" indent="0">
              <a:buFont typeface="Wingdings" panose="05000000000000000000" pitchFamily="2" charset="2"/>
              <a:buNone/>
            </a:pPr>
            <a:r>
              <a:rPr lang="en-US" altLang="zh-CN" sz="2800"/>
              <a:t>(2) Create a Balanced BST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ltLang="zh-CN"/>
              <a:t>BST</a:t>
            </a:r>
          </a:p>
        </p:txBody>
      </p:sp>
      <p:sp>
        <p:nvSpPr>
          <p:cNvPr id="285700" name="Oval 4"/>
          <p:cNvSpPr>
            <a:spLocks noChangeArrowheads="1"/>
          </p:cNvSpPr>
          <p:nvPr/>
        </p:nvSpPr>
        <p:spPr bwMode="auto">
          <a:xfrm>
            <a:off x="2735263" y="155733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Jan</a:t>
            </a:r>
          </a:p>
        </p:txBody>
      </p:sp>
      <p:sp>
        <p:nvSpPr>
          <p:cNvPr id="285701" name="Oval 5"/>
          <p:cNvSpPr>
            <a:spLocks noChangeArrowheads="1"/>
          </p:cNvSpPr>
          <p:nvPr/>
        </p:nvSpPr>
        <p:spPr bwMode="auto">
          <a:xfrm>
            <a:off x="2195513" y="23844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Feb</a:t>
            </a:r>
          </a:p>
        </p:txBody>
      </p:sp>
      <p:cxnSp>
        <p:nvCxnSpPr>
          <p:cNvPr id="285702" name="AutoShape 6"/>
          <p:cNvCxnSpPr>
            <a:cxnSpLocks noChangeShapeType="1"/>
            <a:stCxn id="285700" idx="3"/>
            <a:endCxn id="285701" idx="0"/>
          </p:cNvCxnSpPr>
          <p:nvPr/>
        </p:nvCxnSpPr>
        <p:spPr bwMode="auto">
          <a:xfrm flipH="1">
            <a:off x="2447132" y="1986878"/>
            <a:ext cx="361828" cy="39754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03" name="Oval 7"/>
          <p:cNvSpPr>
            <a:spLocks noChangeArrowheads="1"/>
          </p:cNvSpPr>
          <p:nvPr/>
        </p:nvSpPr>
        <p:spPr bwMode="auto">
          <a:xfrm>
            <a:off x="3276600"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5704" name="AutoShape 8"/>
          <p:cNvCxnSpPr>
            <a:cxnSpLocks noChangeShapeType="1"/>
            <a:stCxn id="285700" idx="5"/>
            <a:endCxn id="285703" idx="0"/>
          </p:cNvCxnSpPr>
          <p:nvPr/>
        </p:nvCxnSpPr>
        <p:spPr bwMode="auto">
          <a:xfrm>
            <a:off x="3164803" y="1986878"/>
            <a:ext cx="363416" cy="39913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14" name="Oval 18"/>
          <p:cNvSpPr>
            <a:spLocks noChangeArrowheads="1"/>
          </p:cNvSpPr>
          <p:nvPr/>
        </p:nvSpPr>
        <p:spPr bwMode="auto">
          <a:xfrm>
            <a:off x="1692275" y="3248025"/>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Apr</a:t>
            </a:r>
          </a:p>
        </p:txBody>
      </p:sp>
      <p:cxnSp>
        <p:nvCxnSpPr>
          <p:cNvPr id="285715" name="AutoShape 19"/>
          <p:cNvCxnSpPr>
            <a:cxnSpLocks noChangeShapeType="1"/>
            <a:stCxn id="285701" idx="3"/>
            <a:endCxn id="285714" idx="0"/>
          </p:cNvCxnSpPr>
          <p:nvPr/>
        </p:nvCxnSpPr>
        <p:spPr bwMode="auto">
          <a:xfrm flipH="1">
            <a:off x="1943894" y="2813966"/>
            <a:ext cx="325316" cy="43405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16" name="Oval 20"/>
          <p:cNvSpPr>
            <a:spLocks noChangeArrowheads="1"/>
          </p:cNvSpPr>
          <p:nvPr/>
        </p:nvSpPr>
        <p:spPr bwMode="auto">
          <a:xfrm>
            <a:off x="370840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5717" name="AutoShape 21"/>
          <p:cNvCxnSpPr>
            <a:cxnSpLocks noChangeShapeType="1"/>
            <a:stCxn id="285703" idx="5"/>
            <a:endCxn id="285716" idx="0"/>
          </p:cNvCxnSpPr>
          <p:nvPr/>
        </p:nvCxnSpPr>
        <p:spPr bwMode="auto">
          <a:xfrm>
            <a:off x="3706813" y="2816225"/>
            <a:ext cx="25400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18" name="Oval 22"/>
          <p:cNvSpPr>
            <a:spLocks noChangeArrowheads="1"/>
          </p:cNvSpPr>
          <p:nvPr/>
        </p:nvSpPr>
        <p:spPr bwMode="auto">
          <a:xfrm>
            <a:off x="2844800"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5719" name="AutoShape 23"/>
          <p:cNvCxnSpPr>
            <a:cxnSpLocks noChangeShapeType="1"/>
            <a:stCxn id="285703" idx="3"/>
            <a:endCxn id="285718" idx="0"/>
          </p:cNvCxnSpPr>
          <p:nvPr/>
        </p:nvCxnSpPr>
        <p:spPr bwMode="auto">
          <a:xfrm flipH="1">
            <a:off x="3097213" y="2816225"/>
            <a:ext cx="252412"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0" name="Oval 24"/>
          <p:cNvSpPr>
            <a:spLocks noChangeArrowheads="1"/>
          </p:cNvSpPr>
          <p:nvPr/>
        </p:nvSpPr>
        <p:spPr bwMode="auto">
          <a:xfrm>
            <a:off x="3205163" y="58769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Nov</a:t>
            </a:r>
          </a:p>
        </p:txBody>
      </p:sp>
      <p:cxnSp>
        <p:nvCxnSpPr>
          <p:cNvPr id="285721" name="AutoShape 25"/>
          <p:cNvCxnSpPr>
            <a:cxnSpLocks noChangeShapeType="1"/>
            <a:stCxn id="285722" idx="3"/>
            <a:endCxn id="285720" idx="0"/>
          </p:cNvCxnSpPr>
          <p:nvPr/>
        </p:nvCxnSpPr>
        <p:spPr bwMode="auto">
          <a:xfrm flipH="1">
            <a:off x="3456782" y="5444453"/>
            <a:ext cx="253878" cy="432472"/>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2" name="Oval 26"/>
          <p:cNvSpPr>
            <a:spLocks noChangeArrowheads="1"/>
          </p:cNvSpPr>
          <p:nvPr/>
        </p:nvSpPr>
        <p:spPr bwMode="auto">
          <a:xfrm>
            <a:off x="3636963" y="5014913"/>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Oct</a:t>
            </a:r>
          </a:p>
        </p:txBody>
      </p:sp>
      <p:cxnSp>
        <p:nvCxnSpPr>
          <p:cNvPr id="285723" name="AutoShape 27"/>
          <p:cNvCxnSpPr>
            <a:cxnSpLocks noChangeShapeType="1"/>
            <a:stCxn id="285724" idx="3"/>
            <a:endCxn id="285722" idx="0"/>
          </p:cNvCxnSpPr>
          <p:nvPr/>
        </p:nvCxnSpPr>
        <p:spPr bwMode="auto">
          <a:xfrm flipH="1">
            <a:off x="3889375" y="4616450"/>
            <a:ext cx="250825"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4" name="Oval 28"/>
          <p:cNvSpPr>
            <a:spLocks noChangeArrowheads="1"/>
          </p:cNvSpPr>
          <p:nvPr/>
        </p:nvSpPr>
        <p:spPr bwMode="auto">
          <a:xfrm>
            <a:off x="4067175" y="4186238"/>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Sep</a:t>
            </a:r>
          </a:p>
        </p:txBody>
      </p:sp>
      <p:cxnSp>
        <p:nvCxnSpPr>
          <p:cNvPr id="285725" name="AutoShape 29"/>
          <p:cNvCxnSpPr>
            <a:cxnSpLocks noChangeShapeType="1"/>
            <a:stCxn id="285716" idx="5"/>
            <a:endCxn id="285724" idx="0"/>
          </p:cNvCxnSpPr>
          <p:nvPr/>
        </p:nvCxnSpPr>
        <p:spPr bwMode="auto">
          <a:xfrm>
            <a:off x="4138613" y="3679825"/>
            <a:ext cx="180975" cy="50641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6" name="Oval 30"/>
          <p:cNvSpPr>
            <a:spLocks noChangeArrowheads="1"/>
          </p:cNvSpPr>
          <p:nvPr/>
        </p:nvSpPr>
        <p:spPr bwMode="auto">
          <a:xfrm>
            <a:off x="2481263"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5727" name="AutoShape 31"/>
          <p:cNvCxnSpPr>
            <a:cxnSpLocks noChangeShapeType="1"/>
            <a:stCxn id="285718" idx="3"/>
            <a:endCxn id="285726" idx="0"/>
          </p:cNvCxnSpPr>
          <p:nvPr/>
        </p:nvCxnSpPr>
        <p:spPr bwMode="auto">
          <a:xfrm flipH="1">
            <a:off x="2733675" y="3679825"/>
            <a:ext cx="184150" cy="5048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8" name="Oval 32"/>
          <p:cNvSpPr>
            <a:spLocks noChangeArrowheads="1"/>
          </p:cNvSpPr>
          <p:nvPr/>
        </p:nvSpPr>
        <p:spPr bwMode="auto">
          <a:xfrm>
            <a:off x="1835150" y="4184650"/>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Aug</a:t>
            </a:r>
          </a:p>
        </p:txBody>
      </p:sp>
      <p:cxnSp>
        <p:nvCxnSpPr>
          <p:cNvPr id="285729" name="AutoShape 33"/>
          <p:cNvCxnSpPr>
            <a:cxnSpLocks noChangeShapeType="1"/>
            <a:endCxn id="285728" idx="0"/>
          </p:cNvCxnSpPr>
          <p:nvPr/>
        </p:nvCxnSpPr>
        <p:spPr bwMode="auto">
          <a:xfrm>
            <a:off x="1906588" y="3751263"/>
            <a:ext cx="180181" cy="4333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0" name="Oval 34"/>
          <p:cNvSpPr>
            <a:spLocks noChangeArrowheads="1"/>
          </p:cNvSpPr>
          <p:nvPr/>
        </p:nvSpPr>
        <p:spPr bwMode="auto">
          <a:xfrm>
            <a:off x="2195513" y="50133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Dec</a:t>
            </a:r>
          </a:p>
        </p:txBody>
      </p:sp>
      <p:cxnSp>
        <p:nvCxnSpPr>
          <p:cNvPr id="285731" name="AutoShape 35"/>
          <p:cNvCxnSpPr>
            <a:cxnSpLocks noChangeShapeType="1"/>
            <a:stCxn id="285728" idx="5"/>
            <a:endCxn id="285730" idx="0"/>
          </p:cNvCxnSpPr>
          <p:nvPr/>
        </p:nvCxnSpPr>
        <p:spPr bwMode="auto">
          <a:xfrm>
            <a:off x="2264691" y="4614191"/>
            <a:ext cx="182441" cy="399134"/>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2" name="Text Box 36"/>
          <p:cNvSpPr txBox="1">
            <a:spLocks noChangeArrowheads="1"/>
          </p:cNvSpPr>
          <p:nvPr/>
        </p:nvSpPr>
        <p:spPr bwMode="auto">
          <a:xfrm>
            <a:off x="4408488" y="1810147"/>
            <a:ext cx="4232275" cy="466725"/>
          </a:xfrm>
          <a:prstGeom prst="rect">
            <a:avLst/>
          </a:prstGeom>
          <a:noFill/>
          <a:ln w="9525">
            <a:solidFill>
              <a:srgbClr val="FFFF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1+2*2+3*3+4*3+5*2+6*1 = 42</a:t>
            </a:r>
          </a:p>
        </p:txBody>
      </p:sp>
      <p:sp>
        <p:nvSpPr>
          <p:cNvPr id="285733" name="Text Box 37"/>
          <p:cNvSpPr txBox="1">
            <a:spLocks noChangeArrowheads="1"/>
          </p:cNvSpPr>
          <p:nvPr/>
        </p:nvSpPr>
        <p:spPr bwMode="auto">
          <a:xfrm>
            <a:off x="1008063" y="1610519"/>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1</a:t>
            </a:r>
          </a:p>
        </p:txBody>
      </p:sp>
      <p:sp>
        <p:nvSpPr>
          <p:cNvPr id="285734" name="Text Box 38"/>
          <p:cNvSpPr txBox="1">
            <a:spLocks noChangeArrowheads="1"/>
          </p:cNvSpPr>
          <p:nvPr/>
        </p:nvSpPr>
        <p:spPr bwMode="auto">
          <a:xfrm>
            <a:off x="1008063" y="2437607"/>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2</a:t>
            </a:r>
          </a:p>
        </p:txBody>
      </p:sp>
      <p:sp>
        <p:nvSpPr>
          <p:cNvPr id="285735" name="Text Box 39"/>
          <p:cNvSpPr txBox="1">
            <a:spLocks noChangeArrowheads="1"/>
          </p:cNvSpPr>
          <p:nvPr/>
        </p:nvSpPr>
        <p:spPr bwMode="auto">
          <a:xfrm>
            <a:off x="1008063" y="3301207"/>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3</a:t>
            </a:r>
          </a:p>
        </p:txBody>
      </p:sp>
      <p:sp>
        <p:nvSpPr>
          <p:cNvPr id="285736" name="Text Box 40"/>
          <p:cNvSpPr txBox="1">
            <a:spLocks noChangeArrowheads="1"/>
          </p:cNvSpPr>
          <p:nvPr/>
        </p:nvSpPr>
        <p:spPr bwMode="auto">
          <a:xfrm>
            <a:off x="1008063" y="4237832"/>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4</a:t>
            </a:r>
          </a:p>
        </p:txBody>
      </p:sp>
      <p:sp>
        <p:nvSpPr>
          <p:cNvPr id="285737" name="Text Box 41"/>
          <p:cNvSpPr txBox="1">
            <a:spLocks noChangeArrowheads="1"/>
          </p:cNvSpPr>
          <p:nvPr/>
        </p:nvSpPr>
        <p:spPr bwMode="auto">
          <a:xfrm>
            <a:off x="1006475" y="5066507"/>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5</a:t>
            </a:r>
          </a:p>
        </p:txBody>
      </p:sp>
      <p:sp>
        <p:nvSpPr>
          <p:cNvPr id="285738" name="Text Box 42"/>
          <p:cNvSpPr txBox="1">
            <a:spLocks noChangeArrowheads="1"/>
          </p:cNvSpPr>
          <p:nvPr/>
        </p:nvSpPr>
        <p:spPr bwMode="auto">
          <a:xfrm>
            <a:off x="1006475" y="5930107"/>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t>6</a:t>
            </a:r>
          </a:p>
        </p:txBody>
      </p:sp>
      <p:sp>
        <p:nvSpPr>
          <p:cNvPr id="35" name="Rectangle 27"/>
          <p:cNvSpPr>
            <a:spLocks noChangeArrowheads="1"/>
          </p:cNvSpPr>
          <p:nvPr/>
        </p:nvSpPr>
        <p:spPr bwMode="auto">
          <a:xfrm>
            <a:off x="492125" y="1118072"/>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FF00"/>
                </a:solidFill>
              </a:rPr>
              <a:t>{‘Jan’, ‘Feb’, ‘Mar’, ‘Apr’, ‘May’, ‘Jun’, ‘Jul’, ‘Aug’, ‘Sep’, ‘Oct’, ‘Nov’, ‘Dec’}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5700"/>
                                        </p:tgtEl>
                                        <p:attrNameLst>
                                          <p:attrName>style.visibility</p:attrName>
                                        </p:attrNameLst>
                                      </p:cBhvr>
                                      <p:to>
                                        <p:strVal val="visible"/>
                                      </p:to>
                                    </p:set>
                                    <p:animEffect transition="in" filter="fade">
                                      <p:cBhvr>
                                        <p:cTn id="7" dur="500"/>
                                        <p:tgtEl>
                                          <p:spTgt spid="2857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702"/>
                                        </p:tgtEl>
                                        <p:attrNameLst>
                                          <p:attrName>style.visibility</p:attrName>
                                        </p:attrNameLst>
                                      </p:cBhvr>
                                      <p:to>
                                        <p:strVal val="visible"/>
                                      </p:to>
                                    </p:set>
                                    <p:animEffect transition="in" filter="fade">
                                      <p:cBhvr>
                                        <p:cTn id="12" dur="500"/>
                                        <p:tgtEl>
                                          <p:spTgt spid="2857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5701"/>
                                        </p:tgtEl>
                                        <p:attrNameLst>
                                          <p:attrName>style.visibility</p:attrName>
                                        </p:attrNameLst>
                                      </p:cBhvr>
                                      <p:to>
                                        <p:strVal val="visible"/>
                                      </p:to>
                                    </p:set>
                                    <p:animEffect transition="in" filter="fade">
                                      <p:cBhvr>
                                        <p:cTn id="15" dur="500"/>
                                        <p:tgtEl>
                                          <p:spTgt spid="2857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5704"/>
                                        </p:tgtEl>
                                        <p:attrNameLst>
                                          <p:attrName>style.visibility</p:attrName>
                                        </p:attrNameLst>
                                      </p:cBhvr>
                                      <p:to>
                                        <p:strVal val="visible"/>
                                      </p:to>
                                    </p:set>
                                    <p:animEffect transition="in" filter="fade">
                                      <p:cBhvr>
                                        <p:cTn id="20" dur="500"/>
                                        <p:tgtEl>
                                          <p:spTgt spid="28570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5703"/>
                                        </p:tgtEl>
                                        <p:attrNameLst>
                                          <p:attrName>style.visibility</p:attrName>
                                        </p:attrNameLst>
                                      </p:cBhvr>
                                      <p:to>
                                        <p:strVal val="visible"/>
                                      </p:to>
                                    </p:set>
                                    <p:animEffect transition="in" filter="fade">
                                      <p:cBhvr>
                                        <p:cTn id="23" dur="500"/>
                                        <p:tgtEl>
                                          <p:spTgt spid="28570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5715"/>
                                        </p:tgtEl>
                                        <p:attrNameLst>
                                          <p:attrName>style.visibility</p:attrName>
                                        </p:attrNameLst>
                                      </p:cBhvr>
                                      <p:to>
                                        <p:strVal val="visible"/>
                                      </p:to>
                                    </p:set>
                                    <p:animEffect transition="in" filter="fade">
                                      <p:cBhvr>
                                        <p:cTn id="28" dur="500"/>
                                        <p:tgtEl>
                                          <p:spTgt spid="2857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714"/>
                                        </p:tgtEl>
                                        <p:attrNameLst>
                                          <p:attrName>style.visibility</p:attrName>
                                        </p:attrNameLst>
                                      </p:cBhvr>
                                      <p:to>
                                        <p:strVal val="visible"/>
                                      </p:to>
                                    </p:set>
                                    <p:animEffect transition="in" filter="fade">
                                      <p:cBhvr>
                                        <p:cTn id="31" dur="500"/>
                                        <p:tgtEl>
                                          <p:spTgt spid="2857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5717"/>
                                        </p:tgtEl>
                                        <p:attrNameLst>
                                          <p:attrName>style.visibility</p:attrName>
                                        </p:attrNameLst>
                                      </p:cBhvr>
                                      <p:to>
                                        <p:strVal val="visible"/>
                                      </p:to>
                                    </p:set>
                                    <p:animEffect transition="in" filter="fade">
                                      <p:cBhvr>
                                        <p:cTn id="36" dur="500"/>
                                        <p:tgtEl>
                                          <p:spTgt spid="2857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5716"/>
                                        </p:tgtEl>
                                        <p:attrNameLst>
                                          <p:attrName>style.visibility</p:attrName>
                                        </p:attrNameLst>
                                      </p:cBhvr>
                                      <p:to>
                                        <p:strVal val="visible"/>
                                      </p:to>
                                    </p:set>
                                    <p:animEffect transition="in" filter="fade">
                                      <p:cBhvr>
                                        <p:cTn id="39" dur="500"/>
                                        <p:tgtEl>
                                          <p:spTgt spid="2857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5719"/>
                                        </p:tgtEl>
                                        <p:attrNameLst>
                                          <p:attrName>style.visibility</p:attrName>
                                        </p:attrNameLst>
                                      </p:cBhvr>
                                      <p:to>
                                        <p:strVal val="visible"/>
                                      </p:to>
                                    </p:set>
                                    <p:animEffect transition="in" filter="fade">
                                      <p:cBhvr>
                                        <p:cTn id="44" dur="500"/>
                                        <p:tgtEl>
                                          <p:spTgt spid="2857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5718"/>
                                        </p:tgtEl>
                                        <p:attrNameLst>
                                          <p:attrName>style.visibility</p:attrName>
                                        </p:attrNameLst>
                                      </p:cBhvr>
                                      <p:to>
                                        <p:strVal val="visible"/>
                                      </p:to>
                                    </p:set>
                                    <p:animEffect transition="in" filter="fade">
                                      <p:cBhvr>
                                        <p:cTn id="47" dur="500"/>
                                        <p:tgtEl>
                                          <p:spTgt spid="2857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5727"/>
                                        </p:tgtEl>
                                        <p:attrNameLst>
                                          <p:attrName>style.visibility</p:attrName>
                                        </p:attrNameLst>
                                      </p:cBhvr>
                                      <p:to>
                                        <p:strVal val="visible"/>
                                      </p:to>
                                    </p:set>
                                    <p:animEffect transition="in" filter="fade">
                                      <p:cBhvr>
                                        <p:cTn id="52" dur="500"/>
                                        <p:tgtEl>
                                          <p:spTgt spid="2857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5726"/>
                                        </p:tgtEl>
                                        <p:attrNameLst>
                                          <p:attrName>style.visibility</p:attrName>
                                        </p:attrNameLst>
                                      </p:cBhvr>
                                      <p:to>
                                        <p:strVal val="visible"/>
                                      </p:to>
                                    </p:set>
                                    <p:animEffect transition="in" filter="fade">
                                      <p:cBhvr>
                                        <p:cTn id="55" dur="500"/>
                                        <p:tgtEl>
                                          <p:spTgt spid="2857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5729"/>
                                        </p:tgtEl>
                                        <p:attrNameLst>
                                          <p:attrName>style.visibility</p:attrName>
                                        </p:attrNameLst>
                                      </p:cBhvr>
                                      <p:to>
                                        <p:strVal val="visible"/>
                                      </p:to>
                                    </p:set>
                                    <p:animEffect transition="in" filter="fade">
                                      <p:cBhvr>
                                        <p:cTn id="60" dur="500"/>
                                        <p:tgtEl>
                                          <p:spTgt spid="2857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5728"/>
                                        </p:tgtEl>
                                        <p:attrNameLst>
                                          <p:attrName>style.visibility</p:attrName>
                                        </p:attrNameLst>
                                      </p:cBhvr>
                                      <p:to>
                                        <p:strVal val="visible"/>
                                      </p:to>
                                    </p:set>
                                    <p:animEffect transition="in" filter="fade">
                                      <p:cBhvr>
                                        <p:cTn id="63" dur="500"/>
                                        <p:tgtEl>
                                          <p:spTgt spid="2857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85725"/>
                                        </p:tgtEl>
                                        <p:attrNameLst>
                                          <p:attrName>style.visibility</p:attrName>
                                        </p:attrNameLst>
                                      </p:cBhvr>
                                      <p:to>
                                        <p:strVal val="visible"/>
                                      </p:to>
                                    </p:set>
                                    <p:animEffect transition="in" filter="fade">
                                      <p:cBhvr>
                                        <p:cTn id="68" dur="500"/>
                                        <p:tgtEl>
                                          <p:spTgt spid="2857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5724"/>
                                        </p:tgtEl>
                                        <p:attrNameLst>
                                          <p:attrName>style.visibility</p:attrName>
                                        </p:attrNameLst>
                                      </p:cBhvr>
                                      <p:to>
                                        <p:strVal val="visible"/>
                                      </p:to>
                                    </p:set>
                                    <p:animEffect transition="in" filter="fade">
                                      <p:cBhvr>
                                        <p:cTn id="71" dur="500"/>
                                        <p:tgtEl>
                                          <p:spTgt spid="2857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85723"/>
                                        </p:tgtEl>
                                        <p:attrNameLst>
                                          <p:attrName>style.visibility</p:attrName>
                                        </p:attrNameLst>
                                      </p:cBhvr>
                                      <p:to>
                                        <p:strVal val="visible"/>
                                      </p:to>
                                    </p:set>
                                    <p:animEffect transition="in" filter="fade">
                                      <p:cBhvr>
                                        <p:cTn id="76" dur="500"/>
                                        <p:tgtEl>
                                          <p:spTgt spid="2857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5722"/>
                                        </p:tgtEl>
                                        <p:attrNameLst>
                                          <p:attrName>style.visibility</p:attrName>
                                        </p:attrNameLst>
                                      </p:cBhvr>
                                      <p:to>
                                        <p:strVal val="visible"/>
                                      </p:to>
                                    </p:set>
                                    <p:animEffect transition="in" filter="fade">
                                      <p:cBhvr>
                                        <p:cTn id="79" dur="500"/>
                                        <p:tgtEl>
                                          <p:spTgt spid="28572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5721"/>
                                        </p:tgtEl>
                                        <p:attrNameLst>
                                          <p:attrName>style.visibility</p:attrName>
                                        </p:attrNameLst>
                                      </p:cBhvr>
                                      <p:to>
                                        <p:strVal val="visible"/>
                                      </p:to>
                                    </p:set>
                                    <p:animEffect transition="in" filter="fade">
                                      <p:cBhvr>
                                        <p:cTn id="84" dur="500"/>
                                        <p:tgtEl>
                                          <p:spTgt spid="28572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5720"/>
                                        </p:tgtEl>
                                        <p:attrNameLst>
                                          <p:attrName>style.visibility</p:attrName>
                                        </p:attrNameLst>
                                      </p:cBhvr>
                                      <p:to>
                                        <p:strVal val="visible"/>
                                      </p:to>
                                    </p:set>
                                    <p:animEffect transition="in" filter="fade">
                                      <p:cBhvr>
                                        <p:cTn id="87" dur="500"/>
                                        <p:tgtEl>
                                          <p:spTgt spid="2857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85731"/>
                                        </p:tgtEl>
                                        <p:attrNameLst>
                                          <p:attrName>style.visibility</p:attrName>
                                        </p:attrNameLst>
                                      </p:cBhvr>
                                      <p:to>
                                        <p:strVal val="visible"/>
                                      </p:to>
                                    </p:set>
                                    <p:animEffect transition="in" filter="fade">
                                      <p:cBhvr>
                                        <p:cTn id="92" dur="500"/>
                                        <p:tgtEl>
                                          <p:spTgt spid="2857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85730"/>
                                        </p:tgtEl>
                                        <p:attrNameLst>
                                          <p:attrName>style.visibility</p:attrName>
                                        </p:attrNameLst>
                                      </p:cBhvr>
                                      <p:to>
                                        <p:strVal val="visible"/>
                                      </p:to>
                                    </p:set>
                                    <p:animEffect transition="in" filter="fade">
                                      <p:cBhvr>
                                        <p:cTn id="95" dur="500"/>
                                        <p:tgtEl>
                                          <p:spTgt spid="285730"/>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85732"/>
                                        </p:tgtEl>
                                        <p:attrNameLst>
                                          <p:attrName>style.visibility</p:attrName>
                                        </p:attrNameLst>
                                      </p:cBhvr>
                                      <p:to>
                                        <p:strVal val="visible"/>
                                      </p:to>
                                    </p:set>
                                    <p:animEffect transition="in" filter="fade">
                                      <p:cBhvr>
                                        <p:cTn id="100" dur="1000"/>
                                        <p:tgtEl>
                                          <p:spTgt spid="285732"/>
                                        </p:tgtEl>
                                      </p:cBhvr>
                                    </p:animEffect>
                                    <p:anim calcmode="lin" valueType="num">
                                      <p:cBhvr>
                                        <p:cTn id="101" dur="1000" fill="hold"/>
                                        <p:tgtEl>
                                          <p:spTgt spid="285732"/>
                                        </p:tgtEl>
                                        <p:attrNameLst>
                                          <p:attrName>ppt_x</p:attrName>
                                        </p:attrNameLst>
                                      </p:cBhvr>
                                      <p:tavLst>
                                        <p:tav tm="0">
                                          <p:val>
                                            <p:strVal val="#ppt_x"/>
                                          </p:val>
                                        </p:tav>
                                        <p:tav tm="100000">
                                          <p:val>
                                            <p:strVal val="#ppt_x"/>
                                          </p:val>
                                        </p:tav>
                                      </p:tavLst>
                                    </p:anim>
                                    <p:anim calcmode="lin" valueType="num">
                                      <p:cBhvr>
                                        <p:cTn id="102" dur="1000" fill="hold"/>
                                        <p:tgtEl>
                                          <p:spTgt spid="2857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0" grpId="0" animBg="1"/>
      <p:bldP spid="285701" grpId="0" animBg="1"/>
      <p:bldP spid="285703" grpId="0" animBg="1"/>
      <p:bldP spid="285714" grpId="0" animBg="1"/>
      <p:bldP spid="285716" grpId="0" animBg="1"/>
      <p:bldP spid="285718" grpId="0" animBg="1"/>
      <p:bldP spid="285720" grpId="0" animBg="1"/>
      <p:bldP spid="285722" grpId="0" animBg="1"/>
      <p:bldP spid="285724" grpId="0" animBg="1"/>
      <p:bldP spid="285726" grpId="0" animBg="1"/>
      <p:bldP spid="285728" grpId="0" animBg="1"/>
      <p:bldP spid="285730" grpId="0" animBg="1"/>
      <p:bldP spid="28573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5"/>
          <p:cNvSpPr>
            <a:spLocks noChangeArrowheads="1"/>
          </p:cNvSpPr>
          <p:nvPr/>
        </p:nvSpPr>
        <p:spPr bwMode="auto">
          <a:xfrm>
            <a:off x="5868144" y="2383879"/>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Feb</a:t>
            </a:r>
          </a:p>
        </p:txBody>
      </p:sp>
      <p:sp>
        <p:nvSpPr>
          <p:cNvPr id="286724" name="Oval 4"/>
          <p:cNvSpPr>
            <a:spLocks noChangeArrowheads="1"/>
          </p:cNvSpPr>
          <p:nvPr/>
        </p:nvSpPr>
        <p:spPr bwMode="auto">
          <a:xfrm>
            <a:off x="2014538" y="1557338"/>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Jan</a:t>
            </a:r>
          </a:p>
        </p:txBody>
      </p:sp>
      <p:sp>
        <p:nvSpPr>
          <p:cNvPr id="286725" name="Oval 5"/>
          <p:cNvSpPr>
            <a:spLocks noChangeArrowheads="1"/>
          </p:cNvSpPr>
          <p:nvPr/>
        </p:nvSpPr>
        <p:spPr bwMode="auto">
          <a:xfrm>
            <a:off x="1474788" y="2384425"/>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solidFill>
                  <a:srgbClr val="FFFF00"/>
                </a:solidFill>
              </a:rPr>
              <a:t>Feb</a:t>
            </a:r>
          </a:p>
        </p:txBody>
      </p:sp>
      <p:cxnSp>
        <p:nvCxnSpPr>
          <p:cNvPr id="286726" name="AutoShape 6"/>
          <p:cNvCxnSpPr>
            <a:cxnSpLocks noChangeShapeType="1"/>
            <a:stCxn id="286724" idx="3"/>
            <a:endCxn id="286725" idx="0"/>
          </p:cNvCxnSpPr>
          <p:nvPr/>
        </p:nvCxnSpPr>
        <p:spPr bwMode="auto">
          <a:xfrm flipH="1">
            <a:off x="1727200" y="1987550"/>
            <a:ext cx="360363" cy="3778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27" name="Oval 7"/>
          <p:cNvSpPr>
            <a:spLocks noChangeArrowheads="1"/>
          </p:cNvSpPr>
          <p:nvPr/>
        </p:nvSpPr>
        <p:spPr bwMode="auto">
          <a:xfrm>
            <a:off x="2555875" y="23860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286728" name="AutoShape 8"/>
          <p:cNvCxnSpPr>
            <a:cxnSpLocks noChangeShapeType="1"/>
            <a:stCxn id="286724" idx="5"/>
            <a:endCxn id="286727" idx="0"/>
          </p:cNvCxnSpPr>
          <p:nvPr/>
        </p:nvCxnSpPr>
        <p:spPr bwMode="auto">
          <a:xfrm>
            <a:off x="2444750" y="1987550"/>
            <a:ext cx="363538"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29" name="Oval 9"/>
          <p:cNvSpPr>
            <a:spLocks noChangeArrowheads="1"/>
          </p:cNvSpPr>
          <p:nvPr/>
        </p:nvSpPr>
        <p:spPr bwMode="auto">
          <a:xfrm>
            <a:off x="971550" y="3248025"/>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286730" name="AutoShape 10"/>
          <p:cNvCxnSpPr>
            <a:cxnSpLocks noChangeShapeType="1"/>
            <a:stCxn id="286725" idx="3"/>
            <a:endCxn id="286729" idx="0"/>
          </p:cNvCxnSpPr>
          <p:nvPr/>
        </p:nvCxnSpPr>
        <p:spPr bwMode="auto">
          <a:xfrm flipH="1">
            <a:off x="1223963" y="2833688"/>
            <a:ext cx="323850" cy="41433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31" name="Oval 11"/>
          <p:cNvSpPr>
            <a:spLocks noChangeArrowheads="1"/>
          </p:cNvSpPr>
          <p:nvPr/>
        </p:nvSpPr>
        <p:spPr bwMode="auto">
          <a:xfrm>
            <a:off x="2987675"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286732" name="AutoShape 12"/>
          <p:cNvCxnSpPr>
            <a:cxnSpLocks noChangeShapeType="1"/>
            <a:stCxn id="286727" idx="5"/>
            <a:endCxn id="286731" idx="0"/>
          </p:cNvCxnSpPr>
          <p:nvPr/>
        </p:nvCxnSpPr>
        <p:spPr bwMode="auto">
          <a:xfrm>
            <a:off x="2986088" y="2816225"/>
            <a:ext cx="25400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33" name="Oval 13"/>
          <p:cNvSpPr>
            <a:spLocks noChangeArrowheads="1"/>
          </p:cNvSpPr>
          <p:nvPr/>
        </p:nvSpPr>
        <p:spPr bwMode="auto">
          <a:xfrm>
            <a:off x="2124075" y="3249613"/>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286734" name="AutoShape 14"/>
          <p:cNvCxnSpPr>
            <a:cxnSpLocks noChangeShapeType="1"/>
            <a:stCxn id="286727" idx="3"/>
            <a:endCxn id="286733" idx="0"/>
          </p:cNvCxnSpPr>
          <p:nvPr/>
        </p:nvCxnSpPr>
        <p:spPr bwMode="auto">
          <a:xfrm flipH="1">
            <a:off x="2376488" y="2816225"/>
            <a:ext cx="252412"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41" name="Oval 21"/>
          <p:cNvSpPr>
            <a:spLocks noChangeArrowheads="1"/>
          </p:cNvSpPr>
          <p:nvPr/>
        </p:nvSpPr>
        <p:spPr bwMode="auto">
          <a:xfrm>
            <a:off x="1760538" y="4184650"/>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286742" name="AutoShape 22"/>
          <p:cNvCxnSpPr>
            <a:cxnSpLocks noChangeShapeType="1"/>
            <a:stCxn id="286733" idx="3"/>
            <a:endCxn id="286741" idx="0"/>
          </p:cNvCxnSpPr>
          <p:nvPr/>
        </p:nvCxnSpPr>
        <p:spPr bwMode="auto">
          <a:xfrm flipH="1">
            <a:off x="2012950" y="3679825"/>
            <a:ext cx="184150" cy="5048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47" name="Rectangle 27"/>
          <p:cNvSpPr>
            <a:spLocks noChangeArrowheads="1"/>
          </p:cNvSpPr>
          <p:nvPr/>
        </p:nvSpPr>
        <p:spPr bwMode="auto">
          <a:xfrm>
            <a:off x="492125" y="830263"/>
            <a:ext cx="815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FFFF00"/>
                </a:solidFill>
              </a:rPr>
              <a:t>{‘Jan’, ‘Feb’, ‘Mar’, ‘Apr’, ‘May’, ‘Jun’, ‘Jul’, ‘Aug’, ‘Sep’, ‘Oct’, ‘Nov’, ‘Dec’}</a:t>
            </a:r>
          </a:p>
        </p:txBody>
      </p:sp>
      <p:sp>
        <p:nvSpPr>
          <p:cNvPr id="35" name="Oval 4"/>
          <p:cNvSpPr>
            <a:spLocks noChangeArrowheads="1"/>
          </p:cNvSpPr>
          <p:nvPr/>
        </p:nvSpPr>
        <p:spPr bwMode="auto">
          <a:xfrm>
            <a:off x="6407076" y="1556792"/>
            <a:ext cx="503237"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Jan</a:t>
            </a:r>
          </a:p>
        </p:txBody>
      </p:sp>
      <p:sp>
        <p:nvSpPr>
          <p:cNvPr id="36" name="Oval 5"/>
          <p:cNvSpPr>
            <a:spLocks noChangeArrowheads="1"/>
          </p:cNvSpPr>
          <p:nvPr/>
        </p:nvSpPr>
        <p:spPr bwMode="auto">
          <a:xfrm>
            <a:off x="5867326" y="2383879"/>
            <a:ext cx="503237" cy="503238"/>
          </a:xfrm>
          <a:prstGeom prst="ellipse">
            <a:avLst/>
          </a:prstGeom>
          <a:solidFill>
            <a:srgbClr val="FF0000"/>
          </a:solidFill>
          <a:ln w="38100">
            <a:solidFill>
              <a:srgbClr val="FFFF00"/>
            </a:solidFill>
            <a:round/>
          </a:ln>
          <a:effectLst/>
        </p:spPr>
        <p:txBody>
          <a:bodyPr wrap="none" anchor="ctr"/>
          <a:lstStyle/>
          <a:p>
            <a:pPr algn="ctr"/>
            <a:r>
              <a:rPr lang="en-US" altLang="zh-CN" b="1" dirty="0">
                <a:solidFill>
                  <a:srgbClr val="FFFF00"/>
                </a:solidFill>
              </a:rPr>
              <a:t>Feb</a:t>
            </a:r>
          </a:p>
        </p:txBody>
      </p:sp>
      <p:cxnSp>
        <p:nvCxnSpPr>
          <p:cNvPr id="37" name="AutoShape 6"/>
          <p:cNvCxnSpPr>
            <a:cxnSpLocks noChangeShapeType="1"/>
            <a:stCxn id="35" idx="3"/>
            <a:endCxn id="36" idx="0"/>
          </p:cNvCxnSpPr>
          <p:nvPr/>
        </p:nvCxnSpPr>
        <p:spPr bwMode="auto">
          <a:xfrm flipH="1">
            <a:off x="6118945" y="1986332"/>
            <a:ext cx="361828" cy="39754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7"/>
          <p:cNvSpPr>
            <a:spLocks noChangeArrowheads="1"/>
          </p:cNvSpPr>
          <p:nvPr/>
        </p:nvSpPr>
        <p:spPr bwMode="auto">
          <a:xfrm>
            <a:off x="6948413" y="23854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Mar</a:t>
            </a:r>
          </a:p>
        </p:txBody>
      </p:sp>
      <p:cxnSp>
        <p:nvCxnSpPr>
          <p:cNvPr id="39" name="AutoShape 8"/>
          <p:cNvCxnSpPr>
            <a:cxnSpLocks noChangeShapeType="1"/>
            <a:stCxn id="35" idx="5"/>
            <a:endCxn id="38" idx="0"/>
          </p:cNvCxnSpPr>
          <p:nvPr/>
        </p:nvCxnSpPr>
        <p:spPr bwMode="auto">
          <a:xfrm>
            <a:off x="6837288" y="1987004"/>
            <a:ext cx="363538" cy="398463"/>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Oval 9"/>
          <p:cNvSpPr>
            <a:spLocks noChangeArrowheads="1"/>
          </p:cNvSpPr>
          <p:nvPr/>
        </p:nvSpPr>
        <p:spPr bwMode="auto">
          <a:xfrm>
            <a:off x="5364088" y="3247479"/>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Apr</a:t>
            </a:r>
          </a:p>
        </p:txBody>
      </p:sp>
      <p:cxnSp>
        <p:nvCxnSpPr>
          <p:cNvPr id="41" name="AutoShape 10"/>
          <p:cNvCxnSpPr>
            <a:cxnSpLocks noChangeShapeType="1"/>
            <a:stCxn id="36" idx="3"/>
            <a:endCxn id="40" idx="0"/>
          </p:cNvCxnSpPr>
          <p:nvPr/>
        </p:nvCxnSpPr>
        <p:spPr bwMode="auto">
          <a:xfrm flipH="1">
            <a:off x="5615707" y="2813420"/>
            <a:ext cx="325316" cy="434059"/>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11"/>
          <p:cNvSpPr>
            <a:spLocks noChangeArrowheads="1"/>
          </p:cNvSpPr>
          <p:nvPr/>
        </p:nvSpPr>
        <p:spPr bwMode="auto">
          <a:xfrm>
            <a:off x="7380213" y="32490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May</a:t>
            </a:r>
          </a:p>
        </p:txBody>
      </p:sp>
      <p:cxnSp>
        <p:nvCxnSpPr>
          <p:cNvPr id="43" name="AutoShape 12"/>
          <p:cNvCxnSpPr>
            <a:cxnSpLocks noChangeShapeType="1"/>
            <a:stCxn id="38" idx="5"/>
            <a:endCxn id="42" idx="0"/>
          </p:cNvCxnSpPr>
          <p:nvPr/>
        </p:nvCxnSpPr>
        <p:spPr bwMode="auto">
          <a:xfrm>
            <a:off x="7378626" y="2815679"/>
            <a:ext cx="254000"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Oval 13"/>
          <p:cNvSpPr>
            <a:spLocks noChangeArrowheads="1"/>
          </p:cNvSpPr>
          <p:nvPr/>
        </p:nvSpPr>
        <p:spPr bwMode="auto">
          <a:xfrm>
            <a:off x="6516613" y="3249067"/>
            <a:ext cx="503238" cy="503237"/>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Jun</a:t>
            </a:r>
          </a:p>
        </p:txBody>
      </p:sp>
      <p:cxnSp>
        <p:nvCxnSpPr>
          <p:cNvPr id="45" name="AutoShape 14"/>
          <p:cNvCxnSpPr>
            <a:cxnSpLocks noChangeShapeType="1"/>
            <a:stCxn id="38" idx="3"/>
            <a:endCxn id="44" idx="0"/>
          </p:cNvCxnSpPr>
          <p:nvPr/>
        </p:nvCxnSpPr>
        <p:spPr bwMode="auto">
          <a:xfrm flipH="1">
            <a:off x="6769026" y="2815679"/>
            <a:ext cx="252412" cy="433388"/>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Oval 21"/>
          <p:cNvSpPr>
            <a:spLocks noChangeArrowheads="1"/>
          </p:cNvSpPr>
          <p:nvPr/>
        </p:nvSpPr>
        <p:spPr bwMode="auto">
          <a:xfrm>
            <a:off x="6153076" y="4184104"/>
            <a:ext cx="503237"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Jul</a:t>
            </a:r>
          </a:p>
        </p:txBody>
      </p:sp>
      <p:cxnSp>
        <p:nvCxnSpPr>
          <p:cNvPr id="47" name="AutoShape 22"/>
          <p:cNvCxnSpPr>
            <a:cxnSpLocks noChangeShapeType="1"/>
            <a:stCxn id="44" idx="3"/>
            <a:endCxn id="46" idx="0"/>
          </p:cNvCxnSpPr>
          <p:nvPr/>
        </p:nvCxnSpPr>
        <p:spPr bwMode="auto">
          <a:xfrm flipH="1">
            <a:off x="6405488" y="3679279"/>
            <a:ext cx="184150" cy="504825"/>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Oval 23"/>
          <p:cNvSpPr>
            <a:spLocks noChangeArrowheads="1"/>
          </p:cNvSpPr>
          <p:nvPr/>
        </p:nvSpPr>
        <p:spPr bwMode="auto">
          <a:xfrm>
            <a:off x="5506963" y="4184104"/>
            <a:ext cx="503238" cy="50323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FFFF00"/>
                </a:solidFill>
              </a:rPr>
              <a:t>Aug</a:t>
            </a:r>
          </a:p>
        </p:txBody>
      </p:sp>
      <p:cxnSp>
        <p:nvCxnSpPr>
          <p:cNvPr id="49" name="AutoShape 24"/>
          <p:cNvCxnSpPr>
            <a:cxnSpLocks noChangeShapeType="1"/>
            <a:endCxn id="48" idx="0"/>
          </p:cNvCxnSpPr>
          <p:nvPr/>
        </p:nvCxnSpPr>
        <p:spPr bwMode="auto">
          <a:xfrm>
            <a:off x="5578401" y="3750717"/>
            <a:ext cx="180975" cy="433387"/>
          </a:xfrm>
          <a:prstGeom prst="straightConnector1">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6724"/>
                                        </p:tgtEl>
                                        <p:attrNameLst>
                                          <p:attrName>style.visibility</p:attrName>
                                        </p:attrNameLst>
                                      </p:cBhvr>
                                      <p:to>
                                        <p:strVal val="visible"/>
                                      </p:to>
                                    </p:set>
                                    <p:animEffect transition="in" filter="fade">
                                      <p:cBhvr>
                                        <p:cTn id="7" dur="1000"/>
                                        <p:tgtEl>
                                          <p:spTgt spid="286724"/>
                                        </p:tgtEl>
                                      </p:cBhvr>
                                    </p:animEffect>
                                    <p:anim calcmode="lin" valueType="num">
                                      <p:cBhvr>
                                        <p:cTn id="8" dur="1000" fill="hold"/>
                                        <p:tgtEl>
                                          <p:spTgt spid="286724"/>
                                        </p:tgtEl>
                                        <p:attrNameLst>
                                          <p:attrName>ppt_x</p:attrName>
                                        </p:attrNameLst>
                                      </p:cBhvr>
                                      <p:tavLst>
                                        <p:tav tm="0">
                                          <p:val>
                                            <p:strVal val="#ppt_x"/>
                                          </p:val>
                                        </p:tav>
                                        <p:tav tm="100000">
                                          <p:val>
                                            <p:strVal val="#ppt_x"/>
                                          </p:val>
                                        </p:tav>
                                      </p:tavLst>
                                    </p:anim>
                                    <p:anim calcmode="lin" valueType="num">
                                      <p:cBhvr>
                                        <p:cTn id="9" dur="1000" fill="hold"/>
                                        <p:tgtEl>
                                          <p:spTgt spid="2867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86726"/>
                                        </p:tgtEl>
                                        <p:attrNameLst>
                                          <p:attrName>style.visibility</p:attrName>
                                        </p:attrNameLst>
                                      </p:cBhvr>
                                      <p:to>
                                        <p:strVal val="visible"/>
                                      </p:to>
                                    </p:set>
                                    <p:animEffect transition="in" filter="fade">
                                      <p:cBhvr>
                                        <p:cTn id="14" dur="1000"/>
                                        <p:tgtEl>
                                          <p:spTgt spid="286726"/>
                                        </p:tgtEl>
                                      </p:cBhvr>
                                    </p:animEffect>
                                    <p:anim calcmode="lin" valueType="num">
                                      <p:cBhvr>
                                        <p:cTn id="15" dur="1000" fill="hold"/>
                                        <p:tgtEl>
                                          <p:spTgt spid="286726"/>
                                        </p:tgtEl>
                                        <p:attrNameLst>
                                          <p:attrName>ppt_x</p:attrName>
                                        </p:attrNameLst>
                                      </p:cBhvr>
                                      <p:tavLst>
                                        <p:tav tm="0">
                                          <p:val>
                                            <p:strVal val="#ppt_x"/>
                                          </p:val>
                                        </p:tav>
                                        <p:tav tm="100000">
                                          <p:val>
                                            <p:strVal val="#ppt_x"/>
                                          </p:val>
                                        </p:tav>
                                      </p:tavLst>
                                    </p:anim>
                                    <p:anim calcmode="lin" valueType="num">
                                      <p:cBhvr>
                                        <p:cTn id="16" dur="1000" fill="hold"/>
                                        <p:tgtEl>
                                          <p:spTgt spid="286726"/>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86725"/>
                                        </p:tgtEl>
                                        <p:attrNameLst>
                                          <p:attrName>style.visibility</p:attrName>
                                        </p:attrNameLst>
                                      </p:cBhvr>
                                      <p:to>
                                        <p:strVal val="visible"/>
                                      </p:to>
                                    </p:set>
                                    <p:animEffect transition="in" filter="fade">
                                      <p:cBhvr>
                                        <p:cTn id="19" dur="1000"/>
                                        <p:tgtEl>
                                          <p:spTgt spid="286725"/>
                                        </p:tgtEl>
                                      </p:cBhvr>
                                    </p:animEffect>
                                    <p:anim calcmode="lin" valueType="num">
                                      <p:cBhvr>
                                        <p:cTn id="20" dur="1000" fill="hold"/>
                                        <p:tgtEl>
                                          <p:spTgt spid="286725"/>
                                        </p:tgtEl>
                                        <p:attrNameLst>
                                          <p:attrName>ppt_x</p:attrName>
                                        </p:attrNameLst>
                                      </p:cBhvr>
                                      <p:tavLst>
                                        <p:tav tm="0">
                                          <p:val>
                                            <p:strVal val="#ppt_x"/>
                                          </p:val>
                                        </p:tav>
                                        <p:tav tm="100000">
                                          <p:val>
                                            <p:strVal val="#ppt_x"/>
                                          </p:val>
                                        </p:tav>
                                      </p:tavLst>
                                    </p:anim>
                                    <p:anim calcmode="lin" valueType="num">
                                      <p:cBhvr>
                                        <p:cTn id="21" dur="1000" fill="hold"/>
                                        <p:tgtEl>
                                          <p:spTgt spid="2867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286728"/>
                                        </p:tgtEl>
                                        <p:attrNameLst>
                                          <p:attrName>style.visibility</p:attrName>
                                        </p:attrNameLst>
                                      </p:cBhvr>
                                      <p:to>
                                        <p:strVal val="visible"/>
                                      </p:to>
                                    </p:set>
                                    <p:animEffect transition="in" filter="fade">
                                      <p:cBhvr>
                                        <p:cTn id="26" dur="1000"/>
                                        <p:tgtEl>
                                          <p:spTgt spid="286728"/>
                                        </p:tgtEl>
                                      </p:cBhvr>
                                    </p:animEffect>
                                    <p:anim calcmode="lin" valueType="num">
                                      <p:cBhvr>
                                        <p:cTn id="27" dur="1000" fill="hold"/>
                                        <p:tgtEl>
                                          <p:spTgt spid="286728"/>
                                        </p:tgtEl>
                                        <p:attrNameLst>
                                          <p:attrName>ppt_x</p:attrName>
                                        </p:attrNameLst>
                                      </p:cBhvr>
                                      <p:tavLst>
                                        <p:tav tm="0">
                                          <p:val>
                                            <p:strVal val="#ppt_x"/>
                                          </p:val>
                                        </p:tav>
                                        <p:tav tm="100000">
                                          <p:val>
                                            <p:strVal val="#ppt_x"/>
                                          </p:val>
                                        </p:tav>
                                      </p:tavLst>
                                    </p:anim>
                                    <p:anim calcmode="lin" valueType="num">
                                      <p:cBhvr>
                                        <p:cTn id="28" dur="1000" fill="hold"/>
                                        <p:tgtEl>
                                          <p:spTgt spid="286728"/>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286727"/>
                                        </p:tgtEl>
                                        <p:attrNameLst>
                                          <p:attrName>style.visibility</p:attrName>
                                        </p:attrNameLst>
                                      </p:cBhvr>
                                      <p:to>
                                        <p:strVal val="visible"/>
                                      </p:to>
                                    </p:set>
                                    <p:animEffect transition="in" filter="fade">
                                      <p:cBhvr>
                                        <p:cTn id="31" dur="1000"/>
                                        <p:tgtEl>
                                          <p:spTgt spid="286727"/>
                                        </p:tgtEl>
                                      </p:cBhvr>
                                    </p:animEffect>
                                    <p:anim calcmode="lin" valueType="num">
                                      <p:cBhvr>
                                        <p:cTn id="32" dur="1000" fill="hold"/>
                                        <p:tgtEl>
                                          <p:spTgt spid="286727"/>
                                        </p:tgtEl>
                                        <p:attrNameLst>
                                          <p:attrName>ppt_x</p:attrName>
                                        </p:attrNameLst>
                                      </p:cBhvr>
                                      <p:tavLst>
                                        <p:tav tm="0">
                                          <p:val>
                                            <p:strVal val="#ppt_x"/>
                                          </p:val>
                                        </p:tav>
                                        <p:tav tm="100000">
                                          <p:val>
                                            <p:strVal val="#ppt_x"/>
                                          </p:val>
                                        </p:tav>
                                      </p:tavLst>
                                    </p:anim>
                                    <p:anim calcmode="lin" valueType="num">
                                      <p:cBhvr>
                                        <p:cTn id="33" dur="1000" fill="hold"/>
                                        <p:tgtEl>
                                          <p:spTgt spid="2867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86730"/>
                                        </p:tgtEl>
                                        <p:attrNameLst>
                                          <p:attrName>style.visibility</p:attrName>
                                        </p:attrNameLst>
                                      </p:cBhvr>
                                      <p:to>
                                        <p:strVal val="visible"/>
                                      </p:to>
                                    </p:set>
                                    <p:animEffect transition="in" filter="fade">
                                      <p:cBhvr>
                                        <p:cTn id="38" dur="1000"/>
                                        <p:tgtEl>
                                          <p:spTgt spid="286730"/>
                                        </p:tgtEl>
                                      </p:cBhvr>
                                    </p:animEffect>
                                    <p:anim calcmode="lin" valueType="num">
                                      <p:cBhvr>
                                        <p:cTn id="39" dur="1000" fill="hold"/>
                                        <p:tgtEl>
                                          <p:spTgt spid="286730"/>
                                        </p:tgtEl>
                                        <p:attrNameLst>
                                          <p:attrName>ppt_x</p:attrName>
                                        </p:attrNameLst>
                                      </p:cBhvr>
                                      <p:tavLst>
                                        <p:tav tm="0">
                                          <p:val>
                                            <p:strVal val="#ppt_x"/>
                                          </p:val>
                                        </p:tav>
                                        <p:tav tm="100000">
                                          <p:val>
                                            <p:strVal val="#ppt_x"/>
                                          </p:val>
                                        </p:tav>
                                      </p:tavLst>
                                    </p:anim>
                                    <p:anim calcmode="lin" valueType="num">
                                      <p:cBhvr>
                                        <p:cTn id="40" dur="1000" fill="hold"/>
                                        <p:tgtEl>
                                          <p:spTgt spid="286730"/>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286729"/>
                                        </p:tgtEl>
                                        <p:attrNameLst>
                                          <p:attrName>style.visibility</p:attrName>
                                        </p:attrNameLst>
                                      </p:cBhvr>
                                      <p:to>
                                        <p:strVal val="visible"/>
                                      </p:to>
                                    </p:set>
                                    <p:animEffect transition="in" filter="fade">
                                      <p:cBhvr>
                                        <p:cTn id="43" dur="1000"/>
                                        <p:tgtEl>
                                          <p:spTgt spid="286729"/>
                                        </p:tgtEl>
                                      </p:cBhvr>
                                    </p:animEffect>
                                    <p:anim calcmode="lin" valueType="num">
                                      <p:cBhvr>
                                        <p:cTn id="44" dur="1000" fill="hold"/>
                                        <p:tgtEl>
                                          <p:spTgt spid="286729"/>
                                        </p:tgtEl>
                                        <p:attrNameLst>
                                          <p:attrName>ppt_x</p:attrName>
                                        </p:attrNameLst>
                                      </p:cBhvr>
                                      <p:tavLst>
                                        <p:tav tm="0">
                                          <p:val>
                                            <p:strVal val="#ppt_x"/>
                                          </p:val>
                                        </p:tav>
                                        <p:tav tm="100000">
                                          <p:val>
                                            <p:strVal val="#ppt_x"/>
                                          </p:val>
                                        </p:tav>
                                      </p:tavLst>
                                    </p:anim>
                                    <p:anim calcmode="lin" valueType="num">
                                      <p:cBhvr>
                                        <p:cTn id="45" dur="1000" fill="hold"/>
                                        <p:tgtEl>
                                          <p:spTgt spid="28672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286732"/>
                                        </p:tgtEl>
                                        <p:attrNameLst>
                                          <p:attrName>style.visibility</p:attrName>
                                        </p:attrNameLst>
                                      </p:cBhvr>
                                      <p:to>
                                        <p:strVal val="visible"/>
                                      </p:to>
                                    </p:set>
                                    <p:animEffect transition="in" filter="fade">
                                      <p:cBhvr>
                                        <p:cTn id="50" dur="1000"/>
                                        <p:tgtEl>
                                          <p:spTgt spid="286732"/>
                                        </p:tgtEl>
                                      </p:cBhvr>
                                    </p:animEffect>
                                    <p:anim calcmode="lin" valueType="num">
                                      <p:cBhvr>
                                        <p:cTn id="51" dur="1000" fill="hold"/>
                                        <p:tgtEl>
                                          <p:spTgt spid="286732"/>
                                        </p:tgtEl>
                                        <p:attrNameLst>
                                          <p:attrName>ppt_x</p:attrName>
                                        </p:attrNameLst>
                                      </p:cBhvr>
                                      <p:tavLst>
                                        <p:tav tm="0">
                                          <p:val>
                                            <p:strVal val="#ppt_x"/>
                                          </p:val>
                                        </p:tav>
                                        <p:tav tm="100000">
                                          <p:val>
                                            <p:strVal val="#ppt_x"/>
                                          </p:val>
                                        </p:tav>
                                      </p:tavLst>
                                    </p:anim>
                                    <p:anim calcmode="lin" valueType="num">
                                      <p:cBhvr>
                                        <p:cTn id="52" dur="1000" fill="hold"/>
                                        <p:tgtEl>
                                          <p:spTgt spid="28673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86731"/>
                                        </p:tgtEl>
                                        <p:attrNameLst>
                                          <p:attrName>style.visibility</p:attrName>
                                        </p:attrNameLst>
                                      </p:cBhvr>
                                      <p:to>
                                        <p:strVal val="visible"/>
                                      </p:to>
                                    </p:set>
                                    <p:animEffect transition="in" filter="fade">
                                      <p:cBhvr>
                                        <p:cTn id="55" dur="1000"/>
                                        <p:tgtEl>
                                          <p:spTgt spid="286731"/>
                                        </p:tgtEl>
                                      </p:cBhvr>
                                    </p:animEffect>
                                    <p:anim calcmode="lin" valueType="num">
                                      <p:cBhvr>
                                        <p:cTn id="56" dur="1000" fill="hold"/>
                                        <p:tgtEl>
                                          <p:spTgt spid="286731"/>
                                        </p:tgtEl>
                                        <p:attrNameLst>
                                          <p:attrName>ppt_x</p:attrName>
                                        </p:attrNameLst>
                                      </p:cBhvr>
                                      <p:tavLst>
                                        <p:tav tm="0">
                                          <p:val>
                                            <p:strVal val="#ppt_x"/>
                                          </p:val>
                                        </p:tav>
                                        <p:tav tm="100000">
                                          <p:val>
                                            <p:strVal val="#ppt_x"/>
                                          </p:val>
                                        </p:tav>
                                      </p:tavLst>
                                    </p:anim>
                                    <p:anim calcmode="lin" valueType="num">
                                      <p:cBhvr>
                                        <p:cTn id="57" dur="1000" fill="hold"/>
                                        <p:tgtEl>
                                          <p:spTgt spid="28673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286734"/>
                                        </p:tgtEl>
                                        <p:attrNameLst>
                                          <p:attrName>style.visibility</p:attrName>
                                        </p:attrNameLst>
                                      </p:cBhvr>
                                      <p:to>
                                        <p:strVal val="visible"/>
                                      </p:to>
                                    </p:set>
                                    <p:animEffect transition="in" filter="fade">
                                      <p:cBhvr>
                                        <p:cTn id="62" dur="1000"/>
                                        <p:tgtEl>
                                          <p:spTgt spid="286734"/>
                                        </p:tgtEl>
                                      </p:cBhvr>
                                    </p:animEffect>
                                    <p:anim calcmode="lin" valueType="num">
                                      <p:cBhvr>
                                        <p:cTn id="63" dur="1000" fill="hold"/>
                                        <p:tgtEl>
                                          <p:spTgt spid="286734"/>
                                        </p:tgtEl>
                                        <p:attrNameLst>
                                          <p:attrName>ppt_x</p:attrName>
                                        </p:attrNameLst>
                                      </p:cBhvr>
                                      <p:tavLst>
                                        <p:tav tm="0">
                                          <p:val>
                                            <p:strVal val="#ppt_x"/>
                                          </p:val>
                                        </p:tav>
                                        <p:tav tm="100000">
                                          <p:val>
                                            <p:strVal val="#ppt_x"/>
                                          </p:val>
                                        </p:tav>
                                      </p:tavLst>
                                    </p:anim>
                                    <p:anim calcmode="lin" valueType="num">
                                      <p:cBhvr>
                                        <p:cTn id="64" dur="1000" fill="hold"/>
                                        <p:tgtEl>
                                          <p:spTgt spid="28673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286733"/>
                                        </p:tgtEl>
                                        <p:attrNameLst>
                                          <p:attrName>style.visibility</p:attrName>
                                        </p:attrNameLst>
                                      </p:cBhvr>
                                      <p:to>
                                        <p:strVal val="visible"/>
                                      </p:to>
                                    </p:set>
                                    <p:animEffect transition="in" filter="fade">
                                      <p:cBhvr>
                                        <p:cTn id="67" dur="1000"/>
                                        <p:tgtEl>
                                          <p:spTgt spid="286733"/>
                                        </p:tgtEl>
                                      </p:cBhvr>
                                    </p:animEffect>
                                    <p:anim calcmode="lin" valueType="num">
                                      <p:cBhvr>
                                        <p:cTn id="68" dur="1000" fill="hold"/>
                                        <p:tgtEl>
                                          <p:spTgt spid="286733"/>
                                        </p:tgtEl>
                                        <p:attrNameLst>
                                          <p:attrName>ppt_x</p:attrName>
                                        </p:attrNameLst>
                                      </p:cBhvr>
                                      <p:tavLst>
                                        <p:tav tm="0">
                                          <p:val>
                                            <p:strVal val="#ppt_x"/>
                                          </p:val>
                                        </p:tav>
                                        <p:tav tm="100000">
                                          <p:val>
                                            <p:strVal val="#ppt_x"/>
                                          </p:val>
                                        </p:tav>
                                      </p:tavLst>
                                    </p:anim>
                                    <p:anim calcmode="lin" valueType="num">
                                      <p:cBhvr>
                                        <p:cTn id="69" dur="1000" fill="hold"/>
                                        <p:tgtEl>
                                          <p:spTgt spid="28673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nodeType="clickEffect">
                                  <p:stCondLst>
                                    <p:cond delay="0"/>
                                  </p:stCondLst>
                                  <p:childTnLst>
                                    <p:set>
                                      <p:cBhvr>
                                        <p:cTn id="73" dur="1" fill="hold">
                                          <p:stCondLst>
                                            <p:cond delay="0"/>
                                          </p:stCondLst>
                                        </p:cTn>
                                        <p:tgtEl>
                                          <p:spTgt spid="286742"/>
                                        </p:tgtEl>
                                        <p:attrNameLst>
                                          <p:attrName>style.visibility</p:attrName>
                                        </p:attrNameLst>
                                      </p:cBhvr>
                                      <p:to>
                                        <p:strVal val="visible"/>
                                      </p:to>
                                    </p:set>
                                    <p:animEffect transition="in" filter="fade">
                                      <p:cBhvr>
                                        <p:cTn id="74" dur="1000"/>
                                        <p:tgtEl>
                                          <p:spTgt spid="286742"/>
                                        </p:tgtEl>
                                      </p:cBhvr>
                                    </p:animEffect>
                                    <p:anim calcmode="lin" valueType="num">
                                      <p:cBhvr>
                                        <p:cTn id="75" dur="1000" fill="hold"/>
                                        <p:tgtEl>
                                          <p:spTgt spid="286742"/>
                                        </p:tgtEl>
                                        <p:attrNameLst>
                                          <p:attrName>ppt_x</p:attrName>
                                        </p:attrNameLst>
                                      </p:cBhvr>
                                      <p:tavLst>
                                        <p:tav tm="0">
                                          <p:val>
                                            <p:strVal val="#ppt_x"/>
                                          </p:val>
                                        </p:tav>
                                        <p:tav tm="100000">
                                          <p:val>
                                            <p:strVal val="#ppt_x"/>
                                          </p:val>
                                        </p:tav>
                                      </p:tavLst>
                                    </p:anim>
                                    <p:anim calcmode="lin" valueType="num">
                                      <p:cBhvr>
                                        <p:cTn id="76" dur="1000" fill="hold"/>
                                        <p:tgtEl>
                                          <p:spTgt spid="286742"/>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286741"/>
                                        </p:tgtEl>
                                        <p:attrNameLst>
                                          <p:attrName>style.visibility</p:attrName>
                                        </p:attrNameLst>
                                      </p:cBhvr>
                                      <p:to>
                                        <p:strVal val="visible"/>
                                      </p:to>
                                    </p:set>
                                    <p:animEffect transition="in" filter="fade">
                                      <p:cBhvr>
                                        <p:cTn id="79" dur="1000"/>
                                        <p:tgtEl>
                                          <p:spTgt spid="286741"/>
                                        </p:tgtEl>
                                      </p:cBhvr>
                                    </p:animEffect>
                                    <p:anim calcmode="lin" valueType="num">
                                      <p:cBhvr>
                                        <p:cTn id="80" dur="1000" fill="hold"/>
                                        <p:tgtEl>
                                          <p:spTgt spid="286741"/>
                                        </p:tgtEl>
                                        <p:attrNameLst>
                                          <p:attrName>ppt_x</p:attrName>
                                        </p:attrNameLst>
                                      </p:cBhvr>
                                      <p:tavLst>
                                        <p:tav tm="0">
                                          <p:val>
                                            <p:strVal val="#ppt_x"/>
                                          </p:val>
                                        </p:tav>
                                        <p:tav tm="100000">
                                          <p:val>
                                            <p:strVal val="#ppt_x"/>
                                          </p:val>
                                        </p:tav>
                                      </p:tavLst>
                                    </p:anim>
                                    <p:anim calcmode="lin" valueType="num">
                                      <p:cBhvr>
                                        <p:cTn id="81" dur="1000" fill="hold"/>
                                        <p:tgtEl>
                                          <p:spTgt spid="286741"/>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5"/>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4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4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49"/>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visible"/>
                                      </p:to>
                                    </p:set>
                                  </p:childTnLst>
                                </p:cTn>
                              </p:par>
                            </p:childTnLst>
                          </p:cTn>
                        </p:par>
                        <p:par>
                          <p:cTn id="116" fill="hold">
                            <p:stCondLst>
                              <p:cond delay="0"/>
                            </p:stCondLst>
                            <p:childTnLst>
                              <p:par>
                                <p:cTn id="117" presetID="10" presetClass="entr" presetSubtype="0" fill="hold" grpId="0"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86724" grpId="0" animBg="1"/>
      <p:bldP spid="286725" grpId="0" animBg="1"/>
      <p:bldP spid="286727" grpId="0" animBg="1"/>
      <p:bldP spid="286729" grpId="0" animBg="1"/>
      <p:bldP spid="286731" grpId="0" animBg="1"/>
      <p:bldP spid="286733" grpId="0" animBg="1"/>
      <p:bldP spid="286741" grpId="0" animBg="1"/>
      <p:bldP spid="35" grpId="0" animBg="1"/>
      <p:bldP spid="36" grpId="0" animBg="1"/>
      <p:bldP spid="38" grpId="0" animBg="1"/>
      <p:bldP spid="40" grpId="0" animBg="1"/>
      <p:bldP spid="42" grpId="0" animBg="1"/>
      <p:bldP spid="44" grpId="0" animBg="1"/>
      <p:bldP spid="46" grpId="0" animBg="1"/>
      <p:bldP spid="48" grpId="0" animBg="1"/>
    </p:bldLst>
  </p:timing>
</p:sld>
</file>

<file path=ppt/theme/theme1.xml><?xml version="1.0" encoding="utf-8"?>
<a:theme xmlns:a="http://schemas.openxmlformats.org/drawingml/2006/main" name="Orbit">
  <a:themeElements>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Orbit">
      <a:majorFont>
        <a:latin typeface="Arial"/>
        <a:ea typeface="幼圆"/>
        <a:cs typeface="Arial"/>
      </a:majorFont>
      <a:minorFont>
        <a:latin typeface="Arial"/>
        <a:ea typeface="幼圆"/>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砖雕艺术">
  <a:themeElements>
    <a:clrScheme name="砖雕艺术 9">
      <a:dk1>
        <a:srgbClr val="080808"/>
      </a:dk1>
      <a:lt1>
        <a:srgbClr val="FFFFFF"/>
      </a:lt1>
      <a:dk2>
        <a:srgbClr val="0039AC"/>
      </a:dk2>
      <a:lt2>
        <a:srgbClr val="C0C0C0"/>
      </a:lt2>
      <a:accent1>
        <a:srgbClr val="FFFF99"/>
      </a:accent1>
      <a:accent2>
        <a:srgbClr val="FF3300"/>
      </a:accent2>
      <a:accent3>
        <a:srgbClr val="FFFFFF"/>
      </a:accent3>
      <a:accent4>
        <a:srgbClr val="060606"/>
      </a:accent4>
      <a:accent5>
        <a:srgbClr val="FFFFCA"/>
      </a:accent5>
      <a:accent6>
        <a:srgbClr val="E72D00"/>
      </a:accent6>
      <a:hlink>
        <a:srgbClr val="0066FF"/>
      </a:hlink>
      <a:folHlink>
        <a:srgbClr val="CC3300"/>
      </a:folHlink>
    </a:clrScheme>
    <a:fontScheme name="砖雕艺术">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砖雕艺术 1">
        <a:dk1>
          <a:srgbClr val="080808"/>
        </a:dk1>
        <a:lt1>
          <a:srgbClr val="FFFFFF"/>
        </a:lt1>
        <a:dk2>
          <a:srgbClr val="0039AC"/>
        </a:dk2>
        <a:lt2>
          <a:srgbClr val="C0C0C0"/>
        </a:lt2>
        <a:accent1>
          <a:srgbClr val="FFFF99"/>
        </a:accent1>
        <a:accent2>
          <a:srgbClr val="FFCC66"/>
        </a:accent2>
        <a:accent3>
          <a:srgbClr val="FFFFFF"/>
        </a:accent3>
        <a:accent4>
          <a:srgbClr val="060606"/>
        </a:accent4>
        <a:accent5>
          <a:srgbClr val="FFFFCA"/>
        </a:accent5>
        <a:accent6>
          <a:srgbClr val="E7B95C"/>
        </a:accent6>
        <a:hlink>
          <a:srgbClr val="0066FF"/>
        </a:hlink>
        <a:folHlink>
          <a:srgbClr val="CC3300"/>
        </a:folHlink>
      </a:clrScheme>
      <a:clrMap bg1="lt1" tx1="dk1" bg2="lt2" tx2="dk2" accent1="accent1" accent2="accent2" accent3="accent3" accent4="accent4" accent5="accent5" accent6="accent6" hlink="hlink" folHlink="folHlink"/>
    </a:extraClrScheme>
    <a:extraClrScheme>
      <a:clrScheme name="砖雕艺术 2">
        <a:dk1>
          <a:srgbClr val="333399"/>
        </a:dk1>
        <a:lt1>
          <a:srgbClr val="ADD3AF"/>
        </a:lt1>
        <a:dk2>
          <a:srgbClr val="D65700"/>
        </a:dk2>
        <a:lt2>
          <a:srgbClr val="B2B2B2"/>
        </a:lt2>
        <a:accent1>
          <a:srgbClr val="B8E9EE"/>
        </a:accent1>
        <a:accent2>
          <a:srgbClr val="FFCC00"/>
        </a:accent2>
        <a:accent3>
          <a:srgbClr val="D3E6D4"/>
        </a:accent3>
        <a:accent4>
          <a:srgbClr val="2A2A82"/>
        </a:accent4>
        <a:accent5>
          <a:srgbClr val="D8F2F5"/>
        </a:accent5>
        <a:accent6>
          <a:srgbClr val="E7B900"/>
        </a:accent6>
        <a:hlink>
          <a:srgbClr val="008080"/>
        </a:hlink>
        <a:folHlink>
          <a:srgbClr val="003366"/>
        </a:folHlink>
      </a:clrScheme>
      <a:clrMap bg1="lt1" tx1="dk1" bg2="lt2" tx2="dk2" accent1="accent1" accent2="accent2" accent3="accent3" accent4="accent4" accent5="accent5" accent6="accent6" hlink="hlink" folHlink="folHlink"/>
    </a:extraClrScheme>
    <a:extraClrScheme>
      <a:clrScheme name="砖雕艺术 3">
        <a:dk1>
          <a:srgbClr val="003BB2"/>
        </a:dk1>
        <a:lt1>
          <a:srgbClr val="CCFFCC"/>
        </a:lt1>
        <a:dk2>
          <a:srgbClr val="003366"/>
        </a:dk2>
        <a:lt2>
          <a:srgbClr val="C0C0C0"/>
        </a:lt2>
        <a:accent1>
          <a:srgbClr val="FFFFFF"/>
        </a:accent1>
        <a:accent2>
          <a:srgbClr val="009900"/>
        </a:accent2>
        <a:accent3>
          <a:srgbClr val="E2FFE2"/>
        </a:accent3>
        <a:accent4>
          <a:srgbClr val="003197"/>
        </a:accent4>
        <a:accent5>
          <a:srgbClr val="FFFFFF"/>
        </a:accent5>
        <a:accent6>
          <a:srgbClr val="008A00"/>
        </a:accent6>
        <a:hlink>
          <a:srgbClr val="333399"/>
        </a:hlink>
        <a:folHlink>
          <a:srgbClr val="E45C00"/>
        </a:folHlink>
      </a:clrScheme>
      <a:clrMap bg1="lt1" tx1="dk1" bg2="lt2" tx2="dk2" accent1="accent1" accent2="accent2" accent3="accent3" accent4="accent4" accent5="accent5" accent6="accent6" hlink="hlink" folHlink="folHlink"/>
    </a:extraClrScheme>
    <a:extraClrScheme>
      <a:clrScheme name="砖雕艺术 4">
        <a:dk1>
          <a:srgbClr val="0000CC"/>
        </a:dk1>
        <a:lt1>
          <a:srgbClr val="CCECFF"/>
        </a:lt1>
        <a:dk2>
          <a:srgbClr val="006666"/>
        </a:dk2>
        <a:lt2>
          <a:srgbClr val="C0C0C0"/>
        </a:lt2>
        <a:accent1>
          <a:srgbClr val="FFFF99"/>
        </a:accent1>
        <a:accent2>
          <a:srgbClr val="FFCCFF"/>
        </a:accent2>
        <a:accent3>
          <a:srgbClr val="E2F4FF"/>
        </a:accent3>
        <a:accent4>
          <a:srgbClr val="0000AE"/>
        </a:accent4>
        <a:accent5>
          <a:srgbClr val="FFFFCA"/>
        </a:accent5>
        <a:accent6>
          <a:srgbClr val="E7B9E7"/>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砖雕艺术 5">
        <a:dk1>
          <a:srgbClr val="000000"/>
        </a:dk1>
        <a:lt1>
          <a:srgbClr val="FFFFCC"/>
        </a:lt1>
        <a:dk2>
          <a:srgbClr val="5A5A86"/>
        </a:dk2>
        <a:lt2>
          <a:srgbClr val="C0C0C0"/>
        </a:lt2>
        <a:accent1>
          <a:srgbClr val="D5E9F7"/>
        </a:accent1>
        <a:accent2>
          <a:srgbClr val="FFCC00"/>
        </a:accent2>
        <a:accent3>
          <a:srgbClr val="FFFFE2"/>
        </a:accent3>
        <a:accent4>
          <a:srgbClr val="000000"/>
        </a:accent4>
        <a:accent5>
          <a:srgbClr val="E7F2FA"/>
        </a:accent5>
        <a:accent6>
          <a:srgbClr val="E7B900"/>
        </a:accent6>
        <a:hlink>
          <a:srgbClr val="CC3300"/>
        </a:hlink>
        <a:folHlink>
          <a:srgbClr val="007D7A"/>
        </a:folHlink>
      </a:clrScheme>
      <a:clrMap bg1="lt1" tx1="dk1" bg2="lt2" tx2="dk2" accent1="accent1" accent2="accent2" accent3="accent3" accent4="accent4" accent5="accent5" accent6="accent6" hlink="hlink" folHlink="folHlink"/>
    </a:extraClrScheme>
    <a:extraClrScheme>
      <a:clrScheme name="砖雕艺术 6">
        <a:dk1>
          <a:srgbClr val="006666"/>
        </a:dk1>
        <a:lt1>
          <a:srgbClr val="FFECD9"/>
        </a:lt1>
        <a:dk2>
          <a:srgbClr val="000099"/>
        </a:dk2>
        <a:lt2>
          <a:srgbClr val="B2B2B2"/>
        </a:lt2>
        <a:accent1>
          <a:srgbClr val="EAEAEA"/>
        </a:accent1>
        <a:accent2>
          <a:srgbClr val="FF6600"/>
        </a:accent2>
        <a:accent3>
          <a:srgbClr val="FFF4E9"/>
        </a:accent3>
        <a:accent4>
          <a:srgbClr val="005656"/>
        </a:accent4>
        <a:accent5>
          <a:srgbClr val="F3F3F3"/>
        </a:accent5>
        <a:accent6>
          <a:srgbClr val="E75C00"/>
        </a:accent6>
        <a:hlink>
          <a:srgbClr val="0066FF"/>
        </a:hlink>
        <a:folHlink>
          <a:srgbClr val="777777"/>
        </a:folHlink>
      </a:clrScheme>
      <a:clrMap bg1="lt1" tx1="dk1" bg2="lt2" tx2="dk2" accent1="accent1" accent2="accent2" accent3="accent3" accent4="accent4" accent5="accent5" accent6="accent6" hlink="hlink" folHlink="folHlink"/>
    </a:extraClrScheme>
    <a:extraClrScheme>
      <a:clrScheme name="砖雕艺术 7">
        <a:dk1>
          <a:srgbClr val="585884"/>
        </a:dk1>
        <a:lt1>
          <a:srgbClr val="DDDDDD"/>
        </a:lt1>
        <a:dk2>
          <a:srgbClr val="000000"/>
        </a:dk2>
        <a:lt2>
          <a:srgbClr val="969696"/>
        </a:lt2>
        <a:accent1>
          <a:srgbClr val="FFFFCC"/>
        </a:accent1>
        <a:accent2>
          <a:srgbClr val="99CC00"/>
        </a:accent2>
        <a:accent3>
          <a:srgbClr val="EBEBEB"/>
        </a:accent3>
        <a:accent4>
          <a:srgbClr val="4A4A70"/>
        </a:accent4>
        <a:accent5>
          <a:srgbClr val="FFFFE2"/>
        </a:accent5>
        <a:accent6>
          <a:srgbClr val="8AB900"/>
        </a:accent6>
        <a:hlink>
          <a:srgbClr val="FF3300"/>
        </a:hlink>
        <a:folHlink>
          <a:srgbClr val="6E3B8B"/>
        </a:folHlink>
      </a:clrScheme>
      <a:clrMap bg1="lt1" tx1="dk1" bg2="lt2" tx2="dk2" accent1="accent1" accent2="accent2" accent3="accent3" accent4="accent4" accent5="accent5" accent6="accent6" hlink="hlink" folHlink="folHlink"/>
    </a:extraClrScheme>
    <a:extraClrScheme>
      <a:clrScheme name="砖雕艺术 8">
        <a:dk1>
          <a:srgbClr val="333399"/>
        </a:dk1>
        <a:lt1>
          <a:srgbClr val="FFD9D9"/>
        </a:lt1>
        <a:dk2>
          <a:srgbClr val="00716E"/>
        </a:dk2>
        <a:lt2>
          <a:srgbClr val="C0C0C0"/>
        </a:lt2>
        <a:accent1>
          <a:srgbClr val="AED2BA"/>
        </a:accent1>
        <a:accent2>
          <a:srgbClr val="FF9933"/>
        </a:accent2>
        <a:accent3>
          <a:srgbClr val="FFE9E9"/>
        </a:accent3>
        <a:accent4>
          <a:srgbClr val="2A2A82"/>
        </a:accent4>
        <a:accent5>
          <a:srgbClr val="D3E5D9"/>
        </a:accent5>
        <a:accent6>
          <a:srgbClr val="E78A2D"/>
        </a:accent6>
        <a:hlink>
          <a:srgbClr val="CC3300"/>
        </a:hlink>
        <a:folHlink>
          <a:srgbClr val="0066CC"/>
        </a:folHlink>
      </a:clrScheme>
      <a:clrMap bg1="lt1" tx1="dk1" bg2="lt2" tx2="dk2" accent1="accent1" accent2="accent2" accent3="accent3" accent4="accent4" accent5="accent5" accent6="accent6" hlink="hlink" folHlink="folHlink"/>
    </a:extraClrScheme>
    <a:extraClrScheme>
      <a:clrScheme name="砖雕艺术 9">
        <a:dk1>
          <a:srgbClr val="080808"/>
        </a:dk1>
        <a:lt1>
          <a:srgbClr val="FFFFFF"/>
        </a:lt1>
        <a:dk2>
          <a:srgbClr val="0039AC"/>
        </a:dk2>
        <a:lt2>
          <a:srgbClr val="C0C0C0"/>
        </a:lt2>
        <a:accent1>
          <a:srgbClr val="FFFF99"/>
        </a:accent1>
        <a:accent2>
          <a:srgbClr val="FF3300"/>
        </a:accent2>
        <a:accent3>
          <a:srgbClr val="FFFFFF"/>
        </a:accent3>
        <a:accent4>
          <a:srgbClr val="060606"/>
        </a:accent4>
        <a:accent5>
          <a:srgbClr val="FFFFCA"/>
        </a:accent5>
        <a:accent6>
          <a:srgbClr val="E72D00"/>
        </a:accent6>
        <a:hlink>
          <a:srgbClr val="0066FF"/>
        </a:hlink>
        <a:folHlink>
          <a:srgbClr val="CC33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Orbit</Template>
  <TotalTime>3262</TotalTime>
  <Words>18128</Words>
  <Application>Microsoft Office PowerPoint</Application>
  <PresentationFormat>全屏显示(4:3)</PresentationFormat>
  <Paragraphs>2299</Paragraphs>
  <Slides>222</Slides>
  <Notes>17</Notes>
  <HiddenSlides>26</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8</vt:i4>
      </vt:variant>
      <vt:variant>
        <vt:lpstr>幻灯片标题</vt:lpstr>
      </vt:variant>
      <vt:variant>
        <vt:i4>222</vt:i4>
      </vt:variant>
    </vt:vector>
  </HeadingPairs>
  <TitlesOfParts>
    <vt:vector size="250" baseType="lpstr">
      <vt:lpstr>Helvetica Neue</vt:lpstr>
      <vt:lpstr>PingFang SC</vt:lpstr>
      <vt:lpstr>仿宋_GB2312</vt:lpstr>
      <vt:lpstr>黑体</vt:lpstr>
      <vt:lpstr>华文新魏</vt:lpstr>
      <vt:lpstr>楷体_GB2312</vt:lpstr>
      <vt:lpstr>隶书</vt:lpstr>
      <vt:lpstr>宋体</vt:lpstr>
      <vt:lpstr>幼圆</vt:lpstr>
      <vt:lpstr>Arial</vt:lpstr>
      <vt:lpstr>Calibri</vt:lpstr>
      <vt:lpstr>Cambria Math</vt:lpstr>
      <vt:lpstr>Impact</vt:lpstr>
      <vt:lpstr>Sitka Small</vt:lpstr>
      <vt:lpstr>Symbol</vt:lpstr>
      <vt:lpstr>Times New Roman</vt:lpstr>
      <vt:lpstr>Wingdings</vt:lpstr>
      <vt:lpstr>Wingdings 2</vt:lpstr>
      <vt:lpstr>Orbit</vt:lpstr>
      <vt:lpstr>砖雕艺术</vt:lpstr>
      <vt:lpstr>公式</vt:lpstr>
      <vt:lpstr>文档</vt:lpstr>
      <vt:lpstr>Equation</vt:lpstr>
      <vt:lpstr>Microsoft Word Picture</vt:lpstr>
      <vt:lpstr>图片</vt:lpstr>
      <vt:lpstr>Image</vt:lpstr>
      <vt:lpstr>Equation.3</vt:lpstr>
      <vt:lpstr>Picture</vt:lpstr>
      <vt:lpstr>Chapter 08 Searching 第八章  查找</vt:lpstr>
      <vt:lpstr>本章学习的线索</vt:lpstr>
      <vt:lpstr>Contents</vt:lpstr>
      <vt:lpstr>8.1 Definition</vt:lpstr>
      <vt:lpstr>PowerPoint 演示文稿</vt:lpstr>
      <vt:lpstr>Contents</vt:lpstr>
      <vt:lpstr>8.2 Static searching table</vt:lpstr>
      <vt:lpstr>PowerPoint 演示文稿</vt:lpstr>
      <vt:lpstr>PowerPoint 演示文稿</vt:lpstr>
      <vt:lpstr>PowerPoint 演示文稿</vt:lpstr>
      <vt:lpstr>PowerPoint 演示文稿</vt:lpstr>
      <vt:lpstr>PowerPoint 演示文稿</vt:lpstr>
      <vt:lpstr>PowerPoint 演示文稿</vt:lpstr>
      <vt:lpstr>方法2：Dichotomy (Binary) searching 二分(折半)查找法</vt:lpstr>
      <vt:lpstr>PowerPoint 演示文稿</vt:lpstr>
      <vt:lpstr>PowerPoint 演示文稿</vt:lpstr>
      <vt:lpstr>PowerPoint 演示文稿</vt:lpstr>
      <vt:lpstr>PowerPoint 演示文稿</vt:lpstr>
      <vt:lpstr>PowerPoint 演示文稿</vt:lpstr>
      <vt:lpstr>PowerPoint 演示文稿</vt:lpstr>
      <vt:lpstr>Question?</vt:lpstr>
      <vt:lpstr>其他查找方法</vt:lpstr>
      <vt:lpstr>PowerPoint 演示文稿</vt:lpstr>
      <vt:lpstr>m-searching Tree</vt:lpstr>
      <vt:lpstr>Static m-searching Tree</vt:lpstr>
      <vt:lpstr>PowerPoint 演示文稿</vt:lpstr>
      <vt:lpstr>PowerPoint 演示文稿</vt:lpstr>
      <vt:lpstr>PowerPoint 演示文稿</vt:lpstr>
      <vt:lpstr>PowerPoint 演示文稿</vt:lpstr>
      <vt:lpstr>Contents</vt:lpstr>
      <vt:lpstr>PowerPoint 演示文稿</vt:lpstr>
      <vt:lpstr>Dynamic searching table</vt:lpstr>
      <vt:lpstr>PowerPoint 演示文稿</vt:lpstr>
      <vt:lpstr>Binary searching tree</vt:lpstr>
      <vt:lpstr>PowerPoint 演示文稿</vt:lpstr>
      <vt:lpstr>PowerPoint 演示文稿</vt:lpstr>
      <vt:lpstr>PowerPoint 演示文稿</vt:lpstr>
      <vt:lpstr>PowerPoint 演示文稿</vt:lpstr>
      <vt:lpstr>PowerPoint 演示文稿</vt:lpstr>
      <vt:lpstr>PowerPoint 演示文稿</vt:lpstr>
      <vt:lpstr>Example 1</vt:lpstr>
      <vt:lpstr>PowerPoint 演示文稿</vt:lpstr>
      <vt:lpstr>PowerPoint 演示文稿</vt:lpstr>
      <vt:lpstr>PowerPoint 演示文稿</vt:lpstr>
      <vt:lpstr>Analysis</vt:lpstr>
      <vt:lpstr>Problem</vt:lpstr>
      <vt:lpstr>Quiz</vt:lpstr>
      <vt:lpstr>Quiz</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Dynamic searching table</vt:lpstr>
      <vt:lpstr>8.4 平衡二叉树</vt:lpstr>
      <vt:lpstr>PowerPoint 演示文稿</vt:lpstr>
      <vt:lpstr>8.4 平衡二叉树</vt:lpstr>
      <vt:lpstr>四种基本情况</vt:lpstr>
      <vt:lpstr>PowerPoint 演示文稿</vt:lpstr>
      <vt:lpstr>A. 单向右旋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平衡二叉树查找的分析</vt:lpstr>
      <vt:lpstr>Quiz</vt:lpstr>
      <vt:lpstr>BST</vt:lpstr>
      <vt:lpstr>PowerPoint 演示文稿</vt:lpstr>
      <vt:lpstr>PowerPoint 演示文稿</vt:lpstr>
      <vt:lpstr>PowerPoint 演示文稿</vt:lpstr>
      <vt:lpstr>PowerPoint 演示文稿</vt:lpstr>
      <vt:lpstr>AVL tree</vt:lpstr>
      <vt:lpstr>Binary Decision Tree</vt:lpstr>
      <vt:lpstr>Dynamic searching table</vt:lpstr>
      <vt:lpstr>**8.5 B树和B＋树</vt:lpstr>
      <vt:lpstr>B树性质1：</vt:lpstr>
      <vt:lpstr>B树性质2：</vt:lpstr>
      <vt:lpstr>B树性质3：</vt:lpstr>
      <vt:lpstr>B树性质4：</vt:lpstr>
      <vt:lpstr>B树性质5：</vt:lpstr>
      <vt:lpstr>B树性质6：</vt:lpstr>
      <vt:lpstr>B树性质7：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Quick Review</vt:lpstr>
      <vt:lpstr>PowerPoint 演示文稿</vt:lpstr>
      <vt:lpstr>PowerPoint 演示文稿</vt:lpstr>
      <vt:lpstr>B+树的搜索</vt:lpstr>
      <vt:lpstr>B+树的插入和删除</vt:lpstr>
      <vt:lpstr>Contents</vt:lpstr>
      <vt:lpstr>8.6 哈希表(Hash Table)</vt:lpstr>
      <vt:lpstr>PowerPoint 演示文稿</vt:lpstr>
      <vt:lpstr>PowerPoint 演示文稿</vt:lpstr>
      <vt:lpstr>PowerPoint 演示文稿</vt:lpstr>
      <vt:lpstr>PowerPoint 演示文稿</vt:lpstr>
      <vt:lpstr>8.6 哈希表(Hash Table)</vt:lpstr>
      <vt:lpstr>PowerPoint 演示文稿</vt:lpstr>
      <vt:lpstr>PowerPoint 演示文稿</vt:lpstr>
      <vt:lpstr>例子(1)</vt:lpstr>
      <vt:lpstr>例子(2)</vt:lpstr>
      <vt:lpstr>PowerPoint 演示文稿</vt:lpstr>
      <vt:lpstr>PowerPoint 演示文稿</vt:lpstr>
      <vt:lpstr>8.6 哈希表(Hash Table)</vt:lpstr>
      <vt:lpstr>PowerPoint 演示文稿</vt:lpstr>
      <vt:lpstr>PowerPoint 演示文稿</vt:lpstr>
      <vt:lpstr>PowerPoint 演示文稿</vt:lpstr>
      <vt:lpstr>例子(1)</vt:lpstr>
      <vt:lpstr>PowerPoint 演示文稿</vt:lpstr>
      <vt:lpstr>PowerPoint 演示文稿</vt:lpstr>
      <vt:lpstr>例子(2)</vt:lpstr>
      <vt:lpstr>PowerPoint 演示文稿</vt:lpstr>
      <vt:lpstr>PowerPoint 演示文稿</vt:lpstr>
      <vt:lpstr>例子(3)</vt:lpstr>
      <vt:lpstr>PowerPoint 演示文稿</vt:lpstr>
      <vt:lpstr>PowerPoint 演示文稿</vt:lpstr>
      <vt:lpstr>PowerPoint 演示文稿</vt:lpstr>
      <vt:lpstr>8.6 哈希表(Hash Table)</vt:lpstr>
      <vt:lpstr>PowerPoint 演示文稿</vt:lpstr>
      <vt:lpstr>PowerPoint 演示文稿</vt:lpstr>
      <vt:lpstr>PowerPoint 演示文稿</vt:lpstr>
      <vt:lpstr>PowerPoint 演示文稿</vt:lpstr>
      <vt:lpstr>结 论</vt:lpstr>
      <vt:lpstr>练习</vt:lpstr>
      <vt:lpstr>Contents</vt:lpstr>
      <vt:lpstr>8.7 字典的各种表示的比较 </vt:lpstr>
      <vt:lpstr>PowerPoint 演示文稿</vt:lpstr>
      <vt:lpstr>键树(Trie Tree)</vt:lpstr>
      <vt:lpstr>Splay树</vt:lpstr>
      <vt:lpstr>Assignments (7)</vt:lpstr>
      <vt:lpstr>Assignments (7)</vt:lpstr>
      <vt:lpstr>上机实习</vt:lpstr>
      <vt:lpstr>小 结</vt:lpstr>
      <vt:lpstr>PowerPoint 演示文稿</vt:lpstr>
      <vt:lpstr>PowerPoint 演示文稿</vt:lpstr>
      <vt:lpstr>最佳二叉排序树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近似最优查找树</vt:lpstr>
      <vt:lpstr>PowerPoint 演示文稿</vt:lpstr>
      <vt:lpstr>PowerPoint 演示文稿</vt:lpstr>
      <vt:lpstr>PowerPoint 演示文稿</vt:lpstr>
      <vt:lpstr>PowerPoint 演示文稿</vt:lpstr>
      <vt:lpstr>PowerPoint 演示文稿</vt:lpstr>
      <vt:lpstr>PowerPoint 演示文稿</vt:lpstr>
    </vt:vector>
  </TitlesOfParts>
  <Company>Nwpu1105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第八章 字典与检索</dc:title>
  <dc:creator>QWang</dc:creator>
  <cp:lastModifiedBy>Xingyu Liao</cp:lastModifiedBy>
  <cp:revision>996</cp:revision>
  <dcterms:created xsi:type="dcterms:W3CDTF">2003-02-19T03:14:00Z</dcterms:created>
  <dcterms:modified xsi:type="dcterms:W3CDTF">2024-06-01T17:23:39Z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2052-11.8.6.8810</vt:lpwstr>
  </property>
</Properties>
</file>